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8" r:id="rId3"/>
    <p:sldId id="270" r:id="rId4"/>
    <p:sldId id="271" r:id="rId5"/>
    <p:sldId id="272" r:id="rId6"/>
    <p:sldId id="275" r:id="rId7"/>
    <p:sldId id="263" r:id="rId8"/>
    <p:sldId id="273" r:id="rId9"/>
    <p:sldId id="274" r:id="rId10"/>
    <p:sldId id="259" r:id="rId11"/>
    <p:sldId id="260" r:id="rId12"/>
    <p:sldId id="261" r:id="rId13"/>
    <p:sldId id="262" r:id="rId14"/>
    <p:sldId id="276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  <a:srgbClr val="008000"/>
    <a:srgbClr val="000099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9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647FF-A38E-4CE1-903E-EFB5A737BC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0C1254-46FE-460D-B76E-6C1DD5A32A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F7E44-4CB7-4C6B-94F1-193CB2113F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0982682-9465-4CED-A46A-C11574ACF3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C5439-9D59-4409-9EE3-D1FCF96187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4ADCC-E792-41DA-BEFF-58F763A726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F0485-A8D1-45CF-AD10-BDBD1703E7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B8387-BD08-4506-B453-54555DDDA1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12002-9379-4A32-A45A-68482EF108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9CF2C-8B60-488A-81AC-F74C729576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6AD93-B68C-4E3C-8B02-CC09A4F389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DA2E0-1F3B-4C59-A672-08AFFA3112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9C08EEE-8573-4200-896B-AAB1934C529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slide" Target="slide5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slide" Target="slide9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GE127_35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900113" y="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1403350" y="404813"/>
            <a:ext cx="6543675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53882" dir="2700000" algn="ctr" rotWithShape="0">
                    <a:schemeClr val="bg2">
                      <a:alpha val="80000"/>
                    </a:schemeClr>
                  </a:outerShdw>
                </a:effectLst>
                <a:latin typeface="Bookman Old Style"/>
              </a:rPr>
              <a:t>Реализм в зарубежной живописи</a:t>
            </a:r>
          </a:p>
        </p:txBody>
      </p:sp>
      <p:sp>
        <p:nvSpPr>
          <p:cNvPr id="2058" name="WordArt 10"/>
          <p:cNvSpPr>
            <a:spLocks noChangeArrowheads="1" noChangeShapeType="1" noTextEdit="1"/>
          </p:cNvSpPr>
          <p:nvPr/>
        </p:nvSpPr>
        <p:spPr bwMode="auto">
          <a:xfrm>
            <a:off x="1476375" y="2420938"/>
            <a:ext cx="6335713" cy="1273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b="1" kern="10" spc="720">
                <a:ln w="9525">
                  <a:round/>
                  <a:headEnd/>
                  <a:tailEnd/>
                </a:ln>
                <a:solidFill>
                  <a:srgbClr val="008000"/>
                </a:solidFill>
                <a:latin typeface="Bookman Old Style"/>
              </a:rPr>
              <a:t>ГЮСТАВ КУРБЕ</a:t>
            </a:r>
          </a:p>
        </p:txBody>
      </p:sp>
      <p:sp>
        <p:nvSpPr>
          <p:cNvPr id="2059" name="WordArt 11"/>
          <p:cNvSpPr>
            <a:spLocks noChangeArrowheads="1" noChangeShapeType="1" noTextEdit="1"/>
          </p:cNvSpPr>
          <p:nvPr/>
        </p:nvSpPr>
        <p:spPr bwMode="auto">
          <a:xfrm>
            <a:off x="2843213" y="4221163"/>
            <a:ext cx="34575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800000"/>
                </a:solidFill>
                <a:latin typeface="Bookman Old Style"/>
              </a:rPr>
              <a:t>(1819-1877)</a:t>
            </a:r>
          </a:p>
        </p:txBody>
      </p:sp>
      <p:pic>
        <p:nvPicPr>
          <p:cNvPr id="2063" name="Picture 15" descr="BD1025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3933825"/>
            <a:ext cx="5715000" cy="95250"/>
          </a:xfrm>
          <a:prstGeom prst="rect">
            <a:avLst/>
          </a:prstGeom>
          <a:solidFill>
            <a:srgbClr val="800000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  <p:bldP spid="2058" grpId="0" animBg="1"/>
      <p:bldP spid="205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4" name="Picture 4" descr="GE127_35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5" name="Picture 5" descr="Человек с трубко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836613"/>
            <a:ext cx="3963988" cy="5245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971550" y="6116638"/>
            <a:ext cx="19288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/>
              <a:t>Человек с трубкой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195513" y="260350"/>
            <a:ext cx="4968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А В Т О П О Р Т Р Е Т</a:t>
            </a:r>
          </a:p>
        </p:txBody>
      </p:sp>
      <p:pic>
        <p:nvPicPr>
          <p:cNvPr id="10249" name="Picture 9" descr="Автопортрет с собакой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4572000" y="3068638"/>
            <a:ext cx="3600450" cy="299561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248" name="Picture 8" descr="Автопортре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836613"/>
            <a:ext cx="2108200" cy="2592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5219700" y="6154738"/>
            <a:ext cx="2016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/>
              <a:t>Автопортрет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8" name="Picture 4" descr="GE127_35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72" name="Picture 8" descr="Фото Курб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052513"/>
            <a:ext cx="3313112" cy="4537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1979613" y="333375"/>
            <a:ext cx="54006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A50021"/>
                </a:solidFill>
              </a:rPr>
              <a:t>Гюстав Курбе (1819-1877)</a:t>
            </a:r>
          </a:p>
          <a:p>
            <a:pPr algn="ctr"/>
            <a:endParaRPr lang="ru-RU" sz="1600" b="1">
              <a:latin typeface="Bookman Old Style" pitchFamily="18" charset="0"/>
            </a:endParaRPr>
          </a:p>
          <a:p>
            <a:pPr algn="ctr"/>
            <a:r>
              <a:rPr lang="ru-RU" sz="1600" b="1">
                <a:latin typeface="Bookman Old Style" pitchFamily="18" charset="0"/>
              </a:rPr>
              <a:t>Биография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3779838" y="1268413"/>
            <a:ext cx="5076825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600"/>
              <a:t>   </a:t>
            </a:r>
            <a:r>
              <a:rPr lang="ru-RU" sz="1600">
                <a:latin typeface="Bookman Old Style" pitchFamily="18" charset="0"/>
              </a:rPr>
              <a:t>Жан Гюстав Курбе родился в 1819 году в небольшом французском городке Орнане.</a:t>
            </a:r>
            <a:endParaRPr lang="en-US" sz="1600">
              <a:latin typeface="Bookman Old Style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600">
                <a:latin typeface="Bookman Old Style" pitchFamily="18" charset="0"/>
              </a:rPr>
              <a:t>   </a:t>
            </a:r>
            <a:r>
              <a:rPr lang="ru-RU" sz="1600">
                <a:latin typeface="Bookman Old Style" pitchFamily="18" charset="0"/>
              </a:rPr>
              <a:t>Отец его был зажиточным землевладельцем, мечтал о юридической карьере для своего сына, но его любимец рассудил иначе. </a:t>
            </a:r>
            <a:endParaRPr lang="en-US" sz="1600">
              <a:latin typeface="Bookman Old Style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600">
                <a:latin typeface="Bookman Old Style" pitchFamily="18" charset="0"/>
              </a:rPr>
              <a:t>   </a:t>
            </a:r>
            <a:r>
              <a:rPr lang="ru-RU" sz="1600">
                <a:latin typeface="Bookman Old Style" pitchFamily="18" charset="0"/>
              </a:rPr>
              <a:t>Во время скучных уроков в колледже Курбе буквально испещряет тетрадные листки набросками фигур и лиц, а при первой же возможности стал брать уроки рисования в рисовальной школе. </a:t>
            </a:r>
            <a:endParaRPr lang="en-US" sz="1600">
              <a:latin typeface="Bookman Old Style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600">
                <a:latin typeface="Bookman Old Style" pitchFamily="18" charset="0"/>
              </a:rPr>
              <a:t>    </a:t>
            </a:r>
            <a:r>
              <a:rPr lang="ru-RU" sz="1600">
                <a:latin typeface="Bookman Old Style" pitchFamily="18" charset="0"/>
              </a:rPr>
              <a:t>Приехав в Париж для продолжения образования, он объявил изумленным родным, что намерен стать художником. </a:t>
            </a:r>
            <a:endParaRPr lang="en-US" sz="1600">
              <a:latin typeface="Bookman Old Style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600">
                <a:latin typeface="Bookman Old Style" pitchFamily="18" charset="0"/>
              </a:rPr>
              <a:t>    </a:t>
            </a:r>
            <a:r>
              <a:rPr lang="ru-RU" sz="1600">
                <a:latin typeface="Bookman Old Style" pitchFamily="18" charset="0"/>
              </a:rPr>
              <a:t>Он живет в мансарде, ест один раз в день, трудится как поденщик, рисуя с моделей в частном ателье, копируя в Лувре мраморы великих мастеров, изучая картины Рембрандта, Веласкеса и современников. </a:t>
            </a:r>
          </a:p>
          <a:p>
            <a:endParaRPr lang="ru-RU" sz="1600">
              <a:latin typeface="Bookman Old Style" pitchFamily="18" charset="0"/>
            </a:endParaRP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971550" y="5734050"/>
            <a:ext cx="76327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rgbClr val="003300"/>
                </a:solidFill>
                <a:latin typeface="Bookman Old Style" pitchFamily="18" charset="0"/>
              </a:rPr>
              <a:t>«Живопись - это непрестанная битва»,</a:t>
            </a:r>
            <a:r>
              <a:rPr lang="ru-RU" b="1" i="1">
                <a:solidFill>
                  <a:srgbClr val="A50021"/>
                </a:solidFill>
              </a:rPr>
              <a:t> - </a:t>
            </a:r>
            <a:r>
              <a:rPr lang="ru-RU" i="1">
                <a:latin typeface="Bookman Old Style" pitchFamily="18" charset="0"/>
              </a:rPr>
              <a:t>пишет он своим родным. И эту битву он выиграл. Уже через 5 лет о нем пишут, говорят и спорят.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2" name="Picture 4" descr="GE127_35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124075" y="188913"/>
            <a:ext cx="4929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Расцвет творчества Г.Курбе</a:t>
            </a:r>
          </a:p>
        </p:txBody>
      </p:sp>
      <p:pic>
        <p:nvPicPr>
          <p:cNvPr id="12294" name="Picture 6" descr="Послеобеденный отдых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1258888" y="692150"/>
            <a:ext cx="6769100" cy="5032375"/>
          </a:xfrm>
          <a:prstGeom prst="rect">
            <a:avLst/>
          </a:prstGeom>
          <a:noFill/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95288" y="5805488"/>
            <a:ext cx="8424862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/>
              <a:t> </a:t>
            </a:r>
            <a:r>
              <a:rPr lang="ru-RU" sz="1600" b="1">
                <a:latin typeface="Bookman Old Style" pitchFamily="18" charset="0"/>
              </a:rPr>
              <a:t>В каком жанре написана картина?</a:t>
            </a:r>
          </a:p>
          <a:p>
            <a:pPr>
              <a:buFont typeface="Wingdings" pitchFamily="2" charset="2"/>
              <a:buChar char="Ø"/>
            </a:pPr>
            <a:r>
              <a:rPr lang="ru-RU" sz="1600" b="1">
                <a:latin typeface="Bookman Old Style" pitchFamily="18" charset="0"/>
              </a:rPr>
              <a:t> Что вы можете сказать о композиции?</a:t>
            </a:r>
          </a:p>
          <a:p>
            <a:pPr>
              <a:buFont typeface="Wingdings" pitchFamily="2" charset="2"/>
              <a:buChar char="Ø"/>
            </a:pPr>
            <a:r>
              <a:rPr lang="ru-RU" sz="1600" b="1">
                <a:latin typeface="Bookman Old Style" pitchFamily="18" charset="0"/>
              </a:rPr>
              <a:t> Как колористически построена картина?</a:t>
            </a:r>
            <a:endParaRPr lang="ru-RU" sz="1600" b="1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3995738" y="765175"/>
            <a:ext cx="39735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chemeClr val="bg1"/>
                </a:solidFill>
              </a:rPr>
              <a:t>«Послеобеденный отдых в Орнане» 1848г.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  <p:bldP spid="122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6" name="Picture 4" descr="GE127_35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7" name="Picture 5" descr="Похороны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628775"/>
            <a:ext cx="8675688" cy="4570413"/>
          </a:xfrm>
          <a:prstGeom prst="rect">
            <a:avLst/>
          </a:prstGeom>
          <a:noFill/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619250" y="404813"/>
            <a:ext cx="60293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/>
              <a:t> Какой сюжет художник взял для своей картины?</a:t>
            </a:r>
          </a:p>
          <a:p>
            <a:pPr>
              <a:buFont typeface="Wingdings" pitchFamily="2" charset="2"/>
              <a:buChar char="Ø"/>
            </a:pPr>
            <a:r>
              <a:rPr lang="ru-RU" b="1"/>
              <a:t> Что вы можете сказать о композиции картины?</a:t>
            </a:r>
          </a:p>
          <a:p>
            <a:pPr>
              <a:buFont typeface="Wingdings" pitchFamily="2" charset="2"/>
              <a:buChar char="Ø"/>
            </a:pPr>
            <a:r>
              <a:rPr lang="ru-RU" b="1"/>
              <a:t> Как он изображает обитателей Орнана?</a:t>
            </a:r>
          </a:p>
          <a:p>
            <a:pPr>
              <a:buFont typeface="Wingdings" pitchFamily="2" charset="2"/>
              <a:buChar char="Ø"/>
            </a:pPr>
            <a:endParaRPr lang="ru-RU" b="1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1763713" y="6308725"/>
            <a:ext cx="6054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/>
              <a:t> Почему художник назвал картину исторической?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6300788" y="1773238"/>
            <a:ext cx="2451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chemeClr val="bg1"/>
                </a:solidFill>
              </a:rPr>
              <a:t>«Похороны в Орнане»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21" grpId="0"/>
      <p:bldP spid="133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GE127_35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3797" name="Picture 5" descr="Похороны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908050"/>
            <a:ext cx="8713787" cy="4872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2" name="Picture 4" descr="GE127_35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619250" y="404813"/>
            <a:ext cx="6673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«Здравствуйте, господин Курбе!»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125538"/>
            <a:ext cx="6335712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979613" y="5949950"/>
            <a:ext cx="11033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chemeClr val="bg1"/>
                </a:solidFill>
              </a:rPr>
              <a:t>«Встреча»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6" name="Picture 4" descr="GE127_35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195513" y="260350"/>
            <a:ext cx="4616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Последние годы жизни Г.Курбе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5364163" y="808038"/>
            <a:ext cx="3527425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/>
              <a:t>    </a:t>
            </a:r>
            <a:r>
              <a:rPr lang="ru-RU" sz="1600" b="1"/>
              <a:t>В 1871 году Гюстав Курбе вошел в состав Парижской Коммуны. Этот шаг ему не был прощен. После разгрома Коммуны, во время версальского террора, Курбе был отдан под суд. Его обвинили в разрушении Вандомской колонны, воздвигнутой в 1783 году. Решением суда Курбе был брошен в тюрьму и приговорен к колоссальному штрафу. Друзья пришли художнику на помощь: он бежит в Швейцарию, где проходят последние годы его жизни. </a:t>
            </a:r>
          </a:p>
          <a:p>
            <a:endParaRPr lang="ru-RU" sz="1600" b="1"/>
          </a:p>
          <a:p>
            <a:pPr algn="ctr"/>
            <a:r>
              <a:rPr lang="ru-RU" sz="1600"/>
              <a:t>    </a:t>
            </a:r>
            <a:r>
              <a:rPr lang="ru-RU" sz="1600" b="1"/>
              <a:t>Трогательный рельеф</a:t>
            </a:r>
            <a:r>
              <a:rPr lang="ru-RU" sz="1600" b="1">
                <a:solidFill>
                  <a:srgbClr val="A50021"/>
                </a:solidFill>
              </a:rPr>
              <a:t> «Женщина и чайка»</a:t>
            </a:r>
            <a:r>
              <a:rPr lang="ru-RU" sz="1600" b="1"/>
              <a:t> был последним, что он сделал перед смертью.</a:t>
            </a:r>
          </a:p>
        </p:txBody>
      </p:sp>
      <p:pic>
        <p:nvPicPr>
          <p:cNvPr id="18439" name="Picture 7" descr="Женщина и чайка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b="4079"/>
          <a:stretch>
            <a:fillRect/>
          </a:stretch>
        </p:blipFill>
        <p:spPr bwMode="auto">
          <a:xfrm>
            <a:off x="398463" y="692150"/>
            <a:ext cx="4843462" cy="5832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539750" y="6092825"/>
            <a:ext cx="1920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chemeClr val="bg1"/>
                </a:solidFill>
              </a:rPr>
              <a:t>«Женщина и чайка»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184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60" name="Picture 4" descr="GE127_35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11188" y="1052513"/>
            <a:ext cx="8372475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8038" indent="-366713"/>
            <a:r>
              <a:rPr lang="ru-RU" b="1" u="sng">
                <a:solidFill>
                  <a:srgbClr val="A50021"/>
                </a:solidFill>
                <a:latin typeface="Bookman Old Style" pitchFamily="18" charset="0"/>
              </a:rPr>
              <a:t>Итоговые вопросы:</a:t>
            </a:r>
            <a:endParaRPr lang="en-US" b="1" u="sng">
              <a:solidFill>
                <a:srgbClr val="A50021"/>
              </a:solidFill>
              <a:latin typeface="Bookman Old Style" pitchFamily="18" charset="0"/>
            </a:endParaRPr>
          </a:p>
          <a:p>
            <a:pPr marL="808038" indent="-366713"/>
            <a:endParaRPr lang="ru-RU" b="1" u="sng">
              <a:solidFill>
                <a:srgbClr val="A50021"/>
              </a:solidFill>
              <a:latin typeface="Bookman Old Style" pitchFamily="18" charset="0"/>
            </a:endParaRPr>
          </a:p>
          <a:p>
            <a:pPr marL="808038" indent="-366713">
              <a:buFontTx/>
              <a:buAutoNum type="arabicPeriod"/>
            </a:pPr>
            <a:r>
              <a:rPr lang="ru-RU" sz="2000" b="1">
                <a:latin typeface="Bookman Old Style" pitchFamily="18" charset="0"/>
              </a:rPr>
              <a:t>Какие грани творчества Курбе позволили назвать его новатором и революционером, а у других вызвали негативную оценку?</a:t>
            </a:r>
            <a:endParaRPr lang="en-US" sz="2000" b="1">
              <a:latin typeface="Bookman Old Style" pitchFamily="18" charset="0"/>
            </a:endParaRPr>
          </a:p>
          <a:p>
            <a:pPr marL="808038" indent="-366713">
              <a:buFontTx/>
              <a:buAutoNum type="arabicPeriod"/>
            </a:pPr>
            <a:r>
              <a:rPr lang="ru-RU" sz="2000" b="1">
                <a:latin typeface="Bookman Old Style" pitchFamily="18" charset="0"/>
              </a:rPr>
              <a:t>Можно ли отождествлять реализм </a:t>
            </a:r>
            <a:r>
              <a:rPr lang="en-US" sz="2000" b="1">
                <a:latin typeface="Bookman Old Style" pitchFamily="18" charset="0"/>
              </a:rPr>
              <a:t>XIX </a:t>
            </a:r>
            <a:r>
              <a:rPr lang="ru-RU" sz="2000" b="1">
                <a:latin typeface="Bookman Old Style" pitchFamily="18" charset="0"/>
              </a:rPr>
              <a:t>века с просветительским реализмом и реализмом «вообще»? Что представляет собой реализм Курбе?</a:t>
            </a:r>
            <a:endParaRPr lang="en-US" sz="2000" b="1">
              <a:latin typeface="Bookman Old Style" pitchFamily="18" charset="0"/>
            </a:endParaRPr>
          </a:p>
          <a:p>
            <a:pPr marL="808038" indent="-366713">
              <a:buFontTx/>
              <a:buAutoNum type="arabicPeriod"/>
            </a:pPr>
            <a:r>
              <a:rPr lang="ru-RU" sz="2000" b="1">
                <a:latin typeface="Bookman Old Style" pitchFamily="18" charset="0"/>
              </a:rPr>
              <a:t>Прав ли Курбе, утверждая, что реализм - «финал в развитии искусства»?</a:t>
            </a:r>
            <a:endParaRPr lang="en-US" sz="2000" b="1">
              <a:latin typeface="Bookman Old Style" pitchFamily="18" charset="0"/>
            </a:endParaRPr>
          </a:p>
          <a:p>
            <a:pPr marL="808038" indent="-366713">
              <a:buFontTx/>
              <a:buAutoNum type="arabicPeriod"/>
            </a:pPr>
            <a:r>
              <a:rPr lang="ru-RU" sz="2000" b="1">
                <a:latin typeface="Bookman Old Style" pitchFamily="18" charset="0"/>
              </a:rPr>
              <a:t>Можно ли согласиться с утверждением Курбе, который говорил о «фальсификации истории художниками, изображающими не свою эпоху»?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GE127_35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900113" y="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50825" y="188913"/>
            <a:ext cx="88931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A50021"/>
                </a:solidFill>
                <a:latin typeface="Arial Black" pitchFamily="34" charset="0"/>
              </a:rPr>
              <a:t>«Видели ли вы нечто подобное, столь же сильное, ни у кого не заимствованное?</a:t>
            </a:r>
          </a:p>
          <a:p>
            <a:pPr algn="ctr"/>
            <a:r>
              <a:rPr lang="ru-RU" sz="1400">
                <a:solidFill>
                  <a:srgbClr val="A50021"/>
                </a:solidFill>
                <a:latin typeface="Arial Black" pitchFamily="34" charset="0"/>
              </a:rPr>
              <a:t>Ведь это новатор и  революционер притом…»  </a:t>
            </a:r>
          </a:p>
          <a:p>
            <a:r>
              <a:rPr lang="ru-RU">
                <a:solidFill>
                  <a:srgbClr val="A50021"/>
                </a:solidFill>
                <a:latin typeface="Arial Black" pitchFamily="34" charset="0"/>
              </a:rPr>
              <a:t>                                                                              </a:t>
            </a:r>
            <a:r>
              <a:rPr lang="ru-RU" sz="1600">
                <a:solidFill>
                  <a:srgbClr val="A50021"/>
                </a:solidFill>
                <a:latin typeface="Arial Black" pitchFamily="34" charset="0"/>
              </a:rPr>
              <a:t>Эжен</a:t>
            </a:r>
            <a:r>
              <a:rPr lang="ru-RU">
                <a:solidFill>
                  <a:srgbClr val="A50021"/>
                </a:solidFill>
                <a:latin typeface="Arial Black" pitchFamily="34" charset="0"/>
              </a:rPr>
              <a:t> </a:t>
            </a:r>
            <a:r>
              <a:rPr lang="ru-RU" sz="1600">
                <a:solidFill>
                  <a:srgbClr val="A50021"/>
                </a:solidFill>
                <a:latin typeface="Arial Black" pitchFamily="34" charset="0"/>
              </a:rPr>
              <a:t>Делакруа</a:t>
            </a:r>
          </a:p>
        </p:txBody>
      </p:sp>
      <p:pic>
        <p:nvPicPr>
          <p:cNvPr id="7179" name="Picture 11" descr="деревенские барышн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3860800"/>
            <a:ext cx="3671887" cy="269716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83" name="Picture 15" descr="Натюрморт с яблокам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1125538"/>
            <a:ext cx="3708400" cy="25177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84" name="Picture 16" descr="сборщицы колосьев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3860800"/>
            <a:ext cx="3671887" cy="2778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82" name="Picture 14" descr="Сеятели зерн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4213" y="1098550"/>
            <a:ext cx="3600450" cy="25082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GE127_35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203575" y="188913"/>
            <a:ext cx="310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Реализм</a:t>
            </a:r>
            <a:r>
              <a:rPr lang="ru-RU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XIX </a:t>
            </a:r>
            <a:r>
              <a:rPr lang="ru-RU" sz="24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века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50825" y="836613"/>
            <a:ext cx="856932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u="sng">
                <a:latin typeface="Bookman Old Style" pitchFamily="18" charset="0"/>
              </a:rPr>
              <a:t>В широком смысле:</a:t>
            </a:r>
            <a:r>
              <a:rPr lang="ru-RU">
                <a:latin typeface="Bookman Old Style" pitchFamily="18" charset="0"/>
              </a:rPr>
              <a:t> </a:t>
            </a:r>
            <a:r>
              <a:rPr lang="ru-RU" b="1">
                <a:latin typeface="Bookman Old Style" pitchFamily="18" charset="0"/>
              </a:rPr>
              <a:t>стремление к более полному, глубокому и всестороннему отражению действительности во всех ее проявлениях</a:t>
            </a:r>
          </a:p>
          <a:p>
            <a:pPr>
              <a:spcBef>
                <a:spcPct val="50000"/>
              </a:spcBef>
            </a:pPr>
            <a:r>
              <a:rPr lang="ru-RU" u="sng">
                <a:latin typeface="Bookman Old Style" pitchFamily="18" charset="0"/>
              </a:rPr>
              <a:t>В узком смысле:</a:t>
            </a:r>
            <a:r>
              <a:rPr lang="ru-RU" b="1">
                <a:latin typeface="Bookman Old Style" pitchFamily="18" charset="0"/>
              </a:rPr>
              <a:t> воспроизведение действительности такой, какая она есть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23850" y="3789363"/>
            <a:ext cx="8496300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latin typeface="Bookman Old Style" pitchFamily="18" charset="0"/>
              </a:rPr>
              <a:t>Термин «реализм» введен писателем </a:t>
            </a:r>
            <a:r>
              <a:rPr lang="ru-RU" b="1">
                <a:latin typeface="Bookman Old Style" pitchFamily="18" charset="0"/>
              </a:rPr>
              <a:t>Ж. Шанфлери</a:t>
            </a:r>
            <a:r>
              <a:rPr lang="ru-RU">
                <a:latin typeface="Bookman Old Style" pitchFamily="18" charset="0"/>
              </a:rPr>
              <a:t> (1821 – 1889)</a:t>
            </a:r>
          </a:p>
          <a:p>
            <a:pPr algn="r">
              <a:spcBef>
                <a:spcPct val="50000"/>
              </a:spcBef>
            </a:pPr>
            <a:r>
              <a:rPr lang="ru-RU" b="1" i="1">
                <a:latin typeface="Bookman Old Style" pitchFamily="18" charset="0"/>
              </a:rPr>
              <a:t>«Что до реализма, я считаю это слово одной из лучших шуток нашей эпохи… Реализм стар как мир, реалисты существовали во все века…»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GE127_35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017838" y="257175"/>
            <a:ext cx="310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Реализм</a:t>
            </a:r>
            <a:r>
              <a:rPr lang="ru-RU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XIX </a:t>
            </a:r>
            <a:r>
              <a:rPr lang="ru-RU" sz="24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века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684213" y="825500"/>
            <a:ext cx="7848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Bookman Old Style" pitchFamily="18" charset="0"/>
              </a:rPr>
              <a:t>Большое влияние на развитие реализма, а также на последующее появление импрессионизма оказали художники </a:t>
            </a:r>
            <a:r>
              <a:rPr lang="ru-RU" b="1" u="sng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барбизонской</a:t>
            </a:r>
            <a:r>
              <a:rPr lang="ru-RU" b="1">
                <a:latin typeface="Bookman Old Style" pitchFamily="18" charset="0"/>
              </a:rPr>
              <a:t> школы</a:t>
            </a:r>
          </a:p>
        </p:txBody>
      </p:sp>
      <p:pic>
        <p:nvPicPr>
          <p:cNvPr id="28679" name="Picture 7" descr="франсуа милл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989138"/>
            <a:ext cx="2609850" cy="331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611188" y="5445125"/>
            <a:ext cx="24479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latin typeface="Bookman Old Style" pitchFamily="18" charset="0"/>
              </a:rPr>
              <a:t>Жан Франсуа Милле – основатель барбизонской школы</a:t>
            </a:r>
          </a:p>
        </p:txBody>
      </p:sp>
      <p:pic>
        <p:nvPicPr>
          <p:cNvPr id="28681" name="Picture 9" descr="сборщицы колосьев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1844675"/>
            <a:ext cx="5145087" cy="3892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851275" y="5291138"/>
            <a:ext cx="3025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>
                <a:solidFill>
                  <a:schemeClr val="bg1"/>
                </a:solidFill>
              </a:rPr>
              <a:t>Сборщицы колосьев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GE127_35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701" name="Picture 5" descr="сборщицы колосьев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60350"/>
            <a:ext cx="8424863" cy="6373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2" name="Picture 4" descr="GE127_35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017838" y="257175"/>
            <a:ext cx="310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Реализм</a:t>
            </a:r>
            <a:r>
              <a:rPr lang="ru-RU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XIX </a:t>
            </a:r>
            <a:r>
              <a:rPr lang="ru-RU" sz="24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века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835150" y="836613"/>
            <a:ext cx="5903913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latin typeface="Bookman Old Style" pitchFamily="18" charset="0"/>
              </a:rPr>
              <a:t>Чтоб реалистом быть, писать правдиво – мало.      Писать уродство – вот дорога к идеалу.                           Пусть отвращение селян мои холсты:                         Там правды нет, где есть хоть капля красоты.                     Ее следы стремлюсь я выполоть с корнями…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611188" y="3068638"/>
            <a:ext cx="7848600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ru-RU" b="1" u="sng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Что критиковал реализм?</a:t>
            </a:r>
          </a:p>
          <a:p>
            <a:pPr marL="342900" indent="-3429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ru-RU" b="1">
                <a:latin typeface="Bookman Old Style" pitchFamily="18" charset="0"/>
              </a:rPr>
              <a:t>Антигуманную сущность эксплуататорского строя</a:t>
            </a:r>
          </a:p>
          <a:p>
            <a:pPr marL="342900" indent="-3429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ru-RU" b="1">
                <a:latin typeface="Bookman Old Style" pitchFamily="18" charset="0"/>
              </a:rPr>
              <a:t>Бедствия и страдания обездоленного народа</a:t>
            </a:r>
          </a:p>
          <a:p>
            <a:pPr marL="342900" indent="-3429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ru-RU" b="1">
                <a:latin typeface="Bookman Old Style" pitchFamily="18" charset="0"/>
              </a:rPr>
              <a:t>Систему нравственных отношений</a:t>
            </a:r>
          </a:p>
          <a:p>
            <a:pPr marL="342900" indent="-3429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ru-RU" b="1">
                <a:latin typeface="Bookman Old Style" pitchFamily="18" charset="0"/>
              </a:rPr>
              <a:t>Политику и жизненную философию власти имущих</a:t>
            </a:r>
            <a:endParaRPr lang="ru-RU" b="1">
              <a:solidFill>
                <a:srgbClr val="A5002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0" name="Picture 4" descr="GE127_35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41" name="Picture 5" descr="Дробильщики камня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lum contrast="12000"/>
          </a:blip>
          <a:srcRect/>
          <a:stretch>
            <a:fillRect/>
          </a:stretch>
        </p:blipFill>
        <p:spPr bwMode="auto">
          <a:xfrm>
            <a:off x="250825" y="874713"/>
            <a:ext cx="3889375" cy="3189287"/>
          </a:xfrm>
          <a:prstGeom prst="rect">
            <a:avLst/>
          </a:prstGeom>
          <a:noFill/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017838" y="257175"/>
            <a:ext cx="310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Реализм</a:t>
            </a:r>
            <a:r>
              <a:rPr lang="ru-RU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XIX </a:t>
            </a:r>
            <a:r>
              <a:rPr lang="ru-RU" sz="24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века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547813" y="1052513"/>
            <a:ext cx="2203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chemeClr val="bg1"/>
                </a:solidFill>
              </a:rPr>
              <a:t>«Дробильщики камня»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4500563" y="765175"/>
            <a:ext cx="417671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b="1"/>
              <a:t> Каков сюжет и жанр картины?</a:t>
            </a:r>
          </a:p>
          <a:p>
            <a:pPr>
              <a:buFont typeface="Wingdings" pitchFamily="2" charset="2"/>
              <a:buChar char="Ø"/>
            </a:pPr>
            <a:r>
              <a:rPr lang="ru-RU" sz="1600" b="1"/>
              <a:t> Опишите композицию картины</a:t>
            </a:r>
          </a:p>
          <a:p>
            <a:pPr>
              <a:buFont typeface="Wingdings" pitchFamily="2" charset="2"/>
              <a:buChar char="Ø"/>
            </a:pPr>
            <a:r>
              <a:rPr lang="ru-RU" sz="1600" b="1"/>
              <a:t> Что художника привлекает в таком</a:t>
            </a:r>
          </a:p>
          <a:p>
            <a:r>
              <a:rPr lang="ru-RU" sz="1600" b="1"/>
              <a:t> прозаическом сюжете?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4643438" y="1989138"/>
            <a:ext cx="430212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A50021"/>
                </a:solidFill>
              </a:rPr>
              <a:t>«Жалость происходит от несправедливости, и через это, даже не желая того, а просто изображая увиденное, я поднял вопрос, который называют социальным»</a:t>
            </a:r>
          </a:p>
          <a:p>
            <a:r>
              <a:rPr lang="ru-RU" sz="1600" b="1" i="1">
                <a:solidFill>
                  <a:srgbClr val="A50021"/>
                </a:solidFill>
              </a:rPr>
              <a:t>                                                        Курбе</a:t>
            </a:r>
          </a:p>
        </p:txBody>
      </p:sp>
      <p:pic>
        <p:nvPicPr>
          <p:cNvPr id="14348" name="Picture 12" descr="Шарден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3" y="3644900"/>
            <a:ext cx="3454400" cy="3054350"/>
          </a:xfrm>
          <a:prstGeom prst="rect">
            <a:avLst/>
          </a:prstGeom>
          <a:noFill/>
        </p:spPr>
      </p:pic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6804025" y="3789363"/>
            <a:ext cx="10064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Шарден.</a:t>
            </a:r>
          </a:p>
          <a:p>
            <a:pPr algn="ctr"/>
            <a:r>
              <a:rPr lang="ru-RU" sz="1400" b="1">
                <a:solidFill>
                  <a:schemeClr val="bg1"/>
                </a:solidFill>
              </a:rPr>
              <a:t>«Прачка»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323850" y="5157788"/>
            <a:ext cx="3938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b="1"/>
              <a:t> Чем отличаются эти две картины?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  <p:bldP spid="14344" grpId="0"/>
      <p:bldP spid="14345" grpId="0"/>
      <p:bldP spid="14349" grpId="0"/>
      <p:bldP spid="143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GE127_35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5" name="Picture 5" descr="Дробильщики камня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lum contrast="12000"/>
          </a:blip>
          <a:srcRect/>
          <a:stretch>
            <a:fillRect/>
          </a:stretch>
        </p:blipFill>
        <p:spPr bwMode="auto">
          <a:xfrm>
            <a:off x="755650" y="188913"/>
            <a:ext cx="7777163" cy="63785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GE127_35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49" name="Picture 5" descr="Шарден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188913"/>
            <a:ext cx="7632700" cy="6502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</TotalTime>
  <Words>703</Words>
  <Application>Microsoft Office PowerPoint</Application>
  <PresentationFormat>Экран (4:3)</PresentationFormat>
  <Paragraphs>68</Paragraphs>
  <Slides>17</Slides>
  <Notes>0</Notes>
  <HiddenSlides>4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Bookman Old Style</vt:lpstr>
      <vt:lpstr>Wingdings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Школа 135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SC135</dc:creator>
  <cp:lastModifiedBy>Макс</cp:lastModifiedBy>
  <cp:revision>9</cp:revision>
  <dcterms:created xsi:type="dcterms:W3CDTF">2009-07-04T14:45:46Z</dcterms:created>
  <dcterms:modified xsi:type="dcterms:W3CDTF">2014-03-23T10:19:27Z</dcterms:modified>
</cp:coreProperties>
</file>