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5E0CA-21D2-4E93-B02C-56B9B46D65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E2CC3-B94D-4C74-A74F-0ED2E565E5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8CB16-9F07-4F46-B88A-526F33EC86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44650-A167-4172-89C3-6043BFAB58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114A1-DFDB-4B27-AB8D-7F969EDEDF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90478-CB94-451F-96CD-F0B7473CAB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39B79-5576-4073-B827-CF64E7E49C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C5747-C4AC-44FF-9290-5296DCF63C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EC1F9-0232-40EA-AA77-CC89C99309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7502E-A65E-4539-BE7F-E32F2256D2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09ED6-DCC2-4618-9078-C0E9A2F97B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2B2B2"/>
            </a:gs>
            <a:gs pos="50000">
              <a:schemeClr val="bg1"/>
            </a:gs>
            <a:gs pos="100000">
              <a:srgbClr val="B2B2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9D2B98-FB64-4B72-BBFA-6A662776146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1219200" y="1752600"/>
            <a:ext cx="67056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spc="72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0000"/>
                    </a:gs>
                    <a:gs pos="50000">
                      <a:srgbClr val="AAAAAA"/>
                    </a:gs>
                    <a:gs pos="100000">
                      <a:srgbClr val="CC00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Book Antiqua"/>
              </a:rPr>
              <a:t>Романтизм и реализм </a:t>
            </a:r>
          </a:p>
          <a:p>
            <a:r>
              <a:rPr lang="ru-RU" sz="3600" b="1" kern="10" spc="72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0000"/>
                    </a:gs>
                    <a:gs pos="50000">
                      <a:srgbClr val="AAAAAA"/>
                    </a:gs>
                    <a:gs pos="100000">
                      <a:srgbClr val="CC00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Book Antiqua"/>
              </a:rPr>
              <a:t>в искусстве XIX века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Делакруа свобода на баррикад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4572000" cy="358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5" name="Picture 5" descr="surikov_Боярыня Мороз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733800"/>
            <a:ext cx="5381625" cy="292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038600" y="457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549650" y="6172200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 </a:t>
            </a:r>
            <a:r>
              <a:rPr lang="ru-RU" b="1"/>
              <a:t>2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953000" y="838200"/>
            <a:ext cx="39624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  <a:buFontTx/>
              <a:buAutoNum type="arabicPeriod"/>
            </a:pPr>
            <a:r>
              <a:rPr lang="ru-RU" b="1"/>
              <a:t>Определите, какая из картин написана в романтическом, а какая в реалистическом стиле.</a:t>
            </a:r>
          </a:p>
          <a:p>
            <a:pPr marL="342900" indent="-342900" algn="l">
              <a:spcBef>
                <a:spcPct val="50000"/>
              </a:spcBef>
              <a:buFontTx/>
              <a:buAutoNum type="arabicPeriod"/>
            </a:pPr>
            <a:r>
              <a:rPr lang="ru-RU" b="1"/>
              <a:t>Аргументируйте.</a:t>
            </a:r>
          </a:p>
          <a:p>
            <a:pPr marL="342900" indent="-342900" algn="l">
              <a:spcBef>
                <a:spcPct val="50000"/>
              </a:spcBef>
              <a:buFontTx/>
              <a:buAutoNum type="arabicPeriod"/>
            </a:pPr>
            <a:r>
              <a:rPr lang="ru-RU" b="1"/>
              <a:t>Укажите название картин и их авторов, если вам известно.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кипренский_портрет Давыд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5150" y="152400"/>
            <a:ext cx="4445000" cy="6477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57200" y="2057400"/>
            <a:ext cx="3429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  <a:buFontTx/>
              <a:buAutoNum type="arabicPeriod"/>
            </a:pPr>
            <a:r>
              <a:rPr lang="ru-RU" b="1"/>
              <a:t>На примере портрета                  Д. Давыдова художника Кипренского, назовите характерные черты романтизма, используемые мастером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ogart_модный бра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3962400" cy="3052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3" name="Picture 5" descr="Айвазовский_Наполеон на острове с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8600"/>
            <a:ext cx="4408488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4" name="Picture 6" descr="Перов_сельский крестный ход на пасх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429000"/>
            <a:ext cx="4419600" cy="3198813"/>
          </a:xfrm>
          <a:prstGeom prst="rect">
            <a:avLst/>
          </a:prstGeom>
          <a:noFill/>
        </p:spPr>
      </p:pic>
      <p:pic>
        <p:nvPicPr>
          <p:cNvPr id="7175" name="Picture 7" descr="саврасов_лунная ночь на болот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444875"/>
            <a:ext cx="4038600" cy="3184525"/>
          </a:xfrm>
          <a:prstGeom prst="rect">
            <a:avLst/>
          </a:prstGeom>
          <a:noFill/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886200" y="2286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495800" y="2286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886200" y="35052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495800" y="35052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914400" y="297180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solidFill>
                  <a:schemeClr val="bg1"/>
                </a:solidFill>
              </a:rPr>
              <a:t>Хогарт. Модный брак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572000" y="2971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solidFill>
                  <a:schemeClr val="bg1"/>
                </a:solidFill>
              </a:rPr>
              <a:t>Айвазовский. Наполеон на острове св. Елены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304800" y="6324600"/>
            <a:ext cx="381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solidFill>
                  <a:schemeClr val="bg1"/>
                </a:solidFill>
              </a:rPr>
              <a:t>Саврасов. Лунная ночь на болоте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4495800" y="6324600"/>
            <a:ext cx="441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solidFill>
                  <a:schemeClr val="bg1"/>
                </a:solidFill>
              </a:rPr>
              <a:t>Перов. Сельский крестный ход на Пасху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Верещагин_Апофеоз вой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0" y="5943600"/>
            <a:ext cx="44958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  <a:buFontTx/>
              <a:buAutoNum type="arabicPeriod"/>
            </a:pPr>
            <a:r>
              <a:rPr lang="ru-RU" sz="1600" b="1">
                <a:solidFill>
                  <a:schemeClr val="bg1"/>
                </a:solidFill>
              </a:rPr>
              <a:t>Какова, на ваш взгляд, идея картины?</a:t>
            </a:r>
          </a:p>
          <a:p>
            <a:pPr marL="342900" indent="-342900" algn="l">
              <a:spcBef>
                <a:spcPct val="50000"/>
              </a:spcBef>
              <a:buFontTx/>
              <a:buAutoNum type="arabicPeriod"/>
            </a:pPr>
            <a:r>
              <a:rPr lang="ru-RU" sz="1600" b="1">
                <a:solidFill>
                  <a:schemeClr val="bg1"/>
                </a:solidFill>
              </a:rPr>
              <a:t>Дайте ей свое название.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97</Words>
  <Application>Microsoft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Arial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1</cp:revision>
  <cp:lastPrinted>1601-01-01T00:00:00Z</cp:lastPrinted>
  <dcterms:created xsi:type="dcterms:W3CDTF">1601-01-01T00:00:00Z</dcterms:created>
  <dcterms:modified xsi:type="dcterms:W3CDTF">2014-03-23T13:32:22Z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