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72" r:id="rId16"/>
    <p:sldId id="268" r:id="rId17"/>
    <p:sldId id="269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993300"/>
    <a:srgbClr val="800000"/>
    <a:srgbClr val="FFFFCC"/>
    <a:srgbClr val="FF9900"/>
    <a:srgbClr val="99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21F4-4BE7-4AFC-A3DE-255D8D8008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5FEB-BA5E-4E8B-900E-BD7EA1631B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4D14-6221-4C13-A237-33B8ECD7B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DA0310-A456-48DD-87EF-77D38F51B3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B7417FD-7142-4F40-B0AD-CC9D0D3B7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C1EB-D9F4-40E9-A1A4-0648DDEC6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5CEE6-6DA4-4A60-95E8-63E53255E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B9530-7FC4-4620-84BE-3E4F1CFE60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A91BA-1B06-4283-A9E6-8AE1516A74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FA8B-F428-40B7-84C9-6010B17848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01F8-6D03-4C5E-931A-14ABDA0DB1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D851D-B738-4E6E-B26A-9353A21D9B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710A7-6080-477D-9DB5-F0C5E6AD90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44440C-B2D5-4890-B417-9310B096EB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f/Argunov_Ekaterina_Alekseevna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f/ArgunovIP_EkaterinII_1762GRM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7848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99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Bookman Old Style"/>
              </a:rPr>
              <a:t>Русский портрет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99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Bookman Old Style"/>
              </a:rPr>
              <a:t>XVIII </a:t>
            </a: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50000">
                      <a:srgbClr val="9933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prstShdw prst="shdw13" dist="53882" dir="13500000">
                    <a:schemeClr val="tx1">
                      <a:alpha val="50000"/>
                    </a:schemeClr>
                  </a:prstShdw>
                </a:effectLst>
                <a:latin typeface="Bookman Old Style"/>
              </a:rPr>
              <a:t>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Аргунов Иван Петрович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657600" cy="4267200"/>
          </a:xfrm>
        </p:spPr>
        <p:txBody>
          <a:bodyPr/>
          <a:lstStyle/>
          <a:p>
            <a:pPr algn="ctr">
              <a:buFontTx/>
              <a:buNone/>
            </a:pPr>
            <a:endParaRPr lang="ru-RU" sz="2800">
              <a:latin typeface="Bookman Old Style" pitchFamily="18" charset="0"/>
            </a:endParaRPr>
          </a:p>
          <a:p>
            <a:pPr algn="ctr">
              <a:buFontTx/>
              <a:buNone/>
            </a:pPr>
            <a:r>
              <a:rPr lang="ru-RU" sz="2800" b="1">
                <a:latin typeface="Bookman Old Style" pitchFamily="18" charset="0"/>
              </a:rPr>
              <a:t>Русский живописец, портретист.</a:t>
            </a:r>
          </a:p>
          <a:p>
            <a:pPr algn="ctr">
              <a:buFontTx/>
              <a:buNone/>
            </a:pPr>
            <a:r>
              <a:rPr lang="ru-RU" sz="2800" b="1">
                <a:latin typeface="Bookman Old Style" pitchFamily="18" charset="0"/>
              </a:rPr>
              <a:t>Из крепостных графа Шереметева.</a:t>
            </a:r>
          </a:p>
        </p:txBody>
      </p:sp>
      <p:pic>
        <p:nvPicPr>
          <p:cNvPr id="18441" name="Picture 9" descr="200px-Argunov-self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6075" y="762000"/>
            <a:ext cx="4495800" cy="5822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Аргунов портрет крестьянки в русском костю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5067300" cy="640080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464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Портрет крестьянки в русском костюме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81600" y="1600200"/>
            <a:ext cx="3810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Как сквозь жилки голубые Льется розовая кровь,                  На ланитах огневые             Ямки врезала любовь.</a:t>
            </a:r>
          </a:p>
          <a:p>
            <a:pPr>
              <a:spcBef>
                <a:spcPct val="50000"/>
              </a:spcBef>
            </a:pPr>
            <a:r>
              <a:rPr lang="ru-RU" b="1"/>
              <a:t>Как их брови соболины, Полный искр соколий взгляд,                                     Их усмешка – души  львины                                                   И орлов сердца – разят</a:t>
            </a:r>
          </a:p>
          <a:p>
            <a:pPr algn="r">
              <a:spcBef>
                <a:spcPct val="50000"/>
              </a:spcBef>
            </a:pPr>
            <a:r>
              <a:rPr lang="ru-RU" b="1"/>
              <a:t>Г.Р.Державин «Русские девушки»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15000" y="457200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Аргунов Иван Петрович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Файл:Argunov Ekaterina Alekseevn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5078413" cy="6324600"/>
          </a:xfrm>
          <a:prstGeom prst="rect">
            <a:avLst/>
          </a:prstGeom>
          <a:noFill/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5943600" y="2971800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Аргунов Иван Петрович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14400" y="5837238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Портрет Великой Княгини Екатерины Алексеевны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Файл:ArgunovIP EkaterinII 1762GRM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2125" y="228600"/>
            <a:ext cx="4594225" cy="6400800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62000" y="533400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Аргунов Иван Петрович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953000" y="6096000"/>
            <a:ext cx="262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Портрет Екатерины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Зрелый период развития русского портрета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382963"/>
          </a:xfrm>
        </p:spPr>
        <p:txBody>
          <a:bodyPr/>
          <a:lstStyle/>
          <a:p>
            <a:pPr>
              <a:buFontTx/>
              <a:buNone/>
            </a:pPr>
            <a:endParaRPr lang="ru-RU" sz="3600"/>
          </a:p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Рокотов Федор Степанович</a:t>
            </a:r>
          </a:p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Левицкий Дмитрий Григорьевич</a:t>
            </a:r>
          </a:p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Боровиковский Владимир Лукич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Рокотов Федор Степанович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sz="2400"/>
              <a:t>   </a:t>
            </a:r>
            <a:r>
              <a:rPr lang="ru-RU" sz="2000" b="1">
                <a:latin typeface="Bookman Old Style" pitchFamily="18" charset="0"/>
              </a:rPr>
              <a:t>Русский художник, портретист, представитель стиля рококо.</a:t>
            </a:r>
          </a:p>
          <a:p>
            <a:pPr algn="ctr">
              <a:buFontTx/>
              <a:buNone/>
            </a:pPr>
            <a:r>
              <a:rPr lang="ru-RU" sz="2000" b="1">
                <a:latin typeface="Bookman Old Style" pitchFamily="18" charset="0"/>
              </a:rPr>
              <a:t>Избегал парадных, торжественных портретов, эффектных и пышных композиций.</a:t>
            </a:r>
          </a:p>
          <a:p>
            <a:pPr algn="ctr">
              <a:buFontTx/>
              <a:buNone/>
            </a:pPr>
            <a:r>
              <a:rPr lang="ru-RU" sz="2000" b="1">
                <a:latin typeface="Bookman Old Style" pitchFamily="18" charset="0"/>
              </a:rPr>
              <a:t>Считается создателем интимного, камерного портрета</a:t>
            </a:r>
            <a:r>
              <a:rPr lang="ru-RU" sz="2000">
                <a:latin typeface="Bookman Old Style" pitchFamily="18" charset="0"/>
              </a:rPr>
              <a:t> </a:t>
            </a:r>
          </a:p>
        </p:txBody>
      </p:sp>
      <p:pic>
        <p:nvPicPr>
          <p:cNvPr id="29703" name="Picture 7" descr="рокотов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914400"/>
            <a:ext cx="4083050" cy="5592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Рокотов Федор Степанович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41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000" b="1"/>
              <a:t>Её глаза – как  два тумана, Полуулыбка, полуплач,                 Её глаза – как два обмана, Покрытых мглою неудач.</a:t>
            </a:r>
          </a:p>
          <a:p>
            <a:pPr marL="0" indent="0">
              <a:buFontTx/>
              <a:buNone/>
            </a:pPr>
            <a:endParaRPr lang="ru-RU" sz="2000" b="1"/>
          </a:p>
          <a:p>
            <a:pPr marL="0" indent="0">
              <a:buFontTx/>
              <a:buNone/>
            </a:pPr>
            <a:r>
              <a:rPr lang="ru-RU" sz="2000" b="1"/>
              <a:t>Соединенье двух загадок, Полувосторг, полуиспуг, Безумной нежности припадок,                  Предвосхищенье смертных мук. </a:t>
            </a:r>
          </a:p>
          <a:p>
            <a:pPr marL="0" indent="0" algn="r">
              <a:buFontTx/>
              <a:buNone/>
            </a:pPr>
            <a:r>
              <a:rPr lang="ru-RU" sz="2000"/>
              <a:t>Н.А.Заболоцкий</a:t>
            </a:r>
          </a:p>
        </p:txBody>
      </p:sp>
      <p:pic>
        <p:nvPicPr>
          <p:cNvPr id="22538" name="Picture 10" descr="460px-Rokotov_Struyskay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914400"/>
            <a:ext cx="4271963" cy="5562600"/>
          </a:xfrm>
          <a:noFill/>
          <a:ln/>
        </p:spPr>
      </p:pic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800600" y="6019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Портрет Ф.С.Струйской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430px-Rokotov_Unknown_In_Rose_D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532313" cy="6324600"/>
          </a:xfrm>
          <a:prstGeom prst="rect">
            <a:avLst/>
          </a:prstGeom>
          <a:noFill/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09600" y="5943600"/>
            <a:ext cx="3884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Портрет неизвестной в розовом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334000" y="533400"/>
            <a:ext cx="3360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Рокотов Федор Степанович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105400" y="1752600"/>
            <a:ext cx="3810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/>
              <a:t>  </a:t>
            </a:r>
            <a:r>
              <a:rPr lang="ru-RU" sz="2000" b="1">
                <a:latin typeface="Bookman Old Style" pitchFamily="18" charset="0"/>
              </a:rPr>
              <a:t>Сильное освещение лиц прямым светом, слегка улыбающиеся губы. 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 b="1">
                <a:latin typeface="Bookman Old Style" pitchFamily="18" charset="0"/>
              </a:rPr>
              <a:t>  Душевные движения не раскрываются, он лишь намекает на то душевное состояние, в котором находится изображенный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Левицкий Дмитрий Григорьевич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49831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Bookman Old Style" pitchFamily="18" charset="0"/>
              </a:rPr>
              <a:t>   </a:t>
            </a:r>
            <a:r>
              <a:rPr lang="ru-RU" sz="2000" b="1">
                <a:latin typeface="Bookman Old Style" pitchFamily="18" charset="0"/>
              </a:rPr>
              <a:t>Русский живописец украинского происхождения, академик, мастер </a:t>
            </a:r>
            <a:r>
              <a:rPr lang="ru-RU" sz="2000" b="1" u="sng">
                <a:latin typeface="Bookman Old Style" pitchFamily="18" charset="0"/>
              </a:rPr>
              <a:t>парадного</a:t>
            </a:r>
            <a:r>
              <a:rPr lang="ru-RU" sz="2000" b="1">
                <a:latin typeface="Bookman Old Style" pitchFamily="18" charset="0"/>
              </a:rPr>
              <a:t> и </a:t>
            </a:r>
            <a:r>
              <a:rPr lang="ru-RU" sz="2000" b="1" u="sng">
                <a:latin typeface="Bookman Old Style" pitchFamily="18" charset="0"/>
              </a:rPr>
              <a:t>камерного</a:t>
            </a:r>
            <a:r>
              <a:rPr lang="ru-RU" sz="2000" b="1">
                <a:latin typeface="Bookman Old Style" pitchFamily="18" charset="0"/>
              </a:rPr>
              <a:t> портрета.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Мастерски передавал материальную красоту вещей: дымчатого шелка, шуршащего атласа, золотой парчи, легких, воздушных кружев.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В парадных портретах помещал модель в обстановку, способствующую созданию значительного и торжественного образа.</a:t>
            </a:r>
            <a:endParaRPr lang="ru-RU" sz="2400" b="1"/>
          </a:p>
        </p:txBody>
      </p:sp>
      <p:pic>
        <p:nvPicPr>
          <p:cNvPr id="31751" name="Picture 7" descr="200px-Levitzky_self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48238" y="1066800"/>
            <a:ext cx="3948112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 descr="424px-Levitzky_Demid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522788" cy="6400800"/>
          </a:xfrm>
          <a:prstGeom prst="rect">
            <a:avLst/>
          </a:prstGeom>
          <a:noFill/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81000" y="61722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Портрет П.А. Демидова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953000" y="381000"/>
            <a:ext cx="389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Левицкий Дмитрий Григорьевич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800600" y="1744663"/>
            <a:ext cx="4343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Bookman Old Style" pitchFamily="18" charset="0"/>
              </a:rPr>
              <a:t>Правдивый образ человека со сложным и противоречивым характером, наделенного проницательным умом, способного совершать невероятные и сумасбродные поступки, быть добрым и расточительным.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6096000" cy="639763"/>
          </a:xfrm>
        </p:spPr>
        <p:txBody>
          <a:bodyPr/>
          <a:lstStyle/>
          <a:p>
            <a:r>
              <a:rPr 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XVIII </a:t>
            </a:r>
            <a:r>
              <a:rPr lang="ru-RU" sz="32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век – век портрета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6553200" cy="4495800"/>
          </a:xfrm>
        </p:spPr>
        <p:txBody>
          <a:bodyPr/>
          <a:lstStyle/>
          <a:p>
            <a:pPr algn="ctr">
              <a:buFontTx/>
              <a:buNone/>
            </a:pPr>
            <a:endParaRPr lang="ru-RU" sz="2400" b="1" u="sng">
              <a:solidFill>
                <a:srgbClr val="FFFF99"/>
              </a:solidFill>
            </a:endParaRPr>
          </a:p>
          <a:p>
            <a:pPr>
              <a:buFont typeface="Wingdings" pitchFamily="2" charset="2"/>
              <a:buChar char="@"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Усиление интереса к человеческой личности</a:t>
            </a:r>
          </a:p>
          <a:p>
            <a:pPr>
              <a:buFont typeface="Wingdings" pitchFamily="2" charset="2"/>
              <a:buChar char="@"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Стремление раскрыть индивидуальность персоны</a:t>
            </a:r>
          </a:p>
          <a:p>
            <a:pPr>
              <a:buFont typeface="Wingdings" pitchFamily="2" charset="2"/>
              <a:buChar char="@"/>
            </a:pPr>
            <a:r>
              <a:rPr lang="ru-RU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Работа с натуры, для передачи особенности характера через определенные черты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00400" y="1270000"/>
            <a:ext cx="401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u="sng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Предпосылки развития жанра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455px-Levitzky_Khruscheva_Khovansk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213" y="228600"/>
            <a:ext cx="4919662" cy="6477000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038600" y="6096000"/>
            <a:ext cx="464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Портрет Е.Н.Хованской и Е.Н.Хрущевой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81000"/>
            <a:ext cx="389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Левицкий Дмитрий Григорьевич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52400" y="1219200"/>
            <a:ext cx="37338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Вершина творчества художника – серия портретов воспитанниц Смольного института благородных девиц.</a:t>
            </a:r>
          </a:p>
          <a:p>
            <a:pPr algn="ctr">
              <a:spcBef>
                <a:spcPct val="50000"/>
              </a:spcBef>
            </a:pPr>
            <a:endParaRPr lang="ru-RU" sz="2400"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 В портретах смолянок звучит гимн вечной юности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Боровиковский Владимир Лукич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4495800" cy="5486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>
                <a:latin typeface="Bookman Old Style" pitchFamily="18" charset="0"/>
              </a:rPr>
              <a:t>  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Его творчество в большей степени связано с сентиментализмом. 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Не стремится к разнообразию композиционных приемов: его героини часто изображены на фоне парковых ландшафтов, незатейливой обстановки.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latin typeface="Bookman Old Style" pitchFamily="18" charset="0"/>
              </a:rPr>
              <a:t>Главное внимание художник сосредотачивает на лицах своих моделей, передавая юный задор и веселье, строгость и доброту, задумчивость и мечтательность</a:t>
            </a:r>
          </a:p>
        </p:txBody>
      </p:sp>
      <p:pic>
        <p:nvPicPr>
          <p:cNvPr id="37895" name="Picture 7" descr="200px-Borovikovsky_By_Bugaevsky_Blagodatny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22800" y="1295400"/>
            <a:ext cx="4137025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471px-Borovikovsky_maria_Lopukhina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381000"/>
            <a:ext cx="4724400" cy="6172200"/>
          </a:xfrm>
          <a:noFill/>
          <a:ln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Портрет М.И.Лопухиной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10200" y="3810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Боровиковский </a:t>
            </a:r>
          </a:p>
          <a:p>
            <a:pPr algn="ctr"/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 Лукич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953000" y="1219200"/>
            <a:ext cx="41910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Она давно прошла, и нет уже тех глаз                                                                        И той улыбки нет, что молча выражали                                                Страданье – тень любви, и мысли – тень печали,                                                              Но красоту ее Боровиковский спас.                      Так часть души ее от нас не улетела,                                                           И будет этот взгляд и эта прелесть тела                                                                       К ней равнодушное потомство привлекать,                                                             Уча его любить, страдать, прощать, молчать.</a:t>
            </a:r>
          </a:p>
          <a:p>
            <a:pPr algn="r">
              <a:spcBef>
                <a:spcPct val="50000"/>
              </a:spcBef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Я.Полонский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ПАРСУНА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86200" cy="5059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00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endParaRPr lang="ru-RU" sz="2000">
              <a:latin typeface="Bookman Old Style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От слова «персона», жанр портрета, получивший распространение в </a:t>
            </a:r>
            <a:r>
              <a:rPr lang="en-US" sz="2400" b="1">
                <a:latin typeface="Bookman Old Style" pitchFamily="18" charset="0"/>
              </a:rPr>
              <a:t>XVI – XVII </a:t>
            </a:r>
            <a:r>
              <a:rPr lang="ru-RU" sz="2400" b="1">
                <a:latin typeface="Bookman Old Style" pitchFamily="18" charset="0"/>
              </a:rPr>
              <a:t>вв.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На основе традиций иконописных изображений: застылость, идеализация и отвлеченность образов</a:t>
            </a:r>
          </a:p>
          <a:p>
            <a:pPr>
              <a:lnSpc>
                <a:spcPct val="80000"/>
              </a:lnSpc>
            </a:pPr>
            <a:endParaRPr lang="ru-RU" sz="2000" b="1">
              <a:latin typeface="Bookman Old Style" pitchFamily="18" charset="0"/>
            </a:endParaRPr>
          </a:p>
        </p:txBody>
      </p:sp>
      <p:pic>
        <p:nvPicPr>
          <p:cNvPr id="7172" name="Picture 4" descr="скопин шуй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325" y="762000"/>
            <a:ext cx="4892675" cy="5715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191000" y="5638800"/>
            <a:ext cx="4953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Неизвестный художник.</a:t>
            </a:r>
          </a:p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</a:rPr>
              <a:t>Портрет воеводы князя М.В. Скопина-Шуйского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Середина </a:t>
            </a: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XVII</a:t>
            </a:r>
            <a:r>
              <a:rPr lang="ru-RU" sz="24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в. – разрыв с иконописными традициями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066800"/>
            <a:ext cx="4114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Приоритет – возвеличивание знатного лица в парадном, торжественном портрете.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Живопись передает осязаемую форму предметов, их объем, массу, цвет, фактуру</a:t>
            </a:r>
          </a:p>
          <a:p>
            <a:pPr>
              <a:lnSpc>
                <a:spcPct val="80000"/>
              </a:lnSpc>
            </a:pPr>
            <a:r>
              <a:rPr lang="ru-RU" sz="2400" b="1">
                <a:latin typeface="Bookman Old Style" pitchFamily="18" charset="0"/>
              </a:rPr>
              <a:t>Иллюзия глубины реального пространства, воздушная перспектива, светотень</a:t>
            </a:r>
          </a:p>
        </p:txBody>
      </p:sp>
      <p:pic>
        <p:nvPicPr>
          <p:cNvPr id="8196" name="Picture 4" descr="яков турген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4694238" cy="55626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Неизвестный художник.                             Портрет Якова Тургенева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28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Ранний период развития русского портрета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ru-RU" sz="4400"/>
          </a:p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Никитин Иван Никитич</a:t>
            </a:r>
          </a:p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Матвеев Андрей Матвеевич</a:t>
            </a:r>
          </a:p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Антропов Алексей Петрович</a:t>
            </a:r>
          </a:p>
          <a:p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Аргунов Иван Петрович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962400" cy="1143000"/>
          </a:xfrm>
        </p:spPr>
        <p:txBody>
          <a:bodyPr/>
          <a:lstStyle/>
          <a:p>
            <a:r>
              <a:rPr lang="ru-RU" sz="4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Никитин Иван Никитич</a:t>
            </a:r>
          </a:p>
        </p:txBody>
      </p:sp>
      <p:pic>
        <p:nvPicPr>
          <p:cNvPr id="10245" name="Picture 5" descr="никитин портрет напольного гетмана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304800"/>
            <a:ext cx="4881563" cy="6400800"/>
          </a:xfrm>
          <a:noFill/>
          <a:ln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6172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Портрет напольного гетмана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562600" y="2590800"/>
            <a:ext cx="3273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Является основателем традиции русской живописи, продолжающейся до настоящего времени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Матвеев Андрей Матвеевич</a:t>
            </a:r>
          </a:p>
        </p:txBody>
      </p:sp>
      <p:pic>
        <p:nvPicPr>
          <p:cNvPr id="12294" name="Picture 6" descr="матвеев портрет с женой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914400"/>
            <a:ext cx="6553200" cy="5713413"/>
          </a:xfrm>
          <a:noFill/>
          <a:ln w="3175">
            <a:solidFill>
              <a:srgbClr val="000000"/>
            </a:solidFill>
          </a:ln>
          <a:effectLst>
            <a:outerShdw dist="45791" dir="2021404" algn="ctr" rotWithShape="0">
              <a:srgbClr val="333333"/>
            </a:outerShdw>
          </a:effec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6400" y="61722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Автопортрет с женой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sz="3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Антропов Алексей Петрович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362200"/>
            <a:ext cx="3505200" cy="2514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>
                <a:solidFill>
                  <a:srgbClr val="000000"/>
                </a:solidFill>
                <a:latin typeface="Bookman Old Style" pitchFamily="18" charset="0"/>
              </a:rPr>
              <a:t>    </a:t>
            </a:r>
            <a:r>
              <a:rPr lang="ru-RU" sz="2000" b="1">
                <a:solidFill>
                  <a:srgbClr val="000000"/>
                </a:solidFill>
                <a:latin typeface="Bookman Old Style" pitchFamily="18" charset="0"/>
              </a:rPr>
              <a:t>Русский живописец, представитель стиля барокко, один из первых в стране художников, начавших писать светские портреты</a:t>
            </a:r>
            <a:r>
              <a:rPr lang="ru-RU" sz="2000">
                <a:solidFill>
                  <a:srgbClr val="000000"/>
                </a:solidFill>
                <a:latin typeface="Bookman Old Style" pitchFamily="18" charset="0"/>
              </a:rPr>
              <a:t>.</a:t>
            </a:r>
            <a:r>
              <a:rPr lang="ru-RU" sz="2400"/>
              <a:t> </a:t>
            </a:r>
          </a:p>
        </p:txBody>
      </p:sp>
      <p:pic>
        <p:nvPicPr>
          <p:cNvPr id="14345" name="Picture 9" descr="Антропов портрет с сыном перед портретом жены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914400"/>
            <a:ext cx="4764088" cy="5715000"/>
          </a:xfrm>
          <a:noFill/>
          <a:ln/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81000" y="6096000"/>
            <a:ext cx="434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chemeClr val="bg1"/>
                </a:solidFill>
              </a:rPr>
              <a:t>Автопортрет с сыном у портрета жены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ntropov_Портрет графини Румянце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8600"/>
            <a:ext cx="4884738" cy="6324600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62400" y="60960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Портрет графини Румянцевой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609600"/>
            <a:ext cx="251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Антропов </a:t>
            </a:r>
          </a:p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Алексей </a:t>
            </a:r>
          </a:p>
          <a:p>
            <a:pPr algn="ctr"/>
            <a:r>
              <a:rPr lang="ru-RU" sz="36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631</Words>
  <Application>Microsoft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Wingdings</vt:lpstr>
      <vt:lpstr>Bookman Old Style</vt:lpstr>
      <vt:lpstr>Оформление по умолчанию</vt:lpstr>
      <vt:lpstr>Слайд 1</vt:lpstr>
      <vt:lpstr>XVIII век – век портрета</vt:lpstr>
      <vt:lpstr>ПАРСУНА</vt:lpstr>
      <vt:lpstr>Середина XVII в. – разрыв с иконописными традициями</vt:lpstr>
      <vt:lpstr>Ранний период развития русского портрета</vt:lpstr>
      <vt:lpstr>Никитин Иван Никитич</vt:lpstr>
      <vt:lpstr>Матвеев Андрей Матвеевич</vt:lpstr>
      <vt:lpstr>Антропов Алексей Петрович</vt:lpstr>
      <vt:lpstr>Слайд 9</vt:lpstr>
      <vt:lpstr>Аргунов Иван Петрович</vt:lpstr>
      <vt:lpstr>Слайд 11</vt:lpstr>
      <vt:lpstr>Слайд 12</vt:lpstr>
      <vt:lpstr>Слайд 13</vt:lpstr>
      <vt:lpstr>Зрелый период развития русского портрета</vt:lpstr>
      <vt:lpstr>Рокотов Федор Степанович</vt:lpstr>
      <vt:lpstr>Рокотов Федор Степанович</vt:lpstr>
      <vt:lpstr>Слайд 17</vt:lpstr>
      <vt:lpstr>Левицкий Дмитрий Григорьевич</vt:lpstr>
      <vt:lpstr>Слайд 19</vt:lpstr>
      <vt:lpstr>Слайд 20</vt:lpstr>
      <vt:lpstr>Боровиковский Владимир Лукич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</cp:revision>
  <cp:lastPrinted>1601-01-01T00:00:00Z</cp:lastPrinted>
  <dcterms:created xsi:type="dcterms:W3CDTF">1601-01-01T00:00:00Z</dcterms:created>
  <dcterms:modified xsi:type="dcterms:W3CDTF">2014-03-23T13:33:29Z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