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8" r:id="rId11"/>
    <p:sldId id="270" r:id="rId12"/>
    <p:sldId id="269" r:id="rId13"/>
    <p:sldId id="271" r:id="rId14"/>
    <p:sldId id="273" r:id="rId15"/>
    <p:sldId id="263" r:id="rId16"/>
    <p:sldId id="274" r:id="rId17"/>
    <p:sldId id="275" r:id="rId18"/>
    <p:sldId id="276" r:id="rId19"/>
    <p:sldId id="277" r:id="rId20"/>
    <p:sldId id="264" r:id="rId21"/>
    <p:sldId id="278" r:id="rId22"/>
    <p:sldId id="279" r:id="rId23"/>
    <p:sldId id="280" r:id="rId24"/>
    <p:sldId id="265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00"/>
    <a:srgbClr val="800000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49541-C12B-4314-9269-C6990FE0AE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559EA-3C92-4629-B747-1685C64A0D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BB10E-4506-4DC6-A386-00ADD49E97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E669676-0286-4C99-ACB9-6164FAA1B1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E6754B-9AD4-4B77-A2BF-1656FA0803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ED3D4-68D1-43D2-822B-DCB8C94BE4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F067D-F667-4024-950B-E2EF6E66FD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08B05-0EBB-43A7-90A5-D07040DED3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8021E-9E0A-4F1A-924A-3925D4AFBD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BB052-CFA0-40C8-9E61-B04BFDA2C2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304A1-7F57-4867-B52A-F2592B5A6E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566C8-466D-47F8-9B67-B681CD1036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74F42-2AE3-4FB7-9252-9647A64D7A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rgbClr val="FFFFCC"/>
            </a:gs>
            <a:gs pos="100000">
              <a:schemeClr val="bg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146E1C-E746-435F-9A43-C4612ACB6C3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 descr="Гранит"/>
          <p:cNvSpPr>
            <a:spLocks noChangeArrowheads="1" noChangeShapeType="1" noTextEdit="1"/>
          </p:cNvSpPr>
          <p:nvPr/>
        </p:nvSpPr>
        <p:spPr bwMode="auto">
          <a:xfrm>
            <a:off x="684213" y="981075"/>
            <a:ext cx="8064500" cy="475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46"/>
              </a:avLst>
            </a:prstTxWarp>
          </a:bodyPr>
          <a:lstStyle/>
          <a:p>
            <a:pPr algn="ctr"/>
            <a:r>
              <a:rPr lang="ru-RU" sz="6600" b="1" kern="10" spc="1321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99190" dir="2388334" algn="ctr" rotWithShape="0">
                    <a:schemeClr val="tx1">
                      <a:alpha val="80000"/>
                    </a:schemeClr>
                  </a:outerShdw>
                </a:effectLst>
                <a:latin typeface="Bookman Old Style"/>
              </a:rPr>
              <a:t>Русская скульптура </a:t>
            </a:r>
          </a:p>
          <a:p>
            <a:pPr algn="ctr"/>
            <a:r>
              <a:rPr lang="en-US" sz="6600" b="1" kern="10" spc="1321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99190" dir="2388334" algn="ctr" rotWithShape="0">
                    <a:schemeClr val="tx1">
                      <a:alpha val="80000"/>
                    </a:schemeClr>
                  </a:outerShdw>
                </a:effectLst>
                <a:latin typeface="Bookman Old Style"/>
              </a:rPr>
              <a:t>XVIII </a:t>
            </a:r>
            <a:r>
              <a:rPr lang="ru-RU" sz="6600" b="1" kern="10" spc="1321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99190" dir="2388334" algn="ctr" rotWithShape="0">
                    <a:schemeClr val="tx1">
                      <a:alpha val="80000"/>
                    </a:schemeClr>
                  </a:outerShdw>
                </a:effectLst>
                <a:latin typeface="Bookman Old Style"/>
              </a:rPr>
              <a:t>века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2800" b="1">
                <a:latin typeface="Bookman Old Style" pitchFamily="18" charset="0"/>
              </a:rPr>
              <a:t>Произведения Этьена Мориса Фальконе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>
                <a:latin typeface="Bookman Old Style" pitchFamily="18" charset="0"/>
              </a:rPr>
              <a:t>Работы Фальконе полны обаяния, они словно источают свет и озарены улыбкой их создателя, влюбленного в жизнь и красоту.</a:t>
            </a:r>
          </a:p>
          <a:p>
            <a:pPr>
              <a:lnSpc>
                <a:spcPct val="90000"/>
              </a:lnSpc>
            </a:pPr>
            <a:endParaRPr lang="ru-RU" sz="2000" b="1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b="1">
                <a:latin typeface="Bookman Old Style" pitchFamily="18" charset="0"/>
              </a:rPr>
              <a:t>"Самое идеально прекрасное в скульптуре, как и в живописи, должно быть сгустком подлинно прекрасной природы", — писал Фальконе</a:t>
            </a:r>
            <a:r>
              <a:rPr lang="ru-RU" sz="2000" b="1"/>
              <a:t> </a:t>
            </a:r>
          </a:p>
        </p:txBody>
      </p:sp>
      <p:pic>
        <p:nvPicPr>
          <p:cNvPr id="23559" name="Picture 7" descr="фальконе1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908050"/>
            <a:ext cx="4105275" cy="5761038"/>
          </a:xfrm>
          <a:noFill/>
          <a:ln w="3175">
            <a:solidFill>
              <a:srgbClr val="000000"/>
            </a:solidFill>
          </a:ln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716463" y="112553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Зима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2800" b="1">
                <a:latin typeface="Bookman Old Style" pitchFamily="18" charset="0"/>
              </a:rPr>
              <a:t>Произведения Этьена Мориса Фальконе</a:t>
            </a:r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>
                <a:latin typeface="Bookman Old Style" pitchFamily="18" charset="0"/>
              </a:rPr>
              <a:t>Автору удалось вдохнуть в мифологический образ бога любви ощущение естественности и жизненности.</a:t>
            </a:r>
          </a:p>
          <a:p>
            <a:pPr>
              <a:lnSpc>
                <a:spcPct val="80000"/>
              </a:lnSpc>
            </a:pPr>
            <a:endParaRPr lang="ru-RU" sz="2000" b="1">
              <a:latin typeface="Bookman Old Style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>
                <a:latin typeface="Bookman Old Style" pitchFamily="18" charset="0"/>
              </a:rPr>
              <a:t>Изящество, грация движений, таинственная улыбка, предвещающая очередную шалость амура, передают и прелесть детства, и опасное очарование лукавого божества. </a:t>
            </a:r>
          </a:p>
        </p:txBody>
      </p:sp>
      <p:pic>
        <p:nvPicPr>
          <p:cNvPr id="27658" name="Picture 10" descr="грозящий амур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35525" y="981075"/>
            <a:ext cx="3913188" cy="5616575"/>
          </a:xfrm>
          <a:noFill/>
          <a:ln/>
        </p:spPr>
      </p:pic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003800" y="1052513"/>
            <a:ext cx="3455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Грозящий амур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2800" b="1"/>
              <a:t>Произведения Этьена Мориса Фальконе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125538"/>
            <a:ext cx="4464050" cy="50006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sz="2400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>
                <a:latin typeface="Bookman Old Style" pitchFamily="18" charset="0"/>
              </a:rPr>
              <a:t>Императрица пригласила Фальконе в Санкт-Петербург для создания памятника Петру I. </a:t>
            </a:r>
          </a:p>
          <a:p>
            <a:pPr>
              <a:lnSpc>
                <a:spcPct val="90000"/>
              </a:lnSpc>
            </a:pPr>
            <a:endParaRPr lang="ru-RU" sz="2400" b="1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>
                <a:latin typeface="Bookman Old Style" pitchFamily="18" charset="0"/>
              </a:rPr>
              <a:t>Двенадцать лет скульптор провел в России в сопровождении своей юной ученицы </a:t>
            </a:r>
            <a:br>
              <a:rPr lang="ru-RU" sz="2400" b="1">
                <a:latin typeface="Bookman Old Style" pitchFamily="18" charset="0"/>
              </a:rPr>
            </a:br>
            <a:r>
              <a:rPr lang="ru-RU" sz="2400" b="1">
                <a:latin typeface="Bookman Old Style" pitchFamily="18" charset="0"/>
              </a:rPr>
              <a:t>Анн - Мари Колло</a:t>
            </a:r>
            <a:r>
              <a:rPr lang="ru-RU" sz="2400" b="1"/>
              <a:t> </a:t>
            </a:r>
          </a:p>
        </p:txBody>
      </p:sp>
      <p:pic>
        <p:nvPicPr>
          <p:cNvPr id="25607" name="Picture 7" descr="фальконе анна мария коло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773238"/>
            <a:ext cx="3392488" cy="4525962"/>
          </a:xfrm>
          <a:noFill/>
          <a:ln/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539750" y="1125538"/>
            <a:ext cx="2600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Анн - Мари Колло. </a:t>
            </a:r>
          </a:p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Портрет Э. Фальконе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2800" b="1">
                <a:latin typeface="Bookman Old Style" pitchFamily="18" charset="0"/>
              </a:rPr>
              <a:t>Произведения Этьена Мориса Фальконе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1438"/>
            <a:ext cx="4465638" cy="47847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600">
              <a:latin typeface="Bookman Old Style" pitchFamily="18" charset="0"/>
            </a:endParaRPr>
          </a:p>
          <a:p>
            <a:pPr>
              <a:lnSpc>
                <a:spcPct val="80000"/>
              </a:lnSpc>
            </a:pPr>
            <a:endParaRPr lang="ru-RU" sz="2000" b="1">
              <a:latin typeface="Bookman Old Style" pitchFamily="18" charset="0"/>
            </a:endParaRPr>
          </a:p>
          <a:p>
            <a:pPr>
              <a:lnSpc>
                <a:spcPct val="80000"/>
              </a:lnSpc>
            </a:pPr>
            <a:endParaRPr lang="ru-RU" sz="2000" b="1">
              <a:latin typeface="Bookman Old Style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>
                <a:latin typeface="Bookman Old Style" pitchFamily="18" charset="0"/>
              </a:rPr>
              <a:t>"Я ограничусь только статуей героя, которого не рассматриваю ни как полководца, ни как победителя. Надо показать людям прекрасный образ законодателя, простирающего свою десницу над страной... он поднимается наверх скалы, служащей пьедесталом — это символ побежденных трудностей".</a:t>
            </a:r>
            <a:r>
              <a:rPr lang="ru-RU" sz="2000">
                <a:latin typeface="Bookman Old Style" pitchFamily="18" charset="0"/>
              </a:rPr>
              <a:t> </a:t>
            </a:r>
          </a:p>
        </p:txBody>
      </p:sp>
      <p:pic>
        <p:nvPicPr>
          <p:cNvPr id="30729" name="Picture 9" descr="всадник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981075"/>
            <a:ext cx="3735387" cy="5622925"/>
          </a:xfrm>
          <a:noFill/>
          <a:ln w="3175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2800" b="1">
                <a:latin typeface="Bookman Old Style" pitchFamily="18" charset="0"/>
              </a:rPr>
              <a:t>Произведения Этьена Мориса Фальконе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25538"/>
            <a:ext cx="4176712" cy="554355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000" b="1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b="1">
                <a:latin typeface="Bookman Old Style" pitchFamily="18" charset="0"/>
              </a:rPr>
              <a:t>Самого всадника скульптор лепил, руководствуясь натурой - ему позировал генерал Мелиссино П.И., по росту и телосложению напоминавший Петра </a:t>
            </a:r>
          </a:p>
          <a:p>
            <a:pPr>
              <a:lnSpc>
                <a:spcPct val="90000"/>
              </a:lnSpc>
            </a:pPr>
            <a:endParaRPr lang="ru-RU" sz="2000" b="1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b="1">
                <a:latin typeface="Bookman Old Style" pitchFamily="18" charset="0"/>
              </a:rPr>
              <a:t>Кони для работы над памятником были взяты из императорских конюшен: скакуны Бриллиант и Каприз. Скульптор избрал для памятника русскую «орловскую» породу</a:t>
            </a:r>
            <a:r>
              <a:rPr lang="ru-RU" sz="2000"/>
              <a:t> </a:t>
            </a:r>
          </a:p>
        </p:txBody>
      </p:sp>
      <p:pic>
        <p:nvPicPr>
          <p:cNvPr id="37893" name="Picture 5" descr="медный всад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908050"/>
            <a:ext cx="4365625" cy="57610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sz="3600" b="1">
                <a:latin typeface="Bookman Old Style" pitchFamily="18" charset="0"/>
              </a:rPr>
              <a:t>Федот Иванович Шубин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41438"/>
            <a:ext cx="4244975" cy="518318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000" b="1">
              <a:latin typeface="Bookman Old Style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>
                <a:latin typeface="Bookman Old Style" pitchFamily="18" charset="0"/>
              </a:rPr>
              <a:t>Сын свободного крестьянина, который знал грамоту и был первым учителем М. В. Ломоносова. </a:t>
            </a:r>
          </a:p>
          <a:p>
            <a:pPr>
              <a:lnSpc>
                <a:spcPct val="80000"/>
              </a:lnSpc>
            </a:pPr>
            <a:r>
              <a:rPr lang="ru-RU" sz="2000" b="1">
                <a:latin typeface="Bookman Old Style" pitchFamily="18" charset="0"/>
              </a:rPr>
              <a:t>Еще в детстве занимался резьбой по кости и перламутру </a:t>
            </a:r>
          </a:p>
          <a:p>
            <a:pPr>
              <a:lnSpc>
                <a:spcPct val="80000"/>
              </a:lnSpc>
            </a:pPr>
            <a:r>
              <a:rPr lang="ru-RU" sz="2000" b="1">
                <a:latin typeface="Bookman Old Style" pitchFamily="18" charset="0"/>
              </a:rPr>
              <a:t>Обучался в Академии Художеств у Николя-Франсуа Жилле </a:t>
            </a:r>
          </a:p>
          <a:p>
            <a:pPr>
              <a:lnSpc>
                <a:spcPct val="80000"/>
              </a:lnSpc>
            </a:pPr>
            <a:r>
              <a:rPr lang="ru-RU" sz="2000" b="1">
                <a:latin typeface="Bookman Old Style" pitchFamily="18" charset="0"/>
              </a:rPr>
              <a:t>В мае 1767 года едет в Париж для дальнейшего обучения. Спустя 3 года в Рим</a:t>
            </a:r>
          </a:p>
          <a:p>
            <a:pPr>
              <a:lnSpc>
                <a:spcPct val="80000"/>
              </a:lnSpc>
            </a:pPr>
            <a:r>
              <a:rPr lang="ru-RU" sz="2000" b="1">
                <a:latin typeface="Bookman Old Style" pitchFamily="18" charset="0"/>
              </a:rPr>
              <a:t>Удостоен звания академика Академии Художеств</a:t>
            </a:r>
          </a:p>
        </p:txBody>
      </p:sp>
      <p:pic>
        <p:nvPicPr>
          <p:cNvPr id="11270" name="Picture 6" descr="шубин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3513" y="1052513"/>
            <a:ext cx="4479925" cy="5616575"/>
          </a:xfrm>
          <a:noFill/>
          <a:ln/>
        </p:spPr>
      </p:pic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64163" y="863600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/>
              <a:t>(1740—1805)</a:t>
            </a:r>
            <a:r>
              <a:rPr lang="ru-RU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sz="2400" b="1">
                <a:latin typeface="Bookman Old Style" pitchFamily="18" charset="0"/>
              </a:rPr>
              <a:t>Произведения Федота Ивановича Шубина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24300" y="1052513"/>
            <a:ext cx="5040313" cy="547211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000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b="1">
                <a:latin typeface="Bookman Old Style" pitchFamily="18" charset="0"/>
              </a:rPr>
              <a:t>Удачным оказался и </a:t>
            </a:r>
            <a:r>
              <a:rPr lang="ru-RU" sz="2000" b="1">
                <a:solidFill>
                  <a:srgbClr val="800000"/>
                </a:solidFill>
                <a:latin typeface="Bookman Old Style" pitchFamily="18" charset="0"/>
              </a:rPr>
              <a:t>мраморный бюст Екатерины II</a:t>
            </a:r>
            <a:r>
              <a:rPr lang="ru-RU" sz="2000" b="1">
                <a:latin typeface="Bookman Old Style" pitchFamily="18" charset="0"/>
              </a:rPr>
              <a:t>, несмотря на то, что эта работа была исполнена не с натуры</a:t>
            </a:r>
          </a:p>
          <a:p>
            <a:pPr>
              <a:lnSpc>
                <a:spcPct val="90000"/>
              </a:lnSpc>
            </a:pPr>
            <a:endParaRPr lang="ru-RU" sz="2000" b="1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endParaRPr lang="ru-RU" sz="2000" b="1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b="1">
                <a:latin typeface="Bookman Old Style" pitchFamily="18" charset="0"/>
              </a:rPr>
              <a:t>В 1774 году Академия художеств, нарушив устав, согласно которому </a:t>
            </a:r>
            <a:r>
              <a:rPr lang="ru-RU" sz="2000" b="1" u="sng">
                <a:latin typeface="Bookman Old Style" pitchFamily="18" charset="0"/>
              </a:rPr>
              <a:t>звание академика</a:t>
            </a:r>
            <a:r>
              <a:rPr lang="ru-RU" sz="2000" b="1">
                <a:latin typeface="Bookman Old Style" pitchFamily="18" charset="0"/>
              </a:rPr>
              <a:t> полагается только за произведения исторического или мифологического жанра, присуждает его Шубину за портретный бюст императрицы.  </a:t>
            </a:r>
          </a:p>
        </p:txBody>
      </p:sp>
      <p:pic>
        <p:nvPicPr>
          <p:cNvPr id="38919" name="Picture 7" descr="портрет екатерины 2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981075"/>
            <a:ext cx="3168650" cy="5688013"/>
          </a:xfrm>
          <a:noFill/>
          <a:ln w="3175">
            <a:solidFill>
              <a:srgbClr val="000000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sz="2400" b="1">
                <a:latin typeface="Bookman Old Style" pitchFamily="18" charset="0"/>
              </a:rPr>
              <a:t>Произведения Федота Ивановича Шубина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52513"/>
            <a:ext cx="4316413" cy="532923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000">
              <a:latin typeface="Bookman Old Style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>
                <a:latin typeface="Bookman Old Style" pitchFamily="18" charset="0"/>
              </a:rPr>
              <a:t>Первой работой скульптора на родине был </a:t>
            </a:r>
            <a:r>
              <a:rPr lang="ru-RU" sz="2000" b="1">
                <a:solidFill>
                  <a:srgbClr val="800000"/>
                </a:solidFill>
                <a:latin typeface="Bookman Old Style" pitchFamily="18" charset="0"/>
              </a:rPr>
              <a:t>бюст</a:t>
            </a:r>
            <a:r>
              <a:rPr lang="ru-RU" sz="2000" b="1">
                <a:latin typeface="Bookman Old Style" pitchFamily="18" charset="0"/>
              </a:rPr>
              <a:t> екатерининского дипломата </a:t>
            </a:r>
            <a:r>
              <a:rPr lang="ru-RU" sz="2000" b="1">
                <a:solidFill>
                  <a:srgbClr val="800000"/>
                </a:solidFill>
                <a:latin typeface="Bookman Old Style" pitchFamily="18" charset="0"/>
              </a:rPr>
              <a:t>князя А. М. Голицына</a:t>
            </a:r>
            <a:r>
              <a:rPr lang="ru-RU" sz="2000" b="1">
                <a:latin typeface="Bookman Old Style" pitchFamily="18" charset="0"/>
              </a:rPr>
              <a:t>, одно из самых блестящих произведений Шубина</a:t>
            </a:r>
          </a:p>
          <a:p>
            <a:pPr>
              <a:lnSpc>
                <a:spcPct val="80000"/>
              </a:lnSpc>
            </a:pPr>
            <a:endParaRPr lang="ru-RU" sz="2000" b="1">
              <a:latin typeface="Bookman Old Style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>
                <a:latin typeface="Bookman Old Style" pitchFamily="18" charset="0"/>
              </a:rPr>
              <a:t>Облик образованного вельможи, в котором тонкий ум сочетается со светской изысканностью, а чувство превосходства над окружающими с усталостью стареющего человека, показан проникновенно и выразительно.  </a:t>
            </a:r>
          </a:p>
        </p:txBody>
      </p:sp>
      <p:pic>
        <p:nvPicPr>
          <p:cNvPr id="40967" name="Picture 7" descr="голицин шубин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908050"/>
            <a:ext cx="4249738" cy="5691188"/>
          </a:xfrm>
          <a:noFill/>
          <a:ln w="3175">
            <a:solidFill>
              <a:srgbClr val="000000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sz="2400" b="1">
                <a:latin typeface="Bookman Old Style" pitchFamily="18" charset="0"/>
              </a:rPr>
              <a:t>Произведения Федота Ивановича Шубина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975"/>
            <a:ext cx="4316413" cy="5184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>
                <a:latin typeface="Bookman Old Style" pitchFamily="18" charset="0"/>
              </a:rPr>
              <a:t>Обособленно стоит в творчестве Шубина статуя </a:t>
            </a:r>
            <a:r>
              <a:rPr lang="ru-RU" sz="2400" b="1">
                <a:solidFill>
                  <a:srgbClr val="800000"/>
                </a:solidFill>
                <a:latin typeface="Bookman Old Style" pitchFamily="18" charset="0"/>
              </a:rPr>
              <a:t>«Екатерина II — законодательница»</a:t>
            </a:r>
            <a:r>
              <a:rPr lang="ru-RU" sz="2000" b="1">
                <a:latin typeface="Bookman Old Style" pitchFamily="18" charset="0"/>
              </a:rPr>
              <a:t> (1789—1790). </a:t>
            </a:r>
          </a:p>
          <a:p>
            <a:pPr>
              <a:lnSpc>
                <a:spcPct val="90000"/>
              </a:lnSpc>
            </a:pPr>
            <a:endParaRPr lang="ru-RU" sz="2000" b="1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b="1">
                <a:latin typeface="Bookman Old Style" pitchFamily="18" charset="0"/>
              </a:rPr>
              <a:t>Эта статуя, изображающая императрицу в образе богини Минервы, пользовалась большим успехом, но от императрицы скульптор не получил вознаграждения, не получил и профессорского места в Академии </a:t>
            </a:r>
          </a:p>
        </p:txBody>
      </p:sp>
      <p:pic>
        <p:nvPicPr>
          <p:cNvPr id="43015" name="Picture 7" descr="екатерина 2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765175"/>
            <a:ext cx="4284663" cy="5876925"/>
          </a:xfr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2400" b="1">
                <a:latin typeface="Bookman Old Style" pitchFamily="18" charset="0"/>
              </a:rPr>
              <a:t>Произведения Федота Ивановича Шубина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>
                <a:latin typeface="Bookman Old Style" pitchFamily="18" charset="0"/>
              </a:rPr>
              <a:t>Шедевром портретного искусства является </a:t>
            </a:r>
            <a:r>
              <a:rPr lang="ru-RU" sz="2000" b="1">
                <a:solidFill>
                  <a:srgbClr val="800000"/>
                </a:solidFill>
                <a:latin typeface="Bookman Old Style" pitchFamily="18" charset="0"/>
              </a:rPr>
              <a:t>бюст Павла I</a:t>
            </a:r>
            <a:r>
              <a:rPr lang="ru-RU" sz="2000" b="1">
                <a:latin typeface="Bookman Old Style" pitchFamily="18" charset="0"/>
              </a:rPr>
              <a:t>. Шубин раскрывает в нем всю сложность образа: надменность, холодную жестокость, болезненность и скрытое в глубине страдание. Тем не менее, работа скульптора Павлу понравилась.</a:t>
            </a:r>
          </a:p>
        </p:txBody>
      </p:sp>
      <p:pic>
        <p:nvPicPr>
          <p:cNvPr id="45063" name="Picture 7" descr="павел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908050"/>
            <a:ext cx="4105275" cy="5761038"/>
          </a:xfrm>
          <a:noFill/>
          <a:ln w="3175">
            <a:solidFill>
              <a:srgbClr val="0000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Особенности развития русской скульптуры                       в начале 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XVIII </a:t>
            </a: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века</a:t>
            </a:r>
            <a:r>
              <a:rPr lang="ru-RU" sz="240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ru-RU" sz="2800"/>
              <a:t>Относительно слабое развитие русской пластики в первой половине века – отсутствие значительных традиций и школ. </a:t>
            </a:r>
          </a:p>
          <a:p>
            <a:r>
              <a:rPr lang="ru-RU" sz="2800"/>
              <a:t>Ограниченное запретами православной христианской церкви развитие древнерусской скульптуры.</a:t>
            </a:r>
          </a:p>
          <a:p>
            <a:r>
              <a:rPr lang="ru-RU" sz="2800"/>
              <a:t>Успешно развивается народная деревянная скульптура, особенно на севере России.</a:t>
            </a:r>
          </a:p>
          <a:p>
            <a:r>
              <a:rPr lang="ru-RU" sz="2800"/>
              <a:t>В начале века работают, в основном, скульпторы-иноземцы.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3600" b="1">
                <a:latin typeface="Bookman Old Style" pitchFamily="18" charset="0"/>
              </a:rPr>
              <a:t>Михаил Иванович Козловский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557338"/>
            <a:ext cx="4608512" cy="4784725"/>
          </a:xfrm>
        </p:spPr>
        <p:txBody>
          <a:bodyPr/>
          <a:lstStyle/>
          <a:p>
            <a:r>
              <a:rPr lang="ru-RU" sz="2400" b="1">
                <a:latin typeface="Bookman Old Style" pitchFamily="18" charset="0"/>
              </a:rPr>
              <a:t>Родился в семье флотского трубача</a:t>
            </a:r>
          </a:p>
          <a:p>
            <a:r>
              <a:rPr lang="ru-RU" sz="2400" b="1">
                <a:latin typeface="Bookman Old Style" pitchFamily="18" charset="0"/>
              </a:rPr>
              <a:t>Получил воспитание в Санкт-Петербургской академии художеств</a:t>
            </a:r>
          </a:p>
          <a:p>
            <a:r>
              <a:rPr lang="ru-RU" sz="2400" b="1">
                <a:latin typeface="Bookman Old Style" pitchFamily="18" charset="0"/>
              </a:rPr>
              <a:t>Продолжил образование в Риме (5 лет), и в Париже (1 год)</a:t>
            </a:r>
          </a:p>
          <a:p>
            <a:r>
              <a:rPr lang="ru-RU" sz="2400" b="1">
                <a:latin typeface="Bookman Old Style" pitchFamily="18" charset="0"/>
              </a:rPr>
              <a:t>Возведён в звание академика, а вслед за тем повышен и в звание профессора  </a:t>
            </a:r>
          </a:p>
        </p:txBody>
      </p:sp>
      <p:pic>
        <p:nvPicPr>
          <p:cNvPr id="12294" name="Picture 6" descr="50800748_Kozlovskiy_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125538"/>
            <a:ext cx="3779838" cy="5543550"/>
          </a:xfrm>
          <a:noFill/>
          <a:ln w="3175">
            <a:solidFill>
              <a:srgbClr val="000000"/>
            </a:solidFill>
          </a:ln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435600" y="981075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(1753 – 1802)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229600" cy="490537"/>
          </a:xfrm>
        </p:spPr>
        <p:txBody>
          <a:bodyPr/>
          <a:lstStyle/>
          <a:p>
            <a:r>
              <a:rPr lang="ru-RU" sz="2400" b="1">
                <a:latin typeface="Bookman Old Style" pitchFamily="18" charset="0"/>
              </a:rPr>
              <a:t>Произведения Михаила Ивановича Козловского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981075"/>
            <a:ext cx="4608512" cy="514508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000" b="1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b="1">
                <a:latin typeface="Bookman Old Style" pitchFamily="18" charset="0"/>
              </a:rPr>
              <a:t>Козловского волновала тема подвига. Аллегорией победы России над Швецией в Северной войне явилась статуя для Большого каскада в Петергофе </a:t>
            </a:r>
            <a:r>
              <a:rPr lang="ru-RU" sz="2000" b="1">
                <a:solidFill>
                  <a:srgbClr val="800000"/>
                </a:solidFill>
                <a:latin typeface="Bookman Old Style" pitchFamily="18" charset="0"/>
              </a:rPr>
              <a:t>“Самсон, раздирающий пасть льва”</a:t>
            </a:r>
          </a:p>
          <a:p>
            <a:pPr>
              <a:lnSpc>
                <a:spcPct val="90000"/>
              </a:lnSpc>
            </a:pPr>
            <a:endParaRPr lang="ru-RU" sz="2000" b="1">
              <a:solidFill>
                <a:srgbClr val="800000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b="1">
                <a:latin typeface="Bookman Old Style" pitchFamily="18" charset="0"/>
              </a:rPr>
              <a:t>Богатырь Самсон олицетворяет Россию, а лев - побежденную Швецию. Мощная фигура Самсона дана художником в сложном развороте, в напряженном движении. </a:t>
            </a:r>
          </a:p>
          <a:p>
            <a:pPr>
              <a:lnSpc>
                <a:spcPct val="90000"/>
              </a:lnSpc>
            </a:pPr>
            <a:endParaRPr lang="ru-RU" sz="2000" b="1">
              <a:latin typeface="Bookman Old Style" pitchFamily="18" charset="0"/>
            </a:endParaRPr>
          </a:p>
        </p:txBody>
      </p:sp>
      <p:pic>
        <p:nvPicPr>
          <p:cNvPr id="48135" name="Picture 7" descr="самсон раздирающий льва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765175"/>
            <a:ext cx="3497263" cy="5805488"/>
          </a:xfrm>
          <a:noFill/>
          <a:ln w="6350">
            <a:solidFill>
              <a:srgbClr val="000000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2400" b="1">
                <a:latin typeface="Bookman Old Style" pitchFamily="18" charset="0"/>
              </a:rPr>
              <a:t>Произведения Михаила Ивановича Козловского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>
                <a:latin typeface="Bookman Old Style" pitchFamily="18" charset="0"/>
              </a:rPr>
              <a:t>Важнейшее произведение Козловского — </a:t>
            </a:r>
            <a:r>
              <a:rPr lang="ru-RU" sz="2000" b="1">
                <a:solidFill>
                  <a:srgbClr val="800000"/>
                </a:solidFill>
                <a:latin typeface="Bookman Old Style" pitchFamily="18" charset="0"/>
              </a:rPr>
              <a:t>памятник </a:t>
            </a:r>
            <a:r>
              <a:rPr lang="ru-RU" sz="2000" b="1" i="1">
                <a:solidFill>
                  <a:srgbClr val="800000"/>
                </a:solidFill>
                <a:latin typeface="Bookman Old Style" pitchFamily="18" charset="0"/>
              </a:rPr>
              <a:t>А. В. Суворову</a:t>
            </a:r>
            <a:r>
              <a:rPr lang="ru-RU" sz="2000" b="1" i="1">
                <a:latin typeface="Bookman Old Style" pitchFamily="18" charset="0"/>
              </a:rPr>
              <a:t> </a:t>
            </a:r>
            <a:r>
              <a:rPr lang="ru-RU" sz="2000" b="1">
                <a:latin typeface="Bookman Old Style" pitchFamily="18" charset="0"/>
              </a:rPr>
              <a:t>(1799— 1801) в Петербурге на Марсовом поле. Козловский создал обобщенный образ воина, идеального полководца, героя, воплотив в нем идею военной мощи и триумфа России, гражданственности и героики.</a:t>
            </a:r>
          </a:p>
        </p:txBody>
      </p:sp>
      <p:pic>
        <p:nvPicPr>
          <p:cNvPr id="50185" name="Picture 9" descr="суворов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908050"/>
            <a:ext cx="4173538" cy="5732463"/>
          </a:xfrm>
          <a:noFill/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0400" y="260350"/>
            <a:ext cx="4506913" cy="64087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79388" y="333375"/>
            <a:ext cx="3960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79388" y="404813"/>
            <a:ext cx="417671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/>
              <a:t>     </a:t>
            </a:r>
            <a:r>
              <a:rPr lang="ru-RU" sz="1600" b="1">
                <a:latin typeface="Bookman Old Style" pitchFamily="18" charset="0"/>
              </a:rPr>
              <a:t>Художник пришел к мысли представить Суворова "богом войны" с мечом и щитом в руках.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 b="1">
                <a:latin typeface="Bookman Old Style" pitchFamily="18" charset="0"/>
              </a:rPr>
              <a:t>   Для прославления силы и мужества русского полководца Козловский обратился к аллегорической форме, создав идеализированный обобщенный образ воина. В нем нет конкретных черт личности Суворова.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 b="1">
                <a:latin typeface="Bookman Old Style" pitchFamily="18" charset="0"/>
              </a:rPr>
              <a:t>    Главная мысль, выраженная художником в памятнике, - показать отвагу, решимость, непоколебимую волю полководца.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 b="1"/>
              <a:t>     </a:t>
            </a:r>
            <a:r>
              <a:rPr lang="ru-RU" sz="1600" b="1">
                <a:latin typeface="Bookman Old Style" pitchFamily="18" charset="0"/>
              </a:rPr>
              <a:t>Памятник Суворову - вершина творчества скульптора. Его появление было крупнейшим событием в художественной жизни России. С него начинается история русской монументальной скульптуры XIX века.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050" cy="850900"/>
          </a:xfrm>
        </p:spPr>
        <p:txBody>
          <a:bodyPr/>
          <a:lstStyle/>
          <a:p>
            <a:r>
              <a:rPr lang="ru-RU" sz="3600" b="1">
                <a:latin typeface="Bookman Old Style" pitchFamily="18" charset="0"/>
              </a:rPr>
              <a:t/>
            </a:r>
            <a:br>
              <a:rPr lang="ru-RU" sz="3600" b="1">
                <a:latin typeface="Bookman Old Style" pitchFamily="18" charset="0"/>
              </a:rPr>
            </a:br>
            <a:r>
              <a:rPr lang="ru-RU" sz="3600" b="1">
                <a:latin typeface="Bookman Old Style" pitchFamily="18" charset="0"/>
              </a:rPr>
              <a:t>Иван Петрович Мартос</a:t>
            </a:r>
            <a:r>
              <a:rPr lang="ru-RU" b="1">
                <a:latin typeface="Bookman Old Style" pitchFamily="18" charset="0"/>
              </a:rPr>
              <a:t/>
            </a:r>
            <a:br>
              <a:rPr lang="ru-RU" b="1">
                <a:latin typeface="Bookman Old Style" pitchFamily="18" charset="0"/>
              </a:rPr>
            </a:br>
            <a:endParaRPr lang="ru-RU" b="1">
              <a:latin typeface="Bookman Old Style" pitchFamily="18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412875"/>
            <a:ext cx="4608513" cy="5184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>
                <a:latin typeface="Bookman Old Style" pitchFamily="18" charset="0"/>
              </a:rPr>
              <a:t>Русский скульптор-монументалист украинского происхождения</a:t>
            </a:r>
          </a:p>
          <a:p>
            <a:pPr>
              <a:lnSpc>
                <a:spcPct val="90000"/>
              </a:lnSpc>
            </a:pPr>
            <a:r>
              <a:rPr lang="ru-RU" sz="2000" b="1">
                <a:latin typeface="Bookman Old Style" pitchFamily="18" charset="0"/>
              </a:rPr>
              <a:t>После окончания Академии Художеств с малой золотой медалью, продолжает обучение в Риме (6 лет)</a:t>
            </a:r>
          </a:p>
          <a:p>
            <a:pPr>
              <a:lnSpc>
                <a:spcPct val="90000"/>
              </a:lnSpc>
            </a:pPr>
            <a:r>
              <a:rPr lang="ru-RU" sz="2000" b="1">
                <a:latin typeface="Bookman Old Style" pitchFamily="18" charset="0"/>
              </a:rPr>
              <a:t>По возвращении был назначен преподавателем ваяния в Академии, а вскоре – уже старшим профессором, затем — ректором и, наконец, — заслуженным ректором скульптуры </a:t>
            </a:r>
          </a:p>
          <a:p>
            <a:pPr>
              <a:lnSpc>
                <a:spcPct val="90000"/>
              </a:lnSpc>
            </a:pPr>
            <a:r>
              <a:rPr lang="ru-RU" sz="2000" b="1">
                <a:latin typeface="Bookman Old Style" pitchFamily="18" charset="0"/>
              </a:rPr>
              <a:t>Заслужил уважение Павла I, Александра I и Николая I</a:t>
            </a:r>
            <a:r>
              <a:rPr lang="ru-RU" sz="2000" b="1"/>
              <a:t> </a:t>
            </a:r>
          </a:p>
          <a:p>
            <a:pPr>
              <a:lnSpc>
                <a:spcPct val="90000"/>
              </a:lnSpc>
            </a:pPr>
            <a:endParaRPr lang="ru-RU" sz="2000" b="1"/>
          </a:p>
        </p:txBody>
      </p:sp>
      <p:pic>
        <p:nvPicPr>
          <p:cNvPr id="13318" name="Picture 6" descr="мартос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725" y="1052513"/>
            <a:ext cx="4051300" cy="5545137"/>
          </a:xfrm>
          <a:noFill/>
          <a:ln w="3175">
            <a:solidFill>
              <a:srgbClr val="000000"/>
            </a:solidFill>
          </a:ln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932363" y="908050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(1754 – 1835)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ru-RU" sz="2400" b="1">
                <a:latin typeface="Bookman Old Style" pitchFamily="18" charset="0"/>
              </a:rPr>
              <a:t>Произведения Ивана Петровича Мартоса</a:t>
            </a:r>
          </a:p>
        </p:txBody>
      </p:sp>
      <p:pic>
        <p:nvPicPr>
          <p:cNvPr id="53257" name="Picture 9" descr="minpoz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836613"/>
            <a:ext cx="6335713" cy="5100637"/>
          </a:xfrm>
          <a:noFill/>
          <a:ln w="3175">
            <a:solidFill>
              <a:srgbClr val="000000"/>
            </a:solidFill>
          </a:ln>
        </p:spPr>
      </p:pic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395288" y="5949950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800000"/>
                </a:solidFill>
                <a:latin typeface="Bookman Old Style" pitchFamily="18" charset="0"/>
              </a:rPr>
              <a:t>Памятник Минину и Пожарскому</a:t>
            </a:r>
            <a:r>
              <a:rPr lang="ru-RU" b="1">
                <a:latin typeface="Bookman Old Style" pitchFamily="18" charset="0"/>
              </a:rPr>
              <a:t>                                                              у Храма Василию Блаженному на Красной Площади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ru-RU" sz="2400" b="1">
                <a:latin typeface="Bookman Old Style" pitchFamily="18" charset="0"/>
              </a:rPr>
              <a:t>Произведения Ивана Петровича Мартоса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651500" y="765175"/>
            <a:ext cx="3313113" cy="46085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>
                <a:latin typeface="Bookman Old Style" pitchFamily="18" charset="0"/>
              </a:rPr>
              <a:t>Мартос изображает момент, когда Минин обращается к раненому князю Пожарскому с призывом возглавить русское войско и изгнать поляков из Москвы. </a:t>
            </a:r>
          </a:p>
          <a:p>
            <a:pPr>
              <a:lnSpc>
                <a:spcPct val="80000"/>
              </a:lnSpc>
            </a:pPr>
            <a:r>
              <a:rPr lang="ru-RU" sz="1800" b="1">
                <a:latin typeface="Bookman Old Style" pitchFamily="18" charset="0"/>
              </a:rPr>
              <a:t>В памятнике Мартос утверждает ведущее значение Минина, который наиболее активен в композиции. Стоя, он одной рукой как бы вручает Пожарскому меч, а другой показывает ему на Кремль, призывая встать на защиту отечества.</a:t>
            </a:r>
          </a:p>
        </p:txBody>
      </p:sp>
      <p:pic>
        <p:nvPicPr>
          <p:cNvPr id="55303" name="Picture 7" descr="PamjatnikMininuiPozharskomu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836613"/>
            <a:ext cx="5402263" cy="4319587"/>
          </a:xfrm>
          <a:noFill/>
          <a:ln w="3175">
            <a:solidFill>
              <a:srgbClr val="000000"/>
            </a:solidFill>
          </a:ln>
        </p:spPr>
      </p:pic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395288" y="5516563"/>
            <a:ext cx="51847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Bookman Old Style" pitchFamily="18" charset="0"/>
              </a:rPr>
              <a:t>Этот памятник был первым в Москве,                                  поставленным не в честь государя,                                                           а в честь народных героев.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sz="2400" b="1">
                <a:latin typeface="Bookman Old Style" pitchFamily="18" charset="0"/>
              </a:rPr>
              <a:t>Произведения Ивана Петровича Мартоса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765175"/>
            <a:ext cx="4038600" cy="59039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2000" b="1">
              <a:latin typeface="Bookman Old Style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>
                <a:latin typeface="Bookman Old Style" pitchFamily="18" charset="0"/>
              </a:rPr>
              <a:t>Одним из лучших произведений позднего периода творчества Мартоса является </a:t>
            </a:r>
            <a:r>
              <a:rPr lang="ru-RU" sz="2400" b="1">
                <a:solidFill>
                  <a:srgbClr val="800000"/>
                </a:solidFill>
                <a:latin typeface="Bookman Old Style" pitchFamily="18" charset="0"/>
              </a:rPr>
              <a:t>памятник Ришелье</a:t>
            </a:r>
            <a:r>
              <a:rPr lang="ru-RU" sz="2400" b="1">
                <a:latin typeface="Bookman Old Style" pitchFamily="18" charset="0"/>
              </a:rPr>
              <a:t> в Одессе (1823 - 1828), выполненный в бронзе. </a:t>
            </a:r>
          </a:p>
          <a:p>
            <a:pPr>
              <a:lnSpc>
                <a:spcPct val="80000"/>
              </a:lnSpc>
            </a:pPr>
            <a:endParaRPr lang="ru-RU" sz="2400" b="1">
              <a:latin typeface="Bookman Old Style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>
                <a:latin typeface="Bookman Old Style" pitchFamily="18" charset="0"/>
              </a:rPr>
              <a:t>Мартос изображает Ришелье в образе мудрого правителя. Он похож на юного римлянина в длинной тоге и лавровом венке. </a:t>
            </a:r>
          </a:p>
        </p:txBody>
      </p:sp>
      <p:pic>
        <p:nvPicPr>
          <p:cNvPr id="57351" name="Picture 7" descr="ришелье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765175"/>
            <a:ext cx="4319588" cy="5889625"/>
          </a:xfrm>
          <a:noFill/>
          <a:ln w="3175">
            <a:solidFill>
              <a:srgbClr val="000000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700213"/>
            <a:ext cx="3273425" cy="4826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700213"/>
            <a:ext cx="3154362" cy="46910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323850" y="333375"/>
            <a:ext cx="85693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b="1"/>
              <a:t>Лаконичные, компактные формы, подчеркнутые высоким пьедесталом с изображением аллегорий </a:t>
            </a:r>
            <a:r>
              <a:rPr lang="ru-RU" sz="2000" b="1" i="1"/>
              <a:t>Правосудия</a:t>
            </a:r>
            <a:r>
              <a:rPr lang="ru-RU" sz="2000" b="1"/>
              <a:t>, </a:t>
            </a:r>
            <a:r>
              <a:rPr lang="ru-RU" sz="2000" b="1" i="1"/>
              <a:t>Торговли</a:t>
            </a:r>
            <a:r>
              <a:rPr lang="ru-RU" sz="2000" b="1"/>
              <a:t> и </a:t>
            </a:r>
            <a:r>
              <a:rPr lang="ru-RU" sz="2000" b="1" i="1"/>
              <a:t>Земледелия</a:t>
            </a:r>
            <a:r>
              <a:rPr lang="ru-RU" sz="2000" b="1"/>
              <a:t>, придают памятнику монументальную торжественность</a:t>
            </a:r>
            <a:r>
              <a:rPr lang="ru-RU" sz="200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8913"/>
            <a:ext cx="4643438" cy="666908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400" b="1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endParaRPr lang="ru-RU" sz="2400" b="1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>
                <a:latin typeface="Bookman Old Style" pitchFamily="18" charset="0"/>
              </a:rPr>
              <a:t>Появляется большой интерес к круглой станковой скульптуре и к портретному бюсту. Одним из самых первых произведений новой русской пластики явилась </a:t>
            </a:r>
            <a:r>
              <a:rPr lang="ru-RU" sz="2400" b="1">
                <a:solidFill>
                  <a:srgbClr val="800000"/>
                </a:solidFill>
                <a:latin typeface="Bookman Old Style" pitchFamily="18" charset="0"/>
              </a:rPr>
              <a:t>статуя Нептуна</a:t>
            </a:r>
            <a:r>
              <a:rPr lang="ru-RU" sz="2400" b="1">
                <a:latin typeface="Bookman Old Style" pitchFamily="18" charset="0"/>
              </a:rPr>
              <a:t>, установленная в Петергофском парке. Отлитая из бронзы в 1715—1716 гг., она еще близка к стилю русской деревянной скульптуры 17—18 веков. </a:t>
            </a:r>
          </a:p>
        </p:txBody>
      </p:sp>
      <p:pic>
        <p:nvPicPr>
          <p:cNvPr id="4103" name="Picture 7" descr="peterghof_нептун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692150"/>
            <a:ext cx="4051300" cy="5400675"/>
          </a:xfrm>
          <a:noFill/>
          <a:ln w="3175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708400" y="620713"/>
            <a:ext cx="5184775" cy="568801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>
                <a:latin typeface="Bookman Old Style" pitchFamily="18" charset="0"/>
              </a:rPr>
              <a:t>Петр дал указания покупать за границей античные статуи и произведения современной скульптуры.                                      Была приобретена, в частности, замечательная статуя, известная под названием </a:t>
            </a:r>
            <a:r>
              <a:rPr lang="ru-RU" sz="2400" b="1">
                <a:solidFill>
                  <a:srgbClr val="800000"/>
                </a:solidFill>
                <a:latin typeface="Bookman Old Style" pitchFamily="18" charset="0"/>
              </a:rPr>
              <a:t>«Венера Таврическая»</a:t>
            </a:r>
          </a:p>
          <a:p>
            <a:pPr>
              <a:lnSpc>
                <a:spcPct val="90000"/>
              </a:lnSpc>
            </a:pPr>
            <a:endParaRPr lang="ru-RU" sz="2400" b="1">
              <a:solidFill>
                <a:srgbClr val="800000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>
                <a:latin typeface="Bookman Old Style" pitchFamily="18" charset="0"/>
              </a:rPr>
              <a:t>Заказывались разнообразные статуи и скульптурные композиции для дворцов и парков Петербурга </a:t>
            </a:r>
          </a:p>
        </p:txBody>
      </p:sp>
      <p:pic>
        <p:nvPicPr>
          <p:cNvPr id="6152" name="Picture 8" descr="венера таврическая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60350"/>
            <a:ext cx="2565400" cy="6296025"/>
          </a:xfrm>
          <a:noFill/>
          <a:ln w="3175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3200" b="1"/>
              <a:t>Выдающиеся скульпторы </a:t>
            </a:r>
            <a:r>
              <a:rPr lang="en-US" sz="3200" b="1"/>
              <a:t>XVIII </a:t>
            </a:r>
            <a:r>
              <a:rPr lang="ru-RU" sz="3200" b="1"/>
              <a:t>века</a:t>
            </a:r>
            <a:r>
              <a:rPr lang="ru-RU" sz="280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r>
              <a:rPr lang="ru-RU" sz="3600" b="1">
                <a:latin typeface="Bookman Old Style" pitchFamily="18" charset="0"/>
              </a:rPr>
              <a:t>Карло Бартоломео Растрелли</a:t>
            </a:r>
          </a:p>
          <a:p>
            <a:r>
              <a:rPr lang="ru-RU" sz="3600" b="1">
                <a:latin typeface="Bookman Old Style" pitchFamily="18" charset="0"/>
              </a:rPr>
              <a:t>Этьен Морис Фальконе</a:t>
            </a:r>
          </a:p>
          <a:p>
            <a:r>
              <a:rPr lang="ru-RU" sz="3600" b="1">
                <a:latin typeface="Bookman Old Style" pitchFamily="18" charset="0"/>
              </a:rPr>
              <a:t>Федот Иванович Шубин</a:t>
            </a:r>
          </a:p>
          <a:p>
            <a:r>
              <a:rPr lang="ru-RU" sz="3600" b="1">
                <a:latin typeface="Bookman Old Style" pitchFamily="18" charset="0"/>
              </a:rPr>
              <a:t>Михаил Иванович Козловский</a:t>
            </a:r>
          </a:p>
          <a:p>
            <a:r>
              <a:rPr lang="ru-RU" sz="3600" b="1">
                <a:latin typeface="Bookman Old Style" pitchFamily="18" charset="0"/>
              </a:rPr>
              <a:t>Иван Петрович Мартос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3600" b="1">
                <a:latin typeface="Bookman Old Style" pitchFamily="18" charset="0"/>
              </a:rPr>
              <a:t>Карло Бартоломео Растрелли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412875"/>
            <a:ext cx="4284662" cy="52562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>
                <a:latin typeface="Bookman Old Style" pitchFamily="18" charset="0"/>
              </a:rPr>
              <a:t>Скульптор, архитектор, резчик, представитель барокко. </a:t>
            </a:r>
          </a:p>
          <a:p>
            <a:pPr>
              <a:lnSpc>
                <a:spcPct val="90000"/>
              </a:lnSpc>
            </a:pPr>
            <a:r>
              <a:rPr lang="ru-RU" sz="2000" b="1">
                <a:latin typeface="Bookman Old Style" pitchFamily="18" charset="0"/>
              </a:rPr>
              <a:t>Выходец из Италии. Учился во Флоренции. </a:t>
            </a:r>
          </a:p>
          <a:p>
            <a:pPr>
              <a:lnSpc>
                <a:spcPct val="90000"/>
              </a:lnSpc>
            </a:pPr>
            <a:r>
              <a:rPr lang="ru-RU" sz="2000" b="1">
                <a:latin typeface="Bookman Old Style" pitchFamily="18" charset="0"/>
              </a:rPr>
              <a:t>С 1698 работал в Риме, с 1700 - в Париже. </a:t>
            </a:r>
          </a:p>
          <a:p>
            <a:pPr>
              <a:lnSpc>
                <a:spcPct val="90000"/>
              </a:lnSpc>
            </a:pPr>
            <a:r>
              <a:rPr lang="ru-RU" sz="2000" b="1">
                <a:latin typeface="Bookman Old Style" pitchFamily="18" charset="0"/>
              </a:rPr>
              <a:t>В 1716 прибыл в Санкт-Петербург по приглашению Петра I</a:t>
            </a:r>
          </a:p>
          <a:p>
            <a:pPr>
              <a:lnSpc>
                <a:spcPct val="90000"/>
              </a:lnSpc>
            </a:pPr>
            <a:r>
              <a:rPr lang="ru-RU" sz="2000" b="1">
                <a:latin typeface="Bookman Old Style" pitchFamily="18" charset="0"/>
              </a:rPr>
              <a:t>Убедительная психологическая характеристика, мастерская передача фактуры и барочная пышность  </a:t>
            </a:r>
          </a:p>
        </p:txBody>
      </p:sp>
      <p:pic>
        <p:nvPicPr>
          <p:cNvPr id="9224" name="Picture 8" descr="портрет растрелли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196975"/>
            <a:ext cx="4487863" cy="5256213"/>
          </a:xfrm>
          <a:noFill/>
          <a:ln w="3175">
            <a:solidFill>
              <a:srgbClr val="000000"/>
            </a:solidFill>
          </a:ln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508625" y="908050"/>
            <a:ext cx="264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/>
              <a:t>(1675-1744)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sz="2400" b="1">
                <a:latin typeface="Bookman Old Style" pitchFamily="18" charset="0"/>
              </a:rPr>
              <a:t>Произведения Карло Бартоломео Растрелли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4038600" cy="5329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>
                <a:latin typeface="Bookman Old Style" pitchFamily="18" charset="0"/>
              </a:rPr>
              <a:t>Портретные бюсты Растрелли - скорее монументальные, а не станковые произведения. В них переданы не только индивидуальные черты отдельных лиц, но и характер целой эпохи.</a:t>
            </a:r>
          </a:p>
          <a:p>
            <a:pPr>
              <a:lnSpc>
                <a:spcPct val="90000"/>
              </a:lnSpc>
            </a:pPr>
            <a:endParaRPr lang="ru-RU" sz="2000" b="1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b="1">
                <a:latin typeface="Bookman Old Style" pitchFamily="18" charset="0"/>
              </a:rPr>
              <a:t>Подлинной удачей Растрелли является </a:t>
            </a:r>
            <a:r>
              <a:rPr lang="ru-RU" sz="2000" b="1">
                <a:solidFill>
                  <a:srgbClr val="800000"/>
                </a:solidFill>
                <a:latin typeface="Bookman Old Style" pitchFamily="18" charset="0"/>
              </a:rPr>
              <a:t>бронзовый бюст Петра I</a:t>
            </a:r>
            <a:r>
              <a:rPr lang="ru-RU" sz="2000" b="1">
                <a:latin typeface="Bookman Old Style" pitchFamily="18" charset="0"/>
              </a:rPr>
              <a:t>: образ, исполненный неукротимой энергии, правдивый и живой, очень динамичный по форме. </a:t>
            </a:r>
          </a:p>
        </p:txBody>
      </p:sp>
      <p:pic>
        <p:nvPicPr>
          <p:cNvPr id="19463" name="Picture 7" descr="бюст петра 1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836613"/>
            <a:ext cx="4194175" cy="5832475"/>
          </a:xfrm>
          <a:noFill/>
          <a:ln w="3175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noFill/>
          <a:ln/>
        </p:spPr>
        <p:txBody>
          <a:bodyPr/>
          <a:lstStyle/>
          <a:p>
            <a:r>
              <a:rPr lang="ru-RU" sz="2400" b="1">
                <a:latin typeface="Bookman Old Style" pitchFamily="18" charset="0"/>
              </a:rPr>
              <a:t>Произведения Карло Бартоломео Растрелли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3671887" cy="568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>
                <a:latin typeface="Bookman Old Style" pitchFamily="18" charset="0"/>
              </a:rPr>
              <a:t>В 1741 году скульптор закончил работу над статуей </a:t>
            </a:r>
            <a:r>
              <a:rPr lang="ru-RU" sz="2000" b="1">
                <a:solidFill>
                  <a:srgbClr val="800000"/>
                </a:solidFill>
                <a:latin typeface="Bookman Old Style" pitchFamily="18" charset="0"/>
              </a:rPr>
              <a:t>"Анна Иоанновна с арапчонком"</a:t>
            </a:r>
            <a:r>
              <a:rPr lang="ru-RU" sz="2000" b="1">
                <a:latin typeface="Bookman Old Style" pitchFamily="18" charset="0"/>
              </a:rPr>
              <a:t>, в которой органично соединились портретная характеристика и монументальное обобщение.</a:t>
            </a:r>
          </a:p>
          <a:p>
            <a:pPr>
              <a:lnSpc>
                <a:spcPct val="80000"/>
              </a:lnSpc>
            </a:pPr>
            <a:endParaRPr lang="ru-RU" sz="2000" b="1">
              <a:latin typeface="Bookman Old Style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>
                <a:latin typeface="Bookman Old Style" pitchFamily="18" charset="0"/>
              </a:rPr>
              <a:t>Если в образе Петра и его сподвижников - порыв и горение, то в названном произведении - олицетворение одного из самых мрачных периодов истории России.</a:t>
            </a:r>
          </a:p>
        </p:txBody>
      </p:sp>
      <p:pic>
        <p:nvPicPr>
          <p:cNvPr id="21512" name="Picture 8" descr="анна с арапчоном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0200" y="1125538"/>
            <a:ext cx="4824413" cy="51831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3600" b="1">
                <a:latin typeface="Bookman Old Style" pitchFamily="18" charset="0"/>
              </a:rPr>
              <a:t>Этьен Морис Фальконе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316413" cy="4924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>
                <a:latin typeface="Bookman Old Style" pitchFamily="18" charset="0"/>
              </a:rPr>
              <a:t>Сын простого столяра</a:t>
            </a:r>
          </a:p>
          <a:p>
            <a:pPr>
              <a:lnSpc>
                <a:spcPct val="80000"/>
              </a:lnSpc>
            </a:pPr>
            <a:r>
              <a:rPr lang="ru-RU" sz="2400" b="1">
                <a:latin typeface="Bookman Old Style" pitchFamily="18" charset="0"/>
              </a:rPr>
              <a:t>Первоначальные навыки в скульптуре получил у своего дяди - мраморщика Никола Гильома </a:t>
            </a:r>
          </a:p>
          <a:p>
            <a:pPr>
              <a:lnSpc>
                <a:spcPct val="80000"/>
              </a:lnSpc>
            </a:pPr>
            <a:r>
              <a:rPr lang="ru-RU" sz="2400" b="1">
                <a:latin typeface="Bookman Old Style" pitchFamily="18" charset="0"/>
              </a:rPr>
              <a:t>В 28 лет. поступил а Парижскую Королевскую академию</a:t>
            </a:r>
          </a:p>
          <a:p>
            <a:pPr>
              <a:lnSpc>
                <a:spcPct val="80000"/>
              </a:lnSpc>
            </a:pPr>
            <a:r>
              <a:rPr lang="ru-RU" sz="2400" b="1">
                <a:latin typeface="Bookman Old Style" pitchFamily="18" charset="0"/>
              </a:rPr>
              <a:t>В 1766 г. Приезжает в Санкт-Петербург, где работает над конной скульптурой </a:t>
            </a:r>
            <a:r>
              <a:rPr lang="ru-RU" sz="2400" b="1">
                <a:solidFill>
                  <a:srgbClr val="800000"/>
                </a:solidFill>
                <a:latin typeface="Bookman Old Style" pitchFamily="18" charset="0"/>
              </a:rPr>
              <a:t>«Медного всадника» </a:t>
            </a:r>
          </a:p>
        </p:txBody>
      </p:sp>
      <p:pic>
        <p:nvPicPr>
          <p:cNvPr id="10246" name="Picture 6" descr="фальконе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981075"/>
            <a:ext cx="4129088" cy="5505450"/>
          </a:xfrm>
          <a:noFill/>
          <a:ln w="3175">
            <a:solidFill>
              <a:srgbClr val="000000"/>
            </a:solidFill>
          </a:ln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076825" y="908050"/>
            <a:ext cx="338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(1716 – 1791)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1249</Words>
  <Application>Microsoft Office PowerPoint</Application>
  <PresentationFormat>Экран (4:3)</PresentationFormat>
  <Paragraphs>127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Bookman Old Style</vt:lpstr>
      <vt:lpstr>Оформление по умолчанию</vt:lpstr>
      <vt:lpstr>Слайд 1</vt:lpstr>
      <vt:lpstr>Особенности развития русской скульптуры                       в начале XVIII века </vt:lpstr>
      <vt:lpstr>Слайд 3</vt:lpstr>
      <vt:lpstr>Слайд 4</vt:lpstr>
      <vt:lpstr>Выдающиеся скульпторы XVIII века </vt:lpstr>
      <vt:lpstr>Карло Бартоломео Растрелли</vt:lpstr>
      <vt:lpstr>Произведения Карло Бартоломео Растрелли</vt:lpstr>
      <vt:lpstr>Произведения Карло Бартоломео Растрелли</vt:lpstr>
      <vt:lpstr>Этьен Морис Фальконе</vt:lpstr>
      <vt:lpstr>Произведения Этьена Мориса Фальконе</vt:lpstr>
      <vt:lpstr>Произведения Этьена Мориса Фальконе</vt:lpstr>
      <vt:lpstr>Произведения Этьена Мориса Фальконе</vt:lpstr>
      <vt:lpstr>Произведения Этьена Мориса Фальконе</vt:lpstr>
      <vt:lpstr>Произведения Этьена Мориса Фальконе</vt:lpstr>
      <vt:lpstr>Федот Иванович Шубин</vt:lpstr>
      <vt:lpstr>Произведения Федота Ивановича Шубина</vt:lpstr>
      <vt:lpstr>Произведения Федота Ивановича Шубина</vt:lpstr>
      <vt:lpstr>Произведения Федота Ивановича Шубина</vt:lpstr>
      <vt:lpstr>Произведения Федота Ивановича Шубина</vt:lpstr>
      <vt:lpstr>Михаил Иванович Козловский</vt:lpstr>
      <vt:lpstr>Произведения Михаила Ивановича Козловского</vt:lpstr>
      <vt:lpstr>Произведения Михаила Ивановича Козловского</vt:lpstr>
      <vt:lpstr>Слайд 23</vt:lpstr>
      <vt:lpstr> Иван Петрович Мартос </vt:lpstr>
      <vt:lpstr>Произведения Ивана Петровича Мартоса</vt:lpstr>
      <vt:lpstr>Произведения Ивана Петровича Мартоса</vt:lpstr>
      <vt:lpstr>Произведения Ивана Петровича Мартоса</vt:lpstr>
      <vt:lpstr>Слайд 28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Макс</cp:lastModifiedBy>
  <cp:revision>5</cp:revision>
  <dcterms:created xsi:type="dcterms:W3CDTF">2009-12-06T12:59:48Z</dcterms:created>
  <dcterms:modified xsi:type="dcterms:W3CDTF">2014-03-23T10:16:00Z</dcterms:modified>
</cp:coreProperties>
</file>