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  <a:srgbClr val="FFCC00"/>
    <a:srgbClr val="CCCC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6E211-E587-4AC1-8656-104A17B1E9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B2050-8CA1-4C4E-8A8A-2B766FE13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69AD4-D2B5-401D-980A-CD6257E16E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14F56-0D80-42CD-99F3-89F8C40017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2C60C-E4DB-4596-B922-EA6CF938A1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A8BC-7F63-4A6E-A9C3-6229394F3A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CE55A-E1B2-456B-A036-8C25880768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07AB-8573-4833-8CF7-750B6BF1A2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96981-8E36-447F-806F-5B2DA224C3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8ACC4-E34A-4824-8AD7-EB30547531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04731-FD5C-4771-91AF-69F4A58EEB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AEE5B-B402-4874-B65A-D8868EA99E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s5-1.mp3" TargetMode="External"/><Relationship Id="rId1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641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088%20&#1050;.&#1042;.&#1043;&#1051;&#1070;&#1050;%20-%20&#1052;&#1045;&#1051;&#1054;&#1044;&#1048;&#1071;%20&#1048;&#1047;%20&#1054;&#1055;&#1045;&#1056;&#1067;%20&#1054;&#1056;&#1060;&#1045;&#1049;%20&#1048;%20&#1069;&#1042;&#1056;&#1048;&#1044;&#1048;&#1050;&#1040;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100%20&#1048;.&#1043;&#1040;&#1049;&#1044;&#1053;%20-%20&#1040;&#1044;&#1040;&#1046;&#1048;&#1054;%20&#1050;&#1040;&#1053;&#1058;&#1040;&#1041;&#1048;&#1051;&#1045;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nightqueen.mp3" TargetMode="External"/><Relationship Id="rId1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005.%20W.%20A.%20MOZART%20-%20MARRIAGE%20OF%20FIGARO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030.%20W.A.MOZART%20-%20SYMPHONY%20%2340%20k%20550.mp3" TargetMode="External"/><Relationship Id="rId1" Type="http://schemas.openxmlformats.org/officeDocument/2006/relationships/audio" Target="file:///C:\Documents%20and%20Settings\Admin\&#1056;&#1072;&#1073;&#1086;&#1095;&#1080;&#1081;%20&#1089;&#1090;&#1086;&#1083;\&#1052;&#1072;&#1084;&#1080;&#1085;&#1072;%20&#1087;&#1072;&#1087;&#1082;&#1072;\&#1074;&#1077;&#1085;&#1089;&#1082;&#1080;&#1077;%20&#1082;&#1083;&#1072;&#1089;&#1089;&#1080;&#1082;&#1080;\mozart_lacrimosa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5000" y="1066800"/>
            <a:ext cx="600517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Композиторы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венской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классической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школы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>
                <a:solidFill>
                  <a:srgbClr val="990000"/>
                </a:solidFill>
                <a:latin typeface="Courier New" pitchFamily="49" charset="0"/>
              </a:rPr>
              <a:t>Людвиг ван Бетховен</a:t>
            </a:r>
          </a:p>
        </p:txBody>
      </p:sp>
      <p:pic>
        <p:nvPicPr>
          <p:cNvPr id="20485" name="Picture 5" descr="бетхове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4302125" cy="55626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486" name="64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0"/>
            <a:ext cx="304800" cy="304800"/>
          </a:xfrm>
          <a:prstGeom prst="rect">
            <a:avLst/>
          </a:prstGeom>
          <a:noFill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15000" y="4945063"/>
            <a:ext cx="29718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«Ода к радости»</a:t>
            </a:r>
          </a:p>
          <a:p>
            <a:pPr algn="ctr">
              <a:spcBef>
                <a:spcPct val="50000"/>
              </a:spcBef>
            </a:pPr>
            <a:r>
              <a:rPr lang="ru-RU" sz="1400" b="1"/>
              <a:t>Финал 9 симфонии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943600" y="4343400"/>
            <a:ext cx="2362200" cy="1371600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943600" y="1524000"/>
            <a:ext cx="2438400" cy="1295400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48400" y="2209800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5 симфония                   1 часть</a:t>
            </a:r>
          </a:p>
        </p:txBody>
      </p:sp>
      <p:pic>
        <p:nvPicPr>
          <p:cNvPr id="20491" name="s5-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752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089" fill="hold"/>
                                        <p:tgtEl>
                                          <p:spTgt spid="204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4129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45821408_Christoph_Willibald_Ritter_von_Gluck_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1000"/>
            <a:ext cx="2270125" cy="28194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149" name="Picture 5" descr="474px-Joseph_Hayd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1000"/>
            <a:ext cx="2197100" cy="27765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150" name="Picture 6" descr="моцар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429000"/>
            <a:ext cx="2286000" cy="3124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151" name="Picture 7" descr="бетхове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429000"/>
            <a:ext cx="2286000" cy="31146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830263"/>
            <a:ext cx="1828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990000"/>
                </a:solidFill>
                <a:latin typeface="Monotype Corsiva" pitchFamily="66" charset="0"/>
              </a:rPr>
              <a:t>Кристоф Виллибальд  Глюк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010400" y="838200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  <a:latin typeface="Monotype Corsiva" pitchFamily="66" charset="0"/>
              </a:rPr>
              <a:t>Йозеф              Гайдн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0" y="4114800"/>
            <a:ext cx="1828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990000"/>
                </a:solidFill>
                <a:latin typeface="Monotype Corsiva" pitchFamily="66" charset="0"/>
              </a:rPr>
              <a:t>Вольфганг Амадей Моцарт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162800" y="4335463"/>
            <a:ext cx="175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990000"/>
                </a:solidFill>
                <a:latin typeface="Monotype Corsiva" pitchFamily="66" charset="0"/>
              </a:rPr>
              <a:t>Людвиг ван Бетховен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59" name="Group 91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381250"/>
                <a:gridCol w="1535113"/>
                <a:gridCol w="2255837"/>
                <a:gridCol w="297180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Композитор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Даты жизни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Реформы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Произведения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Кристоф Виллибальд  Глюк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1714 – 1787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«Простота, правдивость и естественность»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оперного стиля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Оперы: «Орфей и Эвридика», «Парис и Елена», «Альцеста» и др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Йозеф              Гайдн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1732 -1809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Создатель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классической симфонии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 симфонии (12 «Лондонских»), 83 струнных квартета, 52 клавирных сонаты, оратории («Сотворение мира» и «Времена года»)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Вольфганг Амадей Моцарт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1756 – 1791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Создатель жанра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классического концерта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 симфония, 27 концертов для фортепиано с оркестром, 19 сонат, оперы («Свадьба Фигаро, «Дон Жуан», «Волшебная флейта»), Реквием и мн. др.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Людвиг ван Бетховен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1771 - 1827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Трансформация классических форм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классицизма к романтизму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симфоний («Героическая», «Пасторальная», Девятая), 32 сонаты для ф-но, симфоническая увертюра «Эгмонт», опера «Фиделио»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b="1">
                <a:solidFill>
                  <a:srgbClr val="990000"/>
                </a:solidFill>
              </a:rPr>
              <a:t/>
            </a:r>
            <a:br>
              <a:rPr lang="ru-RU" sz="3200" b="1">
                <a:solidFill>
                  <a:srgbClr val="990000"/>
                </a:solidFill>
              </a:rPr>
            </a:b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Кристоф Виллибальд  Глюк</a:t>
            </a:r>
            <a:r>
              <a:rPr lang="ru-RU" sz="3200" b="1">
                <a:solidFill>
                  <a:srgbClr val="990000"/>
                </a:solidFill>
              </a:rPr>
              <a:t> </a:t>
            </a:r>
            <a:br>
              <a:rPr lang="ru-RU" sz="3200" b="1">
                <a:solidFill>
                  <a:srgbClr val="990000"/>
                </a:solidFill>
              </a:rPr>
            </a:br>
            <a:endParaRPr lang="ru-RU" sz="3200" b="1">
              <a:solidFill>
                <a:srgbClr val="99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638800" y="1371600"/>
            <a:ext cx="29718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2" pitchFamily="18" charset="2"/>
              <a:buChar char="õ"/>
            </a:pPr>
            <a:r>
              <a:rPr lang="ru-RU"/>
              <a:t>  </a:t>
            </a:r>
            <a:r>
              <a:rPr lang="ru-RU" b="1"/>
              <a:t>Создал жанр музыкальной трагедии.                                                             </a:t>
            </a:r>
          </a:p>
          <a:p>
            <a:pPr algn="ctr"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 Усилил трагедийное звучание оперы.                                           </a:t>
            </a:r>
          </a:p>
          <a:p>
            <a:pPr algn="ctr"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 Провозгласил принцип главенства драмы над музыкой.</a:t>
            </a:r>
          </a:p>
        </p:txBody>
      </p:sp>
      <p:pic>
        <p:nvPicPr>
          <p:cNvPr id="9223" name="Picture 7" descr="Orpheus_and_Euryd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4056063" cy="4800600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38200" y="63246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«Орфей и Эвридика»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791200" y="4953000"/>
            <a:ext cx="2590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Мелодия из оперы «Орфей и Эвридика»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943600" y="4191000"/>
            <a:ext cx="2209800" cy="1371600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9" name="088 К.В.ГЛЮК - МЕЛОДИЯ ИЗ ОПЕРЫ ОРФЕЙ И ЭВРИДИ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419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223" fill="hold"/>
                                        <p:tgtEl>
                                          <p:spTgt spid="9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b="1">
                <a:solidFill>
                  <a:srgbClr val="990000"/>
                </a:solidFill>
              </a:rPr>
              <a:t/>
            </a:r>
            <a:br>
              <a:rPr lang="ru-RU" sz="3200" b="1">
                <a:solidFill>
                  <a:srgbClr val="990000"/>
                </a:solidFill>
              </a:rPr>
            </a:br>
            <a:r>
              <a:rPr lang="ru-RU" sz="2800" b="1">
                <a:solidFill>
                  <a:srgbClr val="990000"/>
                </a:solidFill>
                <a:latin typeface="Courier New" pitchFamily="49" charset="0"/>
              </a:rPr>
              <a:t>Йозеф  Гайдн</a:t>
            </a:r>
            <a:br>
              <a:rPr lang="ru-RU" sz="2800" b="1">
                <a:solidFill>
                  <a:srgbClr val="990000"/>
                </a:solidFill>
                <a:latin typeface="Courier New" pitchFamily="49" charset="0"/>
              </a:rPr>
            </a:br>
            <a:endParaRPr lang="ru-RU" sz="2800" b="1">
              <a:solidFill>
                <a:srgbClr val="990000"/>
              </a:solidFill>
              <a:latin typeface="Courier New" pitchFamily="49" charset="0"/>
            </a:endParaRPr>
          </a:p>
        </p:txBody>
      </p:sp>
      <p:pic>
        <p:nvPicPr>
          <p:cNvPr id="11270" name="Picture 6" descr="лондонские симфон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143000"/>
            <a:ext cx="3698875" cy="51816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1371600"/>
            <a:ext cx="35052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/>
              <a:t> Создал классическую симфонию в 4-х частях. Контрастные сами по себе они взаимно дополняют друг друга.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/>
              <a:t>  С его симфониях нередко используются приёмы звукоподражания: пение птиц, журчание ручья.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/>
              <a:t> Музыка Гайдна – это «музыка радости и досуга». Жизнь полна любви, блаженства и вечной юности.</a:t>
            </a:r>
          </a:p>
        </p:txBody>
      </p:sp>
      <p:pic>
        <p:nvPicPr>
          <p:cNvPr id="11272" name="100 И.ГАЙДН - АДАЖИО КАНТАБИЛЕ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486400"/>
            <a:ext cx="304800" cy="304800"/>
          </a:xfrm>
          <a:prstGeom prst="rect">
            <a:avLst/>
          </a:prstGeom>
          <a:noFill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219200" y="59436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Адажио кантабиле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371600" y="5334000"/>
            <a:ext cx="2133600" cy="1066800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121" fill="hold"/>
                                        <p:tgtEl>
                                          <p:spTgt spid="11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800" b="1">
                <a:solidFill>
                  <a:srgbClr val="990000"/>
                </a:solidFill>
                <a:latin typeface="Courier New" pitchFamily="49" charset="0"/>
              </a:rPr>
              <a:t>Вольфганг Амадей Моцарт</a:t>
            </a:r>
          </a:p>
        </p:txBody>
      </p:sp>
      <p:pic>
        <p:nvPicPr>
          <p:cNvPr id="13318" name="Picture 6" descr="MozartLWN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4876800" cy="46545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867400" y="1371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0" y="1295400"/>
            <a:ext cx="3581400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/>
              <a:t> </a:t>
            </a:r>
            <a:r>
              <a:rPr lang="ru-RU" b="1"/>
              <a:t>Ты, Моцарт, Бог, и сам того не знаешь…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</a:t>
            </a:r>
            <a:r>
              <a:rPr lang="ru-RU" b="1" u="sng"/>
              <a:t>Оперное искусство</a:t>
            </a:r>
            <a:r>
              <a:rPr lang="ru-RU" b="1"/>
              <a:t>:                       *первостепенное значение музыке, </a:t>
            </a:r>
          </a:p>
          <a:p>
            <a:pPr>
              <a:spcBef>
                <a:spcPct val="50000"/>
              </a:spcBef>
            </a:pPr>
            <a:r>
              <a:rPr lang="ru-RU" b="1"/>
              <a:t>*соединение драматического и комического начала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</a:t>
            </a:r>
            <a:r>
              <a:rPr lang="ru-RU" b="1" u="sng"/>
              <a:t>Симфонические произведения:</a:t>
            </a:r>
            <a:r>
              <a:rPr lang="ru-RU" b="1"/>
              <a:t> лирическая исповедь композитора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</a:t>
            </a:r>
            <a:r>
              <a:rPr lang="ru-RU" b="1" u="sng"/>
              <a:t>Итог творчества</a:t>
            </a:r>
            <a:r>
              <a:rPr lang="ru-RU" b="1"/>
              <a:t>: «Реквием» - судьба страдающего человека, предстающего перед лицом Божьего суда.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133600" y="381000"/>
            <a:ext cx="5076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latin typeface="Courier New" pitchFamily="49" charset="0"/>
              </a:rPr>
              <a:t>Вольфганг Амадей Моцарт</a:t>
            </a:r>
          </a:p>
        </p:txBody>
      </p:sp>
      <p:pic>
        <p:nvPicPr>
          <p:cNvPr id="15366" name="Picture 6" descr="свадьба фигар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4038600" cy="2671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5367" name="Picture 7" descr="дон жуа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990600"/>
            <a:ext cx="3810000" cy="2703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5368" name="Picture 8" descr="волшебная флейт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886200"/>
            <a:ext cx="3657600" cy="2743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38200" y="1143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Свадьба Фигаро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867400" y="1143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Дон Жуан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895600" y="6172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Волшебная флейта</a:t>
            </a:r>
          </a:p>
        </p:txBody>
      </p:sp>
      <p:pic>
        <p:nvPicPr>
          <p:cNvPr id="15372" name="005. W. A. MOZART - MARRIAGE OF FIGAR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1066800"/>
            <a:ext cx="304800" cy="304800"/>
          </a:xfrm>
          <a:prstGeom prst="rect">
            <a:avLst/>
          </a:prstGeom>
          <a:noFill/>
        </p:spPr>
      </p:pic>
      <p:pic>
        <p:nvPicPr>
          <p:cNvPr id="15373" name="nightqueen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288" fill="hold"/>
                                        <p:tgtEl>
                                          <p:spTgt spid="15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9491" fill="hold"/>
                                        <p:tgtEl>
                                          <p:spTgt spid="153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800" b="1">
                <a:solidFill>
                  <a:srgbClr val="990000"/>
                </a:solidFill>
                <a:latin typeface="Courier New" pitchFamily="49" charset="0"/>
              </a:rPr>
              <a:t>Вольфганг Амадей Моцарт</a:t>
            </a:r>
          </a:p>
        </p:txBody>
      </p:sp>
      <p:pic>
        <p:nvPicPr>
          <p:cNvPr id="16390" name="Picture 6" descr="mozart_requi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14400"/>
            <a:ext cx="4173538" cy="44196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389" name="Picture 5" descr="реквием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286000"/>
            <a:ext cx="4633913" cy="42179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391" name="mozart_lacrimos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943600"/>
            <a:ext cx="304800" cy="304800"/>
          </a:xfrm>
          <a:prstGeom prst="rect">
            <a:avLst/>
          </a:prstGeom>
          <a:noFill/>
        </p:spPr>
      </p:pic>
      <p:pic>
        <p:nvPicPr>
          <p:cNvPr id="16392" name="030. W.A.MOZART - SYMPHONY #40 k 550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002" fill="hold"/>
                                        <p:tgtEl>
                                          <p:spTgt spid="16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18608" fill="hold"/>
                                        <p:tgtEl>
                                          <p:spTgt spid="163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800" b="1">
                <a:solidFill>
                  <a:srgbClr val="990000"/>
                </a:solidFill>
                <a:latin typeface="Courier New" pitchFamily="49" charset="0"/>
              </a:rPr>
              <a:t>Людвиг ван Бетховен</a:t>
            </a:r>
          </a:p>
        </p:txBody>
      </p:sp>
      <p:pic>
        <p:nvPicPr>
          <p:cNvPr id="18437" name="Picture 5" descr="Beethoven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066800"/>
            <a:ext cx="3898900" cy="5410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38100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/>
              <a:t> </a:t>
            </a:r>
            <a:r>
              <a:rPr lang="ru-RU" b="1"/>
              <a:t>Смелый экспериментатор, находящийся в вечном поиске.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Рано начали проявляться романтические черты, выраженные в основной теме многих его произведений – «через борьбу к победе»</a:t>
            </a:r>
          </a:p>
          <a:p>
            <a:pPr>
              <a:spcBef>
                <a:spcPct val="50000"/>
              </a:spcBef>
              <a:buFont typeface="Wingdings 2" pitchFamily="18" charset="2"/>
              <a:buChar char="õ"/>
            </a:pPr>
            <a:r>
              <a:rPr lang="ru-RU" b="1"/>
              <a:t> Обращается к программной музыке, т.е. чаще всего его произведения предполагают сюжетную линию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386</Words>
  <Application>Microsoft Office PowerPoint</Application>
  <PresentationFormat>Экран (4:3)</PresentationFormat>
  <Paragraphs>58</Paragraphs>
  <Slides>10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 Кристоф Виллибальд  Глюк  </vt:lpstr>
      <vt:lpstr> Йозеф  Гайдн </vt:lpstr>
      <vt:lpstr>Вольфганг Амадей Моцарт</vt:lpstr>
      <vt:lpstr>Слайд 7</vt:lpstr>
      <vt:lpstr>Вольфганг Амадей Моцарт</vt:lpstr>
      <vt:lpstr>Людвиг ван Бетховен</vt:lpstr>
      <vt:lpstr>Людвиг ван Бетховен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</cp:revision>
  <cp:lastPrinted>1601-01-01T00:00:00Z</cp:lastPrinted>
  <dcterms:created xsi:type="dcterms:W3CDTF">1601-01-01T00:00:00Z</dcterms:created>
  <dcterms:modified xsi:type="dcterms:W3CDTF">2014-03-23T11:29:55Z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