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58" r:id="rId5"/>
    <p:sldId id="259" r:id="rId6"/>
    <p:sldId id="261" r:id="rId7"/>
    <p:sldId id="260" r:id="rId8"/>
    <p:sldId id="262" r:id="rId9"/>
    <p:sldId id="268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854" y="-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p=2&amp;text=%D0%BC%D0%B5%D0%BB%D0%BE%D0%B4%D0%B8%D0%B7%D0%BC%20%D1%80%D1%83%D1%81%D1%81%D0%BA%D0%BE%D0%B9%20%D0%BF%D0%B5%D1%81%D0%BD%D0%B8&amp;fp=2&amp;pos=82&amp;uinfo=ww-1121-wh-542-fw-896-fh-448-pd-1&amp;rpt=simage&amp;img_url=http%3A%2F%2Fstat21.privet.ru%2Flr%2F0c23681f58f45c11b55a1efa694747a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text=%D1%85%D0%BE%D1%80%D0%BE%D0%B2%D0%BE%D0%B4&amp;fp=0&amp;pos=2&amp;uinfo=ww-1121-wh-542-fw-896-fh-448-pd-1&amp;rpt=simage&amp;img_url=http%3A%2F%2Fimg0.liveinternet.ru%2Fimages%2Fattach%2Fc%2F1%2F57%2F590%2F57590853_1270891923_8c6c36f6f04b34a4b3e1899eacf57cac_full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chool.xvatit.com/index.php?title=%D0%A4%D0%B0%D0%B9%D0%BB:2-6.05-1.jp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text=%D0%BC%D0%B5%D0%BB%D0%BE%D0%B4%D0%B8%D0%B7%D0%BC%20%D0%BE%D1%81%D0%BD%D0%BE%D0%B2%D0%BD%D0%BE%D0%B5%20%D1%81%D0%B2%D0%BE%D0%B9%D1%81%D1%82%D0%B2%D0%BE%20%D1%80%D1%83%D1%81%D1%81%D0%BA%D0%BE%D0%B9%20%D0%BC%D1%83%D0%B7%D1%8B%D0%BA%D0%B8&amp;fp=0&amp;pos=4&amp;uinfo=ww-1121-wh-542-fw-896-fh-448-pd-1&amp;rpt=simage&amp;img_url=http%3A%2F%2F900igr.net%2Fdatas%2Fmuzyka%2FRusskaja-narodnaja-muzyka%2F0011-011-Melodichnost-Instrumentalnost-zvuchanija-Podgolosochnost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00592" y="1052736"/>
            <a:ext cx="8305800" cy="1143000"/>
          </a:xfrm>
        </p:spPr>
        <p:txBody>
          <a:bodyPr/>
          <a:lstStyle/>
          <a:p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305800" cy="1981200"/>
          </a:xfrm>
        </p:spPr>
        <p:txBody>
          <a:bodyPr>
            <a:normAutofit/>
          </a:bodyPr>
          <a:lstStyle/>
          <a:p>
            <a:endParaRPr lang="ru-RU" sz="6600" b="1" dirty="0">
              <a:solidFill>
                <a:srgbClr val="FFC000"/>
              </a:solidFill>
            </a:endParaRPr>
          </a:p>
        </p:txBody>
      </p:sp>
      <p:pic>
        <p:nvPicPr>
          <p:cNvPr id="4" name="Picture 2" descr="C:\Users\пк1\Pictures\красиво\get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128000" cy="60833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548681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2">
                    <a:lumMod val="90000"/>
                  </a:schemeClr>
                </a:solidFill>
              </a:rPr>
              <a:t>Урок музыки в 3 классе</a:t>
            </a:r>
            <a:br>
              <a:rPr lang="ru-RU" sz="4800" b="1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ru-RU" sz="4800" b="1" dirty="0" smtClean="0">
                <a:solidFill>
                  <a:schemeClr val="tx2">
                    <a:lumMod val="90000"/>
                  </a:schemeClr>
                </a:solidFill>
              </a:rPr>
              <a:t>Тема: «</a:t>
            </a:r>
            <a:r>
              <a:rPr lang="ru-RU" sz="4800" b="1" dirty="0" err="1" smtClean="0">
                <a:solidFill>
                  <a:schemeClr val="tx2">
                    <a:lumMod val="90000"/>
                  </a:schemeClr>
                </a:solidFill>
              </a:rPr>
              <a:t>Мелодизм</a:t>
            </a:r>
            <a:r>
              <a:rPr lang="ru-RU" sz="4800" b="1" dirty="0" smtClean="0">
                <a:solidFill>
                  <a:schemeClr val="tx2">
                    <a:lumMod val="90000"/>
                  </a:schemeClr>
                </a:solidFill>
              </a:rPr>
              <a:t>, напевность народной песни»</a:t>
            </a:r>
            <a:endParaRPr lang="ru-RU" sz="48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4293096"/>
            <a:ext cx="60304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tx2">
                    <a:lumMod val="10000"/>
                  </a:schemeClr>
                </a:solidFill>
              </a:rPr>
              <a:t>Автор: учитель начальных классов Николаева Ю.В.</a:t>
            </a:r>
            <a:endParaRPr lang="ru-RU" sz="40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1317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Песня может исполнятся как одним певцом (сольные) так и хором (хоровые).</a:t>
            </a:r>
            <a:br>
              <a:rPr lang="ru-RU" sz="4800" b="1" dirty="0" smtClean="0">
                <a:solidFill>
                  <a:srgbClr val="FFC000"/>
                </a:solidFill>
              </a:rPr>
            </a:br>
            <a:r>
              <a:rPr lang="ru-RU" sz="4800" b="1" dirty="0" smtClean="0">
                <a:solidFill>
                  <a:srgbClr val="FFC000"/>
                </a:solidFill>
              </a:rPr>
              <a:t>Песни поют с инструментальным сопровождением и без </a:t>
            </a:r>
            <a:r>
              <a:rPr lang="ru-RU" sz="4800" b="1" dirty="0" smtClean="0">
                <a:solidFill>
                  <a:srgbClr val="FFC000"/>
                </a:solidFill>
              </a:rPr>
              <a:t>него. </a:t>
            </a:r>
            <a:endParaRPr lang="ru-RU" sz="4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96752"/>
            <a:ext cx="8534644" cy="5447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Исторические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песни и былинный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эпос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Героико-патриотические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Лирические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песни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Походные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песни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Календарные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песни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Обрядовые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песни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Частушки и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страдания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76672"/>
            <a:ext cx="8028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Жанры </a:t>
            </a:r>
            <a:r>
              <a:rPr lang="ru-RU" sz="5400" b="1" dirty="0" smtClean="0">
                <a:solidFill>
                  <a:srgbClr val="FF0000"/>
                </a:solidFill>
              </a:rPr>
              <a:t>песен:</a:t>
            </a:r>
            <a:endParaRPr lang="ru-RU" sz="5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Спасибо</a:t>
            </a:r>
            <a:br>
              <a:rPr lang="ru-RU" sz="7200" b="1" dirty="0" smtClean="0">
                <a:solidFill>
                  <a:srgbClr val="FFFF00"/>
                </a:solidFill>
              </a:rPr>
            </a:br>
            <a:r>
              <a:rPr lang="ru-RU" sz="7200" b="1" dirty="0" smtClean="0">
                <a:solidFill>
                  <a:srgbClr val="FFFF00"/>
                </a:solidFill>
              </a:rPr>
              <a:t> за внимание!</a:t>
            </a:r>
            <a:endParaRPr lang="ru-RU" sz="7200" b="1" dirty="0">
              <a:solidFill>
                <a:srgbClr val="FFFF00"/>
              </a:solidFill>
            </a:endParaRPr>
          </a:p>
        </p:txBody>
      </p:sp>
      <p:pic>
        <p:nvPicPr>
          <p:cNvPr id="23554" name="Picture 2" descr="http://stat21.privet.ru/lr/0c23681f58f45c11b55a1efa694747a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476672"/>
            <a:ext cx="8852129" cy="5879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g1.liveinternet.ru/images/attach/c/8/100/795/100795963_57590853_1270891923_8c6c36f6f04b34a4b3e1899eacf57cac_ful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8660817" cy="6027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FFC000"/>
                </a:solidFill>
              </a:rPr>
              <a:t>Что такое русское народное творчество?</a:t>
            </a:r>
            <a:endParaRPr lang="ru-RU" sz="5400" dirty="0">
              <a:solidFill>
                <a:srgbClr val="FFC000"/>
              </a:solidFill>
            </a:endParaRPr>
          </a:p>
        </p:txBody>
      </p:sp>
      <p:pic>
        <p:nvPicPr>
          <p:cNvPr id="1026" name="Picture 2" descr="2-6.05-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16832"/>
            <a:ext cx="8539405" cy="4320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4290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Народная музыка или фольклорная</a:t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5400" dirty="0" smtClean="0">
                <a:solidFill>
                  <a:srgbClr val="FF0000"/>
                </a:solidFill>
              </a:rPr>
              <a:t> (англ. </a:t>
            </a:r>
            <a:r>
              <a:rPr lang="en-US" sz="5400" dirty="0" smtClean="0">
                <a:solidFill>
                  <a:srgbClr val="FF0000"/>
                </a:solidFill>
              </a:rPr>
              <a:t>Folklore) – </a:t>
            </a:r>
            <a:r>
              <a:rPr lang="ru-RU" sz="5400" dirty="0" smtClean="0">
                <a:solidFill>
                  <a:srgbClr val="FF0000"/>
                </a:solidFill>
              </a:rPr>
              <a:t>музыкально-поэтическое творчество народа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43711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dirty="0" smtClean="0">
                <a:solidFill>
                  <a:srgbClr val="FFC000"/>
                </a:solidFill>
              </a:rPr>
              <a:t/>
            </a:r>
            <a:br>
              <a:rPr lang="ru-RU" sz="7200" dirty="0" smtClean="0">
                <a:solidFill>
                  <a:srgbClr val="FFC000"/>
                </a:solidFill>
              </a:rPr>
            </a:br>
            <a:r>
              <a:rPr lang="ru-RU" sz="7200" dirty="0" smtClean="0">
                <a:solidFill>
                  <a:srgbClr val="FFC000"/>
                </a:solidFill>
              </a:rPr>
              <a:t/>
            </a:r>
            <a:br>
              <a:rPr lang="ru-RU" sz="7200" dirty="0" smtClean="0">
                <a:solidFill>
                  <a:srgbClr val="FFC000"/>
                </a:solidFill>
              </a:rPr>
            </a:br>
            <a:r>
              <a:rPr lang="ru-RU" sz="7200" dirty="0" smtClean="0">
                <a:solidFill>
                  <a:srgbClr val="FFC000"/>
                </a:solidFill>
              </a:rPr>
              <a:t/>
            </a:r>
            <a:br>
              <a:rPr lang="ru-RU" sz="7200" dirty="0" smtClean="0">
                <a:solidFill>
                  <a:srgbClr val="FFC000"/>
                </a:solidFill>
              </a:rPr>
            </a:br>
            <a:r>
              <a:rPr lang="ru-RU" sz="7200" dirty="0" smtClean="0">
                <a:solidFill>
                  <a:srgbClr val="FFC000"/>
                </a:solidFill>
              </a:rPr>
              <a:t/>
            </a:r>
            <a:br>
              <a:rPr lang="ru-RU" sz="7200" dirty="0" smtClean="0">
                <a:solidFill>
                  <a:srgbClr val="FFC000"/>
                </a:solidFill>
              </a:rPr>
            </a:br>
            <a:r>
              <a:rPr lang="ru-RU" sz="7200" dirty="0" smtClean="0">
                <a:solidFill>
                  <a:srgbClr val="C00000"/>
                </a:solidFill>
              </a:rPr>
              <a:t>Фольклор</a:t>
            </a:r>
            <a:r>
              <a:rPr lang="ru-RU" sz="7200" dirty="0" smtClean="0">
                <a:solidFill>
                  <a:srgbClr val="FFC000"/>
                </a:solidFill>
              </a:rPr>
              <a:t/>
            </a:r>
            <a:br>
              <a:rPr lang="ru-RU" sz="7200" dirty="0" smtClean="0">
                <a:solidFill>
                  <a:srgbClr val="FFC000"/>
                </a:solidFill>
              </a:rPr>
            </a:br>
            <a:r>
              <a:rPr lang="ru-RU" sz="7200" dirty="0" smtClean="0">
                <a:solidFill>
                  <a:srgbClr val="FFC000"/>
                </a:solidFill>
              </a:rPr>
              <a:t/>
            </a:r>
            <a:br>
              <a:rPr lang="ru-RU" sz="7200" dirty="0" smtClean="0">
                <a:solidFill>
                  <a:srgbClr val="FFC000"/>
                </a:solidFill>
              </a:rPr>
            </a:br>
            <a:r>
              <a:rPr lang="ru-RU" sz="7200" dirty="0" smtClean="0">
                <a:solidFill>
                  <a:srgbClr val="FFC000"/>
                </a:solidFill>
              </a:rPr>
              <a:t/>
            </a:r>
            <a:br>
              <a:rPr lang="ru-RU" sz="7200" dirty="0" smtClean="0">
                <a:solidFill>
                  <a:srgbClr val="FFC000"/>
                </a:solidFill>
              </a:rPr>
            </a:br>
            <a:r>
              <a:rPr lang="ru-RU" sz="7200" dirty="0" smtClean="0">
                <a:solidFill>
                  <a:srgbClr val="FFC000"/>
                </a:solidFill>
              </a:rPr>
              <a:t>устное      письменное</a:t>
            </a:r>
            <a:br>
              <a:rPr lang="ru-RU" sz="7200" dirty="0" smtClean="0">
                <a:solidFill>
                  <a:srgbClr val="FFC000"/>
                </a:solidFill>
              </a:rPr>
            </a:br>
            <a:r>
              <a:rPr lang="ru-RU" sz="7200" dirty="0" smtClean="0">
                <a:solidFill>
                  <a:srgbClr val="FFC000"/>
                </a:solidFill>
              </a:rPr>
              <a:t>творчество </a:t>
            </a:r>
            <a:endParaRPr lang="ru-RU" sz="7200" dirty="0">
              <a:solidFill>
                <a:srgbClr val="FFC00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 rot="1401808">
            <a:off x="2267744" y="1628800"/>
            <a:ext cx="936104" cy="2232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0312328">
            <a:off x="5222630" y="1651559"/>
            <a:ext cx="926945" cy="2157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-5417"/>
            <a:ext cx="67687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</a:rPr>
              <a:t>Задолго </a:t>
            </a:r>
            <a:endParaRPr lang="ru-RU" sz="4400" dirty="0" smtClean="0">
              <a:solidFill>
                <a:srgbClr val="002060"/>
              </a:solidFill>
            </a:endParaRPr>
          </a:p>
          <a:p>
            <a:pPr algn="ctr"/>
            <a:r>
              <a:rPr lang="ru-RU" sz="4400" dirty="0" smtClean="0">
                <a:solidFill>
                  <a:srgbClr val="002060"/>
                </a:solidFill>
              </a:rPr>
              <a:t>до </a:t>
            </a:r>
            <a:r>
              <a:rPr lang="ru-RU" sz="4400" dirty="0" smtClean="0">
                <a:solidFill>
                  <a:srgbClr val="002060"/>
                </a:solidFill>
              </a:rPr>
              <a:t>возникновения письменных музыкальных традиций еще в первобытном обществе сформировались и развивались самостоятельные жанры музыкального искусства.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01317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Жанры музыкального искусства</a:t>
            </a:r>
            <a:r>
              <a:rPr lang="ru-RU" sz="4800" dirty="0" smtClean="0">
                <a:solidFill>
                  <a:srgbClr val="FFC000"/>
                </a:solidFill>
              </a:rPr>
              <a:t/>
            </a:r>
            <a:br>
              <a:rPr lang="ru-RU" sz="4800" dirty="0" smtClean="0">
                <a:solidFill>
                  <a:srgbClr val="FFC000"/>
                </a:solidFill>
              </a:rPr>
            </a:br>
            <a:r>
              <a:rPr lang="ru-RU" sz="4800" dirty="0" smtClean="0">
                <a:solidFill>
                  <a:srgbClr val="FFC000"/>
                </a:solidFill>
              </a:rPr>
              <a:t/>
            </a:r>
            <a:br>
              <a:rPr lang="ru-RU" sz="4800" dirty="0" smtClean="0">
                <a:solidFill>
                  <a:srgbClr val="FFC000"/>
                </a:solidFill>
              </a:rPr>
            </a:br>
            <a:r>
              <a:rPr lang="ru-RU" sz="4800" dirty="0" smtClean="0">
                <a:solidFill>
                  <a:srgbClr val="FFC000"/>
                </a:solidFill>
              </a:rPr>
              <a:t/>
            </a:r>
            <a:br>
              <a:rPr lang="ru-RU" sz="4800" dirty="0" smtClean="0">
                <a:solidFill>
                  <a:srgbClr val="FFC000"/>
                </a:solidFill>
              </a:rPr>
            </a:br>
            <a:r>
              <a:rPr lang="ru-RU" sz="4800" dirty="0" smtClean="0">
                <a:solidFill>
                  <a:srgbClr val="FFC000"/>
                </a:solidFill>
              </a:rPr>
              <a:t/>
            </a:r>
            <a:br>
              <a:rPr lang="ru-RU" sz="4800" dirty="0" smtClean="0">
                <a:solidFill>
                  <a:srgbClr val="FFC000"/>
                </a:solidFill>
              </a:rPr>
            </a:br>
            <a:r>
              <a:rPr lang="ru-RU" sz="4800" dirty="0" smtClean="0">
                <a:solidFill>
                  <a:srgbClr val="FFC000"/>
                </a:solidFill>
              </a:rPr>
              <a:t/>
            </a:r>
            <a:br>
              <a:rPr lang="ru-RU" sz="4800" dirty="0" smtClean="0">
                <a:solidFill>
                  <a:srgbClr val="FFC000"/>
                </a:solidFill>
              </a:rPr>
            </a:br>
            <a:r>
              <a:rPr lang="ru-RU" sz="4800" dirty="0" smtClean="0">
                <a:solidFill>
                  <a:srgbClr val="FFC000"/>
                </a:solidFill>
              </a:rPr>
              <a:t>песенные            танцевальные инструментальные</a:t>
            </a:r>
            <a:endParaRPr lang="ru-RU" sz="4800" dirty="0">
              <a:solidFill>
                <a:srgbClr val="FFC0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067944" y="1916832"/>
            <a:ext cx="720080" cy="3528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20190330">
            <a:off x="6833370" y="1862920"/>
            <a:ext cx="720080" cy="28880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249455">
            <a:off x="2123890" y="1796244"/>
            <a:ext cx="935780" cy="3008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2936"/>
            <a:ext cx="8769152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Песня – наиболее простая и распространенная форма вокальной музыки, объединяющей поэтический текст с легко запоминающейся мелодией.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900igr.net/datas/muzyka/Russkaja-narodnaja-muzyka/0011-011-Melodichnost-Instrumentalnost-zvuchanija-Podgolosochnos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06642"/>
            <a:ext cx="8328924" cy="6246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84</TotalTime>
  <Words>99</Words>
  <Application>Microsoft Office PowerPoint</Application>
  <PresentationFormat>Экран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Слайд 1</vt:lpstr>
      <vt:lpstr>Слайд 2</vt:lpstr>
      <vt:lpstr>Что такое русское народное творчество?</vt:lpstr>
      <vt:lpstr>Народная музыка или фольклорная  (англ. Folklore) – музыкально-поэтическое творчество народа</vt:lpstr>
      <vt:lpstr>    Фольклор   устное      письменное творчество </vt:lpstr>
      <vt:lpstr>Слайд 6</vt:lpstr>
      <vt:lpstr>Жанры музыкального искусства     песенные            танцевальные инструментальные</vt:lpstr>
      <vt:lpstr>Песня – наиболее простая и распространенная форма вокальной музыки, объединяющей поэтический текст с легко запоминающейся мелодией.</vt:lpstr>
      <vt:lpstr>Слайд 9</vt:lpstr>
      <vt:lpstr>Песня может исполнятся как одним певцом (сольные) так и хором (хоровые). Песни поют с инструментальным сопровождением и без него. </vt:lpstr>
      <vt:lpstr>Слайд 11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музыки в 3 классе Тема: «Мелодизм, напевность народной песни»</dc:title>
  <dc:creator>пк1</dc:creator>
  <cp:lastModifiedBy>пк1</cp:lastModifiedBy>
  <cp:revision>11</cp:revision>
  <dcterms:created xsi:type="dcterms:W3CDTF">2013-11-20T18:51:28Z</dcterms:created>
  <dcterms:modified xsi:type="dcterms:W3CDTF">2013-11-21T17:24:35Z</dcterms:modified>
</cp:coreProperties>
</file>