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  <a:srgbClr val="FF6600"/>
    <a:srgbClr val="FF9900"/>
    <a:srgbClr val="FFFF66"/>
    <a:srgbClr val="CC0099"/>
    <a:srgbClr val="008080"/>
    <a:srgbClr val="990099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2" autoAdjust="0"/>
    <p:restoredTop sz="94660"/>
  </p:normalViewPr>
  <p:slideViewPr>
    <p:cSldViewPr>
      <p:cViewPr varScale="1">
        <p:scale>
          <a:sx n="46" d="100"/>
          <a:sy n="46" d="100"/>
        </p:scale>
        <p:origin x="-1397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8815358" cy="35050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3600" dirty="0" smtClean="0"/>
              <a:t>У</a:t>
            </a:r>
            <a:r>
              <a:rPr lang="ru-RU" sz="3600" dirty="0" smtClean="0"/>
              <a:t>рок русского языка</a:t>
            </a:r>
            <a:br>
              <a:rPr lang="ru-RU" sz="3600" dirty="0" smtClean="0"/>
            </a:br>
            <a:r>
              <a:rPr lang="ru-RU" sz="3600" dirty="0" smtClean="0"/>
              <a:t>Тема </a:t>
            </a:r>
            <a:r>
              <a:rPr lang="ru-RU" sz="3600" dirty="0" smtClean="0"/>
              <a:t>урока: « Правописание приставок на </a:t>
            </a:r>
            <a:r>
              <a:rPr lang="ru-RU" sz="3600" i="1" dirty="0" smtClean="0"/>
              <a:t>-</a:t>
            </a:r>
            <a:r>
              <a:rPr lang="ru-RU" sz="3600" i="1" dirty="0" err="1" smtClean="0"/>
              <a:t>з</a:t>
            </a:r>
            <a:r>
              <a:rPr lang="en-US" sz="3600" i="1" dirty="0" smtClean="0"/>
              <a:t> </a:t>
            </a:r>
            <a:r>
              <a:rPr lang="en-US" sz="3600" dirty="0" smtClean="0"/>
              <a:t>//</a:t>
            </a:r>
            <a:r>
              <a:rPr lang="ru-RU" sz="3600" dirty="0" smtClean="0"/>
              <a:t> -</a:t>
            </a:r>
            <a:r>
              <a:rPr lang="ru-RU" sz="3600" i="1" dirty="0" smtClean="0"/>
              <a:t>с»</a:t>
            </a:r>
            <a:br>
              <a:rPr lang="ru-RU" sz="3600" i="1" dirty="0" smtClean="0"/>
            </a:br>
            <a:r>
              <a:rPr lang="ru-RU" sz="3600" dirty="0" smtClean="0"/>
              <a:t>Тип урока: изучение нового материала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933056"/>
            <a:ext cx="8458200" cy="1571636"/>
          </a:xfrm>
        </p:spPr>
        <p:txBody>
          <a:bodyPr>
            <a:normAutofit fontScale="32500" lnSpcReduction="20000"/>
          </a:bodyPr>
          <a:lstStyle/>
          <a:p>
            <a:pPr algn="r"/>
            <a:endParaRPr lang="ru-RU" dirty="0" smtClean="0"/>
          </a:p>
          <a:p>
            <a:pPr algn="ctr"/>
            <a:r>
              <a:rPr lang="ru-RU" sz="6700" b="1" dirty="0" smtClean="0">
                <a:solidFill>
                  <a:srgbClr val="FF0000"/>
                </a:solidFill>
              </a:rPr>
              <a:t>Автор: Николаева Ю.В.</a:t>
            </a:r>
          </a:p>
          <a:p>
            <a:pPr algn="ctr"/>
            <a:r>
              <a:rPr lang="ru-RU" sz="6700" b="1" dirty="0" smtClean="0">
                <a:solidFill>
                  <a:srgbClr val="FF0000"/>
                </a:solidFill>
              </a:rPr>
              <a:t>Учитель начальных классов</a:t>
            </a:r>
          </a:p>
          <a:p>
            <a:pPr algn="ctr"/>
            <a:r>
              <a:rPr lang="ru-RU" sz="6700" b="1" dirty="0" smtClean="0">
                <a:solidFill>
                  <a:srgbClr val="FF0000"/>
                </a:solidFill>
              </a:rPr>
              <a:t>МБОУ «</a:t>
            </a:r>
            <a:r>
              <a:rPr lang="ru-RU" sz="6700" b="1" dirty="0" err="1" smtClean="0">
                <a:solidFill>
                  <a:srgbClr val="FF0000"/>
                </a:solidFill>
              </a:rPr>
              <a:t>Дружногорская</a:t>
            </a:r>
            <a:r>
              <a:rPr lang="ru-RU" sz="6700" b="1" dirty="0" smtClean="0">
                <a:solidFill>
                  <a:srgbClr val="FF0000"/>
                </a:solidFill>
              </a:rPr>
              <a:t> средняя общеобразовательная школа»</a:t>
            </a:r>
          </a:p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736" y="1785926"/>
            <a:ext cx="42338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Назови приставки</a:t>
            </a:r>
          </a:p>
          <a:p>
            <a:r>
              <a:rPr lang="ru-RU" sz="4000" b="1" dirty="0" smtClean="0"/>
              <a:t> с гласной -о</a:t>
            </a:r>
            <a:endParaRPr lang="ru-RU" sz="4000" b="1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1285852" y="1357298"/>
            <a:ext cx="6786610" cy="3000396"/>
            <a:chOff x="1285852" y="2571744"/>
            <a:chExt cx="6786610" cy="3000396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285852" y="2571744"/>
              <a:ext cx="6786610" cy="300039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ln w="11430"/>
                  <a:solidFill>
                    <a:srgbClr val="00808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МИНЫ</a:t>
              </a:r>
            </a:p>
            <a:p>
              <a:pPr algn="ctr"/>
              <a:endParaRPr lang="ru-RU" dirty="0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479634" y="2967335"/>
              <a:ext cx="18473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endParaRPr lang="ru-RU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125 0  C 0.181 0  0.25 0.09189  0.25 0.16647  L 0.25 0.33295  E" pathEditMode="relative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1000108"/>
            <a:ext cx="69294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Определи способ образования слова   </a:t>
            </a:r>
            <a:r>
              <a:rPr lang="ru-RU" sz="4000" b="1" i="1" dirty="0" smtClean="0"/>
              <a:t>убежать</a:t>
            </a:r>
            <a:endParaRPr lang="ru-RU" sz="4000" b="1" i="1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928662" y="785794"/>
            <a:ext cx="7286676" cy="3357586"/>
            <a:chOff x="714348" y="3071810"/>
            <a:chExt cx="7572428" cy="3357586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714348" y="3071810"/>
              <a:ext cx="7572428" cy="335758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000232" y="4071942"/>
              <a:ext cx="5373779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ru-RU" sz="9600" b="1" cap="none" spc="0" dirty="0" smtClean="0">
                  <a:ln w="11430"/>
                  <a:solidFill>
                    <a:srgbClr val="CC0099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ЧАСОВОЙ</a:t>
              </a:r>
              <a:endParaRPr lang="ru-RU" sz="9600" b="1" cap="none" spc="0" dirty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82 -0.02728 L 0.02743 -0.02728 C 0.075 -0.02728 0.13385 0.09919 0.13385 0.20208 L 0.13385 0.43168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2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85852" y="2143116"/>
            <a:ext cx="68275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Правописание приставок </a:t>
            </a:r>
          </a:p>
          <a:p>
            <a:r>
              <a:rPr lang="ru-RU" sz="4000" b="1" dirty="0" smtClean="0"/>
              <a:t>на  -</a:t>
            </a:r>
            <a:r>
              <a:rPr lang="ru-RU" sz="4000" b="1" dirty="0" err="1" smtClean="0"/>
              <a:t>з</a:t>
            </a:r>
            <a:r>
              <a:rPr lang="ru-RU" sz="4000" b="1" dirty="0" smtClean="0"/>
              <a:t>  и  -с</a:t>
            </a:r>
            <a:endParaRPr lang="ru-RU" sz="4000" b="1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928662" y="1000108"/>
            <a:ext cx="7215238" cy="3286148"/>
            <a:chOff x="1071538" y="3357562"/>
            <a:chExt cx="7215238" cy="328614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071538" y="3357562"/>
              <a:ext cx="7215238" cy="32861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3143240" y="4214818"/>
              <a:ext cx="3194914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ru-RU" sz="9600" b="1" cap="none" spc="0" dirty="0" smtClean="0">
                  <a:ln w="11430"/>
                  <a:solidFill>
                    <a:srgbClr val="FF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ШТАБ</a:t>
              </a:r>
              <a:endParaRPr lang="ru-RU" sz="96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III</a:t>
            </a:r>
            <a:r>
              <a:rPr lang="ru-RU" sz="3600" dirty="0" smtClean="0"/>
              <a:t>. Постановка цели и задач</a:t>
            </a:r>
            <a:endParaRPr lang="ru-RU" sz="36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785786" y="5857892"/>
            <a:ext cx="7901014" cy="14939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2948E-6 L 0.125 3.2948E-6 C 0.18108 3.2948E-6 0.25 0.12416 0.25 0.22543 L 0.25 0.45086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2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857628"/>
            <a:ext cx="8686800" cy="300037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БЕЗОПАСНЫЙ			БЕСПОЛЕЗНЫЙ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РАЗРЫТЬ				РАСШИТЬ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РАЗВЕЯТЬ				РАСТАЯТЬ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ИЗБЕЖАТЬ			ИСКУСАТЬ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777318" cy="364333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en-US" sz="2400" dirty="0" smtClean="0"/>
              <a:t>IV</a:t>
            </a:r>
            <a:r>
              <a:rPr lang="ru-RU" sz="2400" dirty="0" smtClean="0"/>
              <a:t>. Изучение нового материала</a:t>
            </a: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1.Выдели приставки.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2.Обрати внимание на написание букв после        приставки.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3.Постарайся определить закономерность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4.Сделай вывод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1643042" y="274638"/>
            <a:ext cx="6586558" cy="65403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Составь схему к правилу</a:t>
            </a:r>
            <a:endParaRPr lang="ru-RU" sz="3600" dirty="0"/>
          </a:p>
        </p:txBody>
      </p:sp>
      <p:sp>
        <p:nvSpPr>
          <p:cNvPr id="12" name="Дуга 11"/>
          <p:cNvSpPr/>
          <p:nvPr/>
        </p:nvSpPr>
        <p:spPr>
          <a:xfrm rot="19324851">
            <a:off x="3919421" y="1215364"/>
            <a:ext cx="4713370" cy="4689349"/>
          </a:xfrm>
          <a:prstGeom prst="arc">
            <a:avLst>
              <a:gd name="adj1" fmla="val 13854329"/>
              <a:gd name="adj2" fmla="val 1540812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1000100" y="2214554"/>
            <a:ext cx="5857916" cy="1641098"/>
            <a:chOff x="1000100" y="2214554"/>
            <a:chExt cx="5857916" cy="1641098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000100" y="2214554"/>
              <a:ext cx="1500198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rot="5400000">
              <a:off x="2214546" y="2500306"/>
              <a:ext cx="571504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643042" y="2285992"/>
              <a:ext cx="428628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9600" dirty="0" smtClean="0">
                  <a:solidFill>
                    <a:srgbClr val="FF0000"/>
                  </a:solidFill>
                </a:rPr>
                <a:t>З</a:t>
              </a:r>
              <a:endParaRPr lang="ru-RU" sz="9600" dirty="0">
                <a:solidFill>
                  <a:srgbClr val="FF0000"/>
                </a:solidFill>
              </a:endParaRPr>
            </a:p>
          </p:txBody>
        </p:sp>
        <p:sp>
          <p:nvSpPr>
            <p:cNvPr id="9" name="Стрелка вправо 8"/>
            <p:cNvSpPr/>
            <p:nvPr/>
          </p:nvSpPr>
          <p:spPr>
            <a:xfrm>
              <a:off x="2928926" y="2500306"/>
              <a:ext cx="978408" cy="484632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214810" y="2357430"/>
              <a:ext cx="264320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err="1" smtClean="0">
                  <a:solidFill>
                    <a:srgbClr val="0070C0"/>
                  </a:solidFill>
                </a:rPr>
                <a:t>ЗВ.согл</a:t>
              </a:r>
              <a:r>
                <a:rPr lang="ru-RU" sz="3200" dirty="0" smtClean="0">
                  <a:solidFill>
                    <a:srgbClr val="0070C0"/>
                  </a:solidFill>
                </a:rPr>
                <a:t>.</a:t>
              </a:r>
              <a:r>
                <a:rPr lang="ru-RU" sz="3200" dirty="0" smtClean="0"/>
                <a:t>  </a:t>
              </a:r>
              <a:endParaRPr lang="ru-RU" sz="3200" dirty="0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928662" y="3929066"/>
            <a:ext cx="7572428" cy="3214686"/>
            <a:chOff x="1000100" y="3643314"/>
            <a:chExt cx="7572428" cy="3214686"/>
          </a:xfrm>
        </p:grpSpPr>
        <p:sp>
          <p:nvSpPr>
            <p:cNvPr id="25" name="Дуга 24"/>
            <p:cNvSpPr/>
            <p:nvPr/>
          </p:nvSpPr>
          <p:spPr>
            <a:xfrm rot="16200000">
              <a:off x="4679169" y="2964641"/>
              <a:ext cx="3214686" cy="4572032"/>
            </a:xfrm>
            <a:prstGeom prst="arc">
              <a:avLst>
                <a:gd name="adj1" fmla="val 16160023"/>
                <a:gd name="adj2" fmla="val 5382510"/>
              </a:avLst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7" name="Группа 26"/>
            <p:cNvGrpSpPr/>
            <p:nvPr/>
          </p:nvGrpSpPr>
          <p:grpSpPr>
            <a:xfrm>
              <a:off x="1000100" y="4143380"/>
              <a:ext cx="5509625" cy="1569660"/>
              <a:chOff x="1000100" y="4143380"/>
              <a:chExt cx="5509625" cy="1569660"/>
            </a:xfrm>
          </p:grpSpPr>
          <p:cxnSp>
            <p:nvCxnSpPr>
              <p:cNvPr id="18" name="Прямая соединительная линия 17"/>
              <p:cNvCxnSpPr/>
              <p:nvPr/>
            </p:nvCxnSpPr>
            <p:spPr>
              <a:xfrm>
                <a:off x="1000100" y="4214818"/>
                <a:ext cx="1500198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/>
              <p:nvPr/>
            </p:nvCxnSpPr>
            <p:spPr>
              <a:xfrm rot="5400000">
                <a:off x="2178827" y="4536289"/>
                <a:ext cx="642942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Стрелка вправо 22"/>
              <p:cNvSpPr/>
              <p:nvPr/>
            </p:nvSpPr>
            <p:spPr>
              <a:xfrm>
                <a:off x="2786050" y="4357694"/>
                <a:ext cx="1071570" cy="428628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571604" y="4143380"/>
                <a:ext cx="1035861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9600" dirty="0" smtClean="0">
                    <a:solidFill>
                      <a:srgbClr val="FF0000"/>
                    </a:solidFill>
                  </a:rPr>
                  <a:t>С</a:t>
                </a:r>
                <a:endParaRPr lang="ru-RU" sz="9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143372" y="4857760"/>
                <a:ext cx="23663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err="1" smtClean="0">
                    <a:solidFill>
                      <a:srgbClr val="0070C0"/>
                    </a:solidFill>
                  </a:rPr>
                  <a:t>ГЛУХ.согл</a:t>
                </a:r>
                <a:r>
                  <a:rPr lang="ru-RU" sz="3200" dirty="0" smtClean="0">
                    <a:solidFill>
                      <a:srgbClr val="0070C0"/>
                    </a:solidFill>
                  </a:rPr>
                  <a:t>.</a:t>
                </a:r>
                <a:endParaRPr lang="ru-RU" sz="3200" dirty="0">
                  <a:solidFill>
                    <a:srgbClr val="0070C0"/>
                  </a:solidFill>
                </a:endParaRPr>
              </a:p>
            </p:txBody>
          </p:sp>
        </p:grpSp>
      </p:grpSp>
      <p:sp>
        <p:nvSpPr>
          <p:cNvPr id="30" name="Прямоугольник 29"/>
          <p:cNvSpPr/>
          <p:nvPr/>
        </p:nvSpPr>
        <p:spPr>
          <a:xfrm>
            <a:off x="500034" y="928670"/>
            <a:ext cx="8429684" cy="514353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00034" y="6143644"/>
            <a:ext cx="8643966" cy="14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184 0.04213 L 0.54409 0.04213 C 0.72552 0.04213 0.9493 0.19444 0.9493 0.31967 L 0.9493 0.59861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Работа с учебником</a:t>
            </a:r>
          </a:p>
          <a:p>
            <a:r>
              <a:rPr lang="ru-RU" dirty="0" smtClean="0"/>
              <a:t>С.56-57</a:t>
            </a:r>
          </a:p>
          <a:p>
            <a:r>
              <a:rPr lang="ru-RU" dirty="0" smtClean="0"/>
              <a:t>Упр. 1,2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r>
              <a:rPr lang="en-US" dirty="0" smtClean="0"/>
              <a:t>V</a:t>
            </a:r>
            <a:r>
              <a:rPr lang="ru-RU" dirty="0" smtClean="0"/>
              <a:t>.Закрепление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Зачем нам был нужен этот урок?</a:t>
            </a:r>
          </a:p>
          <a:p>
            <a:r>
              <a:rPr lang="ru-RU" dirty="0" smtClean="0"/>
              <a:t>Что вы считаете нужным запомнить?</a:t>
            </a:r>
          </a:p>
          <a:p>
            <a:r>
              <a:rPr lang="ru-RU" dirty="0" smtClean="0"/>
              <a:t>Что на уроке было легко?</a:t>
            </a:r>
          </a:p>
          <a:p>
            <a:r>
              <a:rPr lang="ru-RU" dirty="0" smtClean="0"/>
              <a:t>Какие трудности были ?</a:t>
            </a:r>
          </a:p>
          <a:p>
            <a:endParaRPr lang="ru-RU" dirty="0" smtClean="0"/>
          </a:p>
          <a:p>
            <a:r>
              <a:rPr lang="ru-RU" dirty="0" smtClean="0"/>
              <a:t>Проведите самооценку своей деятельности </a:t>
            </a:r>
            <a:r>
              <a:rPr lang="ru-RU" smtClean="0"/>
              <a:t>на уроке по </a:t>
            </a:r>
            <a:r>
              <a:rPr lang="ru-RU" dirty="0" smtClean="0"/>
              <a:t>критериям.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VI</a:t>
            </a:r>
            <a:r>
              <a:rPr lang="ru-RU" sz="3600" dirty="0" smtClean="0"/>
              <a:t>. Подведение итогов. Рефлексия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«5» – на вопросы отвечал, самостоятельно составил схему-правило, при работе затруднений не испытывал, всё успел.</a:t>
            </a:r>
          </a:p>
          <a:p>
            <a:r>
              <a:rPr lang="ru-RU" dirty="0" smtClean="0"/>
              <a:t>«4» – на вопросы отвечал, при работе испытывал затруднения, всё успел.</a:t>
            </a:r>
          </a:p>
          <a:p>
            <a:r>
              <a:rPr lang="ru-RU" dirty="0" smtClean="0"/>
              <a:t>«3» – не очень понравилась моя работа на уроке: на вопросы не отвечал, испытывал затруднения на уроке, не всё успел.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Самооценка по критериям:</a:t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6228" y="2967335"/>
            <a:ext cx="68515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работу!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14974"/>
          </a:xfrm>
        </p:spPr>
        <p:txBody>
          <a:bodyPr/>
          <a:lstStyle/>
          <a:p>
            <a:r>
              <a:rPr lang="ru-RU" dirty="0" smtClean="0"/>
              <a:t>Формирование знаний о правописании слов с приставками на </a:t>
            </a:r>
            <a:r>
              <a:rPr lang="ru-RU" dirty="0" err="1" smtClean="0"/>
              <a:t>з</a:t>
            </a:r>
            <a:r>
              <a:rPr lang="ru-RU" dirty="0" smtClean="0"/>
              <a:t>- и с-</a:t>
            </a:r>
          </a:p>
          <a:p>
            <a:endParaRPr lang="ru-RU" dirty="0" smtClean="0"/>
          </a:p>
          <a:p>
            <a:pPr>
              <a:buNone/>
            </a:pPr>
            <a:r>
              <a:rPr lang="ru-RU" sz="3200" dirty="0" smtClean="0">
                <a:solidFill>
                  <a:schemeClr val="tx2"/>
                </a:solidFill>
              </a:rPr>
              <a:t>Формирование и развитие УУД </a:t>
            </a:r>
            <a:r>
              <a:rPr lang="ru-RU" dirty="0" smtClean="0"/>
              <a:t>:</a:t>
            </a:r>
          </a:p>
          <a:p>
            <a:r>
              <a:rPr lang="ru-RU" sz="2400" dirty="0" smtClean="0"/>
              <a:t> планирование своей деятельности, </a:t>
            </a:r>
          </a:p>
          <a:p>
            <a:r>
              <a:rPr lang="ru-RU" sz="2400" dirty="0" smtClean="0"/>
              <a:t>осуществление целенаправленной деятельность,</a:t>
            </a:r>
          </a:p>
          <a:p>
            <a:r>
              <a:rPr lang="ru-RU" sz="2400" dirty="0" smtClean="0"/>
              <a:t>осуществление самостоятельной познавательной  деятельности</a:t>
            </a:r>
          </a:p>
          <a:p>
            <a:r>
              <a:rPr lang="ru-RU" sz="2400" dirty="0" smtClean="0"/>
              <a:t>использование знаково-символических средств для создания моделей</a:t>
            </a:r>
          </a:p>
          <a:p>
            <a:r>
              <a:rPr lang="ru-RU" sz="2400" dirty="0" smtClean="0"/>
              <a:t>формирование самооценки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Цель урока: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4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4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400"/>
                            </p:stCondLst>
                            <p:childTnLst>
                              <p:par>
                                <p:cTn id="3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400"/>
                            </p:stCondLst>
                            <p:childTnLst>
                              <p:par>
                                <p:cTn id="3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400"/>
                            </p:stCondLst>
                            <p:childTnLst>
                              <p:par>
                                <p:cTn id="4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Нас сегодня ждёт дорога,</a:t>
            </a:r>
          </a:p>
          <a:p>
            <a:pPr>
              <a:buNone/>
            </a:pPr>
            <a:r>
              <a:rPr lang="ru-RU" dirty="0" smtClean="0"/>
              <a:t>И узнать нам надо много.</a:t>
            </a:r>
          </a:p>
          <a:p>
            <a:pPr>
              <a:buNone/>
            </a:pPr>
            <a:r>
              <a:rPr lang="ru-RU" dirty="0" smtClean="0"/>
              <a:t>Так возьмёмся, ребята, скорей за работу,</a:t>
            </a:r>
          </a:p>
          <a:p>
            <a:pPr>
              <a:buNone/>
            </a:pPr>
            <a:r>
              <a:rPr lang="ru-RU" dirty="0" smtClean="0"/>
              <a:t>Чтобы времени зря не терять</a:t>
            </a:r>
          </a:p>
          <a:p>
            <a:pPr>
              <a:buNone/>
            </a:pPr>
            <a:r>
              <a:rPr lang="ru-RU" dirty="0" smtClean="0"/>
              <a:t>План работы будем составлять.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64294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Организационный момент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00066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1 </a:t>
            </a:r>
            <a:endParaRPr lang="ru-RU" sz="9600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</a:t>
            </a:r>
          </a:p>
          <a:p>
            <a:pPr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2  </a:t>
            </a:r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</a:t>
            </a:r>
          </a:p>
          <a:p>
            <a:pPr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</a:t>
            </a:r>
          </a:p>
          <a:p>
            <a:pPr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3     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686800" cy="838200"/>
          </a:xfrm>
        </p:spPr>
        <p:txBody>
          <a:bodyPr/>
          <a:lstStyle/>
          <a:p>
            <a:r>
              <a:rPr lang="ru-RU" dirty="0" smtClean="0"/>
              <a:t> Составь план работы</a:t>
            </a:r>
            <a:endParaRPr lang="ru-RU" dirty="0"/>
          </a:p>
        </p:txBody>
      </p:sp>
      <p:grpSp>
        <p:nvGrpSpPr>
          <p:cNvPr id="69" name="Группа 68"/>
          <p:cNvGrpSpPr/>
          <p:nvPr/>
        </p:nvGrpSpPr>
        <p:grpSpPr>
          <a:xfrm>
            <a:off x="3500430" y="4857760"/>
            <a:ext cx="2357454" cy="1343028"/>
            <a:chOff x="3428992" y="1643050"/>
            <a:chExt cx="2357454" cy="134302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428992" y="1643050"/>
              <a:ext cx="2357454" cy="134302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857620" y="1928802"/>
              <a:ext cx="1571636" cy="78581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3857620" y="1928802"/>
              <a:ext cx="785818" cy="35719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0800000" flipV="1">
              <a:off x="4643438" y="1928802"/>
              <a:ext cx="785818" cy="35719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Группа 67"/>
          <p:cNvGrpSpPr/>
          <p:nvPr/>
        </p:nvGrpSpPr>
        <p:grpSpPr>
          <a:xfrm>
            <a:off x="6572264" y="2928934"/>
            <a:ext cx="2357454" cy="1928826"/>
            <a:chOff x="6500826" y="1714488"/>
            <a:chExt cx="2357454" cy="192882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6500826" y="1714488"/>
              <a:ext cx="2357454" cy="135732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5" name="Прямая соединительная линия 14"/>
            <p:cNvCxnSpPr>
              <a:stCxn id="23" idx="0"/>
              <a:endCxn id="36" idx="0"/>
            </p:cNvCxnSpPr>
            <p:nvPr/>
          </p:nvCxnSpPr>
          <p:spPr>
            <a:xfrm rot="16200000" flipH="1">
              <a:off x="6571203" y="2281992"/>
              <a:ext cx="887142" cy="12231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24" idx="2"/>
              <a:endCxn id="25" idx="2"/>
            </p:cNvCxnSpPr>
            <p:nvPr/>
          </p:nvCxnSpPr>
          <p:spPr>
            <a:xfrm rot="5400000">
              <a:off x="7931188" y="2266774"/>
              <a:ext cx="793992" cy="26745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Дуга 22"/>
            <p:cNvSpPr/>
            <p:nvPr/>
          </p:nvSpPr>
          <p:spPr>
            <a:xfrm>
              <a:off x="6715140" y="1857364"/>
              <a:ext cx="1000132" cy="571504"/>
            </a:xfrm>
            <a:prstGeom prst="arc">
              <a:avLst>
                <a:gd name="adj1" fmla="val 13377170"/>
                <a:gd name="adj2" fmla="val 20841471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Дуга 23"/>
            <p:cNvSpPr/>
            <p:nvPr/>
          </p:nvSpPr>
          <p:spPr>
            <a:xfrm>
              <a:off x="7500958" y="1928802"/>
              <a:ext cx="1143008" cy="557210"/>
            </a:xfrm>
            <a:prstGeom prst="arc">
              <a:avLst>
                <a:gd name="adj1" fmla="val 12704506"/>
                <a:gd name="adj2" fmla="val 1994189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Дуга 24"/>
            <p:cNvSpPr/>
            <p:nvPr/>
          </p:nvSpPr>
          <p:spPr>
            <a:xfrm>
              <a:off x="7000892" y="2500306"/>
              <a:ext cx="1271590" cy="1143008"/>
            </a:xfrm>
            <a:prstGeom prst="arc">
              <a:avLst>
                <a:gd name="adj1" fmla="val 16445896"/>
                <a:gd name="adj2" fmla="val 20028716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Дуга 35"/>
            <p:cNvSpPr/>
            <p:nvPr/>
          </p:nvSpPr>
          <p:spPr>
            <a:xfrm rot="17749949">
              <a:off x="7244416" y="2305030"/>
              <a:ext cx="792507" cy="1196686"/>
            </a:xfrm>
            <a:prstGeom prst="arc">
              <a:avLst>
                <a:gd name="adj1" fmla="val 15350300"/>
                <a:gd name="adj2" fmla="val 20335403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4" name="Прямая соединительная линия 43"/>
            <p:cNvCxnSpPr>
              <a:stCxn id="23" idx="2"/>
              <a:endCxn id="25" idx="0"/>
            </p:cNvCxnSpPr>
            <p:nvPr/>
          </p:nvCxnSpPr>
          <p:spPr>
            <a:xfrm rot="5400000">
              <a:off x="7447733" y="2268526"/>
              <a:ext cx="462782" cy="314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7143768" y="2071678"/>
              <a:ext cx="35719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7215206" y="2214554"/>
              <a:ext cx="35719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>
              <a:off x="7858148" y="2143116"/>
              <a:ext cx="35719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7858148" y="2357430"/>
              <a:ext cx="35719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Группа 71"/>
          <p:cNvGrpSpPr/>
          <p:nvPr/>
        </p:nvGrpSpPr>
        <p:grpSpPr>
          <a:xfrm>
            <a:off x="5500694" y="1142984"/>
            <a:ext cx="2343160" cy="1571636"/>
            <a:chOff x="357158" y="1571612"/>
            <a:chExt cx="2343160" cy="156966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57158" y="1714488"/>
              <a:ext cx="2343160" cy="134302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!1</a:t>
              </a:r>
              <a:endParaRPr lang="ru-RU" dirty="0"/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857224" y="1571612"/>
              <a:ext cx="1357322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ru-RU" sz="9600" b="1" dirty="0" smtClean="0">
                  <a:ln w="11430"/>
                  <a:solidFill>
                    <a:srgbClr val="FF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!</a:t>
              </a:r>
              <a:endParaRPr lang="ru-RU" sz="96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5.78035E-7 L -0.07083 -0.4929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2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5549E-6 L -0.29271 0.2709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" y="1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58382E-6 L -0.41059 0.3204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" y="1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5400" dirty="0" smtClean="0">
                <a:solidFill>
                  <a:srgbClr val="FF0000"/>
                </a:solidFill>
              </a:rPr>
              <a:t>Ответь на вопросы и дойди до штаба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II</a:t>
            </a:r>
            <a:r>
              <a:rPr lang="ru-RU" sz="3600" dirty="0" smtClean="0"/>
              <a:t>.  Повторение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1428736"/>
            <a:ext cx="67151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Назови части слова</a:t>
            </a:r>
            <a:endParaRPr lang="ru-RU" sz="60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928662" y="857232"/>
            <a:ext cx="7215238" cy="3000396"/>
            <a:chOff x="1214414" y="2786058"/>
            <a:chExt cx="7215238" cy="3000396"/>
          </a:xfrm>
          <a:solidFill>
            <a:schemeClr val="bg1"/>
          </a:solidFill>
        </p:grpSpPr>
        <p:sp>
          <p:nvSpPr>
            <p:cNvPr id="3" name="Прямоугольник 2"/>
            <p:cNvSpPr/>
            <p:nvPr/>
          </p:nvSpPr>
          <p:spPr>
            <a:xfrm>
              <a:off x="1214414" y="2786058"/>
              <a:ext cx="7215238" cy="300039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3560856" y="3429000"/>
              <a:ext cx="2569935" cy="1569660"/>
            </a:xfrm>
            <a:prstGeom prst="rect">
              <a:avLst/>
            </a:prstGeom>
            <a:grp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ru-RU" sz="9600" b="1" dirty="0" smtClean="0">
                  <a:ln w="11430"/>
                  <a:solidFill>
                    <a:srgbClr val="00682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ЛЕС</a:t>
              </a:r>
              <a:endParaRPr lang="ru-RU" sz="9600" b="1" dirty="0">
                <a:ln w="11430"/>
                <a:solidFill>
                  <a:srgbClr val="00682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93064E-6 L 0.13281 3.93064E-6 C 0.19236 3.93064E-6 0.26562 0.12924 0.26562 0.23468 L 0.26562 0.46936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" y="2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1357298"/>
            <a:ext cx="61436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Часть слова,</a:t>
            </a:r>
          </a:p>
          <a:p>
            <a:r>
              <a:rPr lang="ru-RU" sz="3600" dirty="0" smtClean="0"/>
              <a:t> которая служит для связи слов в предложении – это …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1000108"/>
            <a:ext cx="6858048" cy="32861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dirty="0" smtClean="0">
                <a:ln w="11430"/>
                <a:solidFill>
                  <a:srgbClr val="FF66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ОВРАГ</a:t>
            </a:r>
            <a:endParaRPr lang="ru-RU" sz="9600" b="1" dirty="0">
              <a:ln w="11430"/>
              <a:solidFill>
                <a:srgbClr val="FF66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58382E-6 L 0.1408 3.58382E-6 C 0.20382 3.58382E-6 0.2816 0.12069 0.2816 0.21896 L 0.2816 0.43792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" y="2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1571612"/>
            <a:ext cx="59293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Новые слова можно образовывать при помощи…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57290" y="1285860"/>
            <a:ext cx="6786610" cy="27860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РЕКА</a:t>
            </a:r>
            <a:endParaRPr lang="ru-RU" sz="96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75723E-6 L 0.13282 3.75723E-6 C 0.19236 3.75723E-6 0.2658 0.1119 0.2658 0.20323 L 0.2658 0.40647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" y="2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84" y="1571612"/>
            <a:ext cx="4500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Назови приставки</a:t>
            </a:r>
          </a:p>
          <a:p>
            <a:r>
              <a:rPr lang="ru-RU" sz="4000" dirty="0" smtClean="0"/>
              <a:t> с гласной -а</a:t>
            </a:r>
            <a:endParaRPr lang="ru-RU" sz="4000" i="1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857224" y="1000108"/>
            <a:ext cx="7572428" cy="3214686"/>
            <a:chOff x="1280080" y="3929066"/>
            <a:chExt cx="6786610" cy="292893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280080" y="3929066"/>
              <a:ext cx="6786610" cy="292893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048375" y="4579945"/>
              <a:ext cx="5057945" cy="1430134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ru-RU" sz="9600" b="1" dirty="0" smtClean="0">
                  <a:ln w="11430"/>
                  <a:solidFill>
                    <a:schemeClr val="accent3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БОЛОТО</a:t>
              </a:r>
              <a:endParaRPr lang="ru-RU" sz="9600" b="1" cap="none" spc="0" dirty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sndAc>
      <p:stSnd>
        <p:snd r:embed="rId2" name="suct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503 0.04625 L 0.07379 0.04625 C 0.1316 0.04625 0.20295 0.15214 0.20295 0.23885 L 0.20295 0.43168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" y="1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359</TotalTime>
  <Words>302</Words>
  <Application>Microsoft Office PowerPoint</Application>
  <PresentationFormat>Экран (4:3)</PresentationFormat>
  <Paragraphs>76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Открытая</vt:lpstr>
      <vt:lpstr>   Урок русского языка Тема урока: « Правописание приставок на -з // -с» Тип урока: изучение нового материала</vt:lpstr>
      <vt:lpstr>Цель урока:</vt:lpstr>
      <vt:lpstr>I. Организационный момент</vt:lpstr>
      <vt:lpstr> Составь план работы</vt:lpstr>
      <vt:lpstr>II.  Повторение </vt:lpstr>
      <vt:lpstr>Слайд 6</vt:lpstr>
      <vt:lpstr>Слайд 7</vt:lpstr>
      <vt:lpstr>Слайд 8</vt:lpstr>
      <vt:lpstr>Слайд 9</vt:lpstr>
      <vt:lpstr>Слайд 10</vt:lpstr>
      <vt:lpstr>Слайд 11</vt:lpstr>
      <vt:lpstr>III. Постановка цели и задач</vt:lpstr>
      <vt:lpstr> IV. Изучение нового материала  1.Выдели приставки.  2.Обрати внимание на написание букв после        приставки.  3.Постарайся определить закономерность  4.Сделай вывод  </vt:lpstr>
      <vt:lpstr>Составь схему к правилу</vt:lpstr>
      <vt:lpstr>V.Закрепление</vt:lpstr>
      <vt:lpstr>VI. Подведение итогов. Рефлексия</vt:lpstr>
      <vt:lpstr>Самооценка по критериям: 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пк1</cp:lastModifiedBy>
  <cp:revision>49</cp:revision>
  <dcterms:created xsi:type="dcterms:W3CDTF">2012-10-31T21:46:32Z</dcterms:created>
  <dcterms:modified xsi:type="dcterms:W3CDTF">2013-10-24T15:13:06Z</dcterms:modified>
</cp:coreProperties>
</file>