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73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Автор: Николаева Ю.В.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МБОУ «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Дружногорская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средняя общеобразовательная школа»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458200" cy="1058416"/>
          </a:xfrm>
        </p:spPr>
        <p:txBody>
          <a:bodyPr>
            <a:noAutofit/>
          </a:bodyPr>
          <a:lstStyle/>
          <a:p>
            <a:pPr algn="ctr"/>
            <a:endParaRPr lang="ru-RU" sz="4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ru-RU" sz="4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Calibri" pitchFamily="34" charset="0"/>
              </a:rPr>
              <a:t>Урок русского языка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Calibri" pitchFamily="34" charset="0"/>
              </a:rPr>
              <a:t>Тема </a:t>
            </a:r>
            <a:r>
              <a:rPr lang="ru-RU" sz="6600" b="1" dirty="0" smtClean="0">
                <a:solidFill>
                  <a:srgbClr val="FF0000"/>
                </a:solidFill>
                <a:latin typeface="Calibri" pitchFamily="34" charset="0"/>
              </a:rPr>
              <a:t>урока: «Предложение </a:t>
            </a:r>
            <a:br>
              <a:rPr lang="ru-RU" sz="66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ru-RU" sz="6600" b="1" dirty="0" smtClean="0">
                <a:solidFill>
                  <a:srgbClr val="FF0000"/>
                </a:solidFill>
                <a:latin typeface="Calibri" pitchFamily="34" charset="0"/>
              </a:rPr>
              <a:t>и его смысл. Слова в предложении»</a:t>
            </a:r>
            <a:endParaRPr lang="ru-RU" sz="6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3314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2160240" cy="2477922"/>
          </a:xfrm>
          <a:prstGeom prst="rect">
            <a:avLst/>
          </a:prstGeom>
          <a:noFill/>
        </p:spPr>
      </p:pic>
      <p:pic>
        <p:nvPicPr>
          <p:cNvPr id="13316" name="Picture 4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464" y="4221088"/>
            <a:ext cx="2519536" cy="2890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204865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i="1" dirty="0" err="1" smtClean="0">
                <a:solidFill>
                  <a:srgbClr val="FF0000"/>
                </a:solidFill>
              </a:rPr>
              <a:t>Физминутка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37890" name="Picture 2" descr="&amp;Fcy;&amp;icy;&amp;zcy;&amp;kcy;&amp;ucy;&amp;lcy;&amp;softcy;&amp;tcy;&amp;ucy;&amp;r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81614"/>
            <a:ext cx="4341068" cy="3376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Восстановление пословиц</a:t>
            </a:r>
          </a:p>
          <a:p>
            <a:r>
              <a:rPr lang="ru-RU" sz="4000" b="1" dirty="0" smtClean="0"/>
              <a:t>Нет, цена,  верному,  друг.</a:t>
            </a:r>
            <a:br>
              <a:rPr lang="ru-RU" sz="4000" b="1" dirty="0" smtClean="0"/>
            </a:br>
            <a:r>
              <a:rPr lang="ru-RU" sz="4000" b="1" dirty="0" smtClean="0"/>
              <a:t>Мастер,  дело,  боится.</a:t>
            </a:r>
            <a:br>
              <a:rPr lang="ru-RU" sz="4000" b="1" dirty="0" smtClean="0"/>
            </a:br>
            <a:r>
              <a:rPr lang="ru-RU" sz="4000" b="1" dirty="0" smtClean="0"/>
              <a:t>Слово,  слаще,  ласковое, мед.</a:t>
            </a:r>
            <a:br>
              <a:rPr lang="ru-RU" sz="4000" b="1" dirty="0" smtClean="0"/>
            </a:br>
            <a:r>
              <a:rPr lang="ru-RU" sz="4000" b="1" dirty="0" smtClean="0"/>
              <a:t>Не  вытащишь,  и, рыбка,  труд,  без, пруд.</a:t>
            </a:r>
            <a:br>
              <a:rPr lang="ru-RU" sz="4000" b="1" dirty="0" smtClean="0"/>
            </a:br>
            <a:r>
              <a:rPr lang="ru-RU" sz="4000" b="1" dirty="0" smtClean="0"/>
              <a:t>Узнается,  в,  друг, беда.</a:t>
            </a:r>
            <a:endParaRPr lang="ru-RU" sz="4000" dirty="0"/>
          </a:p>
        </p:txBody>
      </p:sp>
      <p:pic>
        <p:nvPicPr>
          <p:cNvPr id="29698" name="Picture 2" descr="&amp;Rcy;&amp;ycy;&amp;bcy;&amp;y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429000"/>
            <a:ext cx="3047975" cy="3071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8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Самостоятельная работа</a:t>
            </a:r>
          </a:p>
          <a:p>
            <a:r>
              <a:rPr lang="ru-RU" sz="3600" b="1" dirty="0" smtClean="0"/>
              <a:t>      Когда  я  был  маленький,  меня  отвезли  </a:t>
            </a:r>
          </a:p>
          <a:p>
            <a:r>
              <a:rPr lang="ru-RU" sz="3600" b="1" dirty="0" smtClean="0"/>
              <a:t>жить  к  бабушке  у  бабушки  над  столом  </a:t>
            </a:r>
          </a:p>
          <a:p>
            <a:r>
              <a:rPr lang="ru-RU" sz="3600" b="1" dirty="0" smtClean="0"/>
              <a:t>была  полка  на  полке  пароходик  я  такого  никогда  не  видал  он  был  совсем настоящий,  только  маленький.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И  послушно  ветру  вслед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Листья  улетают.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Значит  лета  больше  нет,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Осень  наступает.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35842" name="Picture 2" descr="http://festival.1september.ru/articles/519477/img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276872"/>
            <a:ext cx="5072608" cy="4831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900" b="1" i="1" dirty="0" smtClean="0"/>
              <a:t>Листья  кленов  </a:t>
            </a:r>
            <a:br>
              <a:rPr lang="ru-RU" sz="4900" b="1" i="1" dirty="0" smtClean="0"/>
            </a:br>
            <a:r>
              <a:rPr lang="ru-RU" sz="4900" b="1" i="1" dirty="0" smtClean="0"/>
              <a:t>пестрой  стайкой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i="1" dirty="0" smtClean="0"/>
              <a:t>Тихо – </a:t>
            </a:r>
            <a:r>
              <a:rPr lang="ru-RU" sz="4900" b="1" i="1" dirty="0" err="1" smtClean="0"/>
              <a:t>тихо</a:t>
            </a:r>
            <a:r>
              <a:rPr lang="ru-RU" sz="4900" b="1" i="1" dirty="0" smtClean="0"/>
              <a:t> падают.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i="1" dirty="0" smtClean="0"/>
              <a:t>От  реки  притихшей  веет  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i="1" dirty="0" smtClean="0"/>
              <a:t>Легкою  прохладою.</a:t>
            </a:r>
            <a:endParaRPr lang="ru-RU" sz="4900" dirty="0"/>
          </a:p>
        </p:txBody>
      </p:sp>
      <p:pic>
        <p:nvPicPr>
          <p:cNvPr id="4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77072"/>
            <a:ext cx="2160240" cy="2477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&amp;Dcy;&amp;iecy;&amp;rcy;&amp;iecy;&amp;vcy;&amp;o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94619"/>
            <a:ext cx="6550539" cy="6363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604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4000" b="1" dirty="0" smtClean="0">
                <a:solidFill>
                  <a:srgbClr val="00B050"/>
                </a:solidFill>
              </a:rPr>
              <a:t>Какая  бывает  речь ?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00B050"/>
                </a:solidFill>
              </a:rPr>
              <a:t>Из  чего  состоит  наша  речь ?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00B050"/>
                </a:solidFill>
              </a:rPr>
              <a:t>Из  чего  состоят  предложения ?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00B050"/>
                </a:solidFill>
              </a:rPr>
              <a:t>Из  чего  состоят  слова ?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4000" b="1" dirty="0" smtClean="0">
                <a:solidFill>
                  <a:srgbClr val="00B050"/>
                </a:solidFill>
              </a:rPr>
              <a:t>-  Из  чего  состоят  слоги?</a:t>
            </a:r>
            <a:endParaRPr lang="ru-RU" sz="4000" b="1" dirty="0">
              <a:solidFill>
                <a:srgbClr val="00B050"/>
              </a:solidFill>
            </a:endParaRPr>
          </a:p>
        </p:txBody>
      </p:sp>
      <p:pic>
        <p:nvPicPr>
          <p:cNvPr id="28674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7202" y="0"/>
            <a:ext cx="2036798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620688"/>
            <a:ext cx="446314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</a:rPr>
              <a:t>Чистописание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/</a:t>
            </a:r>
            <a:r>
              <a:rPr lang="ru-RU" sz="3200" b="1" dirty="0" err="1" smtClean="0"/>
              <a:t>п</a:t>
            </a:r>
            <a:r>
              <a:rPr lang="ru-RU" sz="3200" b="1" dirty="0" smtClean="0"/>
              <a:t>//</a:t>
            </a:r>
            <a:r>
              <a:rPr lang="ru-RU" sz="3200" b="1" dirty="0" err="1" smtClean="0"/>
              <a:t>р</a:t>
            </a:r>
            <a:r>
              <a:rPr lang="ru-RU" sz="3200" b="1" dirty="0" smtClean="0"/>
              <a:t>//э//</a:t>
            </a:r>
            <a:r>
              <a:rPr lang="ru-RU" sz="3200" b="1" dirty="0" err="1" smtClean="0"/>
              <a:t>д</a:t>
            </a:r>
            <a:r>
              <a:rPr lang="ru-RU" sz="3200" b="1" dirty="0" smtClean="0"/>
              <a:t>//л//а//ж//э//</a:t>
            </a:r>
            <a:r>
              <a:rPr lang="ru-RU" sz="3200" b="1" dirty="0" err="1" smtClean="0"/>
              <a:t>н</a:t>
            </a:r>
            <a:r>
              <a:rPr lang="ru-RU" sz="3200" b="1" dirty="0" smtClean="0"/>
              <a:t>//и//</a:t>
            </a:r>
            <a:r>
              <a:rPr lang="ru-RU" sz="3200" b="1" dirty="0" err="1" smtClean="0"/>
              <a:t>йэ</a:t>
            </a:r>
            <a:r>
              <a:rPr lang="ru-RU" sz="3200" b="1" dirty="0" smtClean="0"/>
              <a:t>/</a:t>
            </a:r>
          </a:p>
          <a:p>
            <a:endParaRPr lang="ru-RU" sz="3200" dirty="0" smtClean="0"/>
          </a:p>
          <a:p>
            <a:r>
              <a:rPr lang="ru-RU" sz="3200" dirty="0" smtClean="0"/>
              <a:t>1-стр.- Заглавную  и  рядом  строчную  буквы.</a:t>
            </a:r>
          </a:p>
          <a:p>
            <a:pPr algn="ctr"/>
            <a:endParaRPr lang="ru-RU" sz="3200" dirty="0" smtClean="0"/>
          </a:p>
          <a:p>
            <a:r>
              <a:rPr lang="ru-RU" sz="3200" dirty="0" smtClean="0"/>
              <a:t>2-стр.- Строчные  буквы  в  соединении.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7202" y="0"/>
            <a:ext cx="2036798" cy="2376264"/>
          </a:xfrm>
          <a:prstGeom prst="rect">
            <a:avLst/>
          </a:prstGeom>
          <a:noFill/>
        </p:spPr>
      </p:pic>
      <p:pic>
        <p:nvPicPr>
          <p:cNvPr id="3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77072"/>
            <a:ext cx="2036798" cy="2376264"/>
          </a:xfrm>
          <a:prstGeom prst="rect">
            <a:avLst/>
          </a:prstGeom>
          <a:noFill/>
        </p:spPr>
      </p:pic>
      <p:pic>
        <p:nvPicPr>
          <p:cNvPr id="4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2036798" cy="2376264"/>
          </a:xfrm>
          <a:prstGeom prst="rect">
            <a:avLst/>
          </a:prstGeom>
          <a:noFill/>
        </p:spPr>
      </p:pic>
      <p:pic>
        <p:nvPicPr>
          <p:cNvPr id="5" name="Picture 2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7202" y="4293096"/>
            <a:ext cx="2036798" cy="23762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91680" y="2636912"/>
            <a:ext cx="63625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70C0"/>
                </a:solidFill>
              </a:rPr>
              <a:t>ПРЕДЛОЖЕНИЕ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3691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«Синтаксис» - греческое  слово, в переводе  означает «составление», «построение».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3" name="Picture 4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464" y="3967944"/>
            <a:ext cx="2519536" cy="2890056"/>
          </a:xfrm>
          <a:prstGeom prst="rect">
            <a:avLst/>
          </a:prstGeom>
          <a:noFill/>
        </p:spPr>
      </p:pic>
      <p:pic>
        <p:nvPicPr>
          <p:cNvPr id="4" name="Picture 4" descr="&amp;Lcy;&amp;icy;&amp;scy;&amp;tcy;&amp;icy;&amp;k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2519536" cy="2890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3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Сравните  два  столбика. </a:t>
            </a:r>
          </a:p>
          <a:p>
            <a:r>
              <a:rPr lang="ru-RU" sz="3200" b="1" i="1" dirty="0" smtClean="0"/>
              <a:t>Как  хорошо  уметь  читать!         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Горные  вершины  спят  во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тьме  ночной. </a:t>
            </a:r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r>
              <a:rPr lang="ru-RU" sz="3200" b="1" i="1" dirty="0" smtClean="0"/>
              <a:t>Горные  читают  спят  как   хорошо</a:t>
            </a:r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 smtClean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Составление предложений</a:t>
            </a:r>
          </a:p>
          <a:p>
            <a:r>
              <a:rPr lang="ru-RU" sz="3600" b="1" dirty="0" smtClean="0"/>
              <a:t>      Скоро взойдет  над  рекой  и  лесом  </a:t>
            </a:r>
          </a:p>
          <a:p>
            <a:r>
              <a:rPr lang="ru-RU" sz="3600" b="1" dirty="0" smtClean="0"/>
              <a:t>веселое  </a:t>
            </a:r>
            <a:r>
              <a:rPr lang="ru-RU" sz="3600" b="1" i="1" dirty="0" smtClean="0"/>
              <a:t>(солнце,  облако).</a:t>
            </a:r>
            <a:r>
              <a:rPr lang="ru-RU" sz="3600" b="1" dirty="0" smtClean="0"/>
              <a:t>    Все  тогда   </a:t>
            </a:r>
          </a:p>
          <a:p>
            <a:r>
              <a:rPr lang="ru-RU" sz="3600" b="1" dirty="0" smtClean="0"/>
              <a:t>засияет,  все  перемешается  в  осеннем  темном  </a:t>
            </a:r>
            <a:r>
              <a:rPr lang="ru-RU" sz="3600" b="1" i="1" dirty="0" smtClean="0"/>
              <a:t>(</a:t>
            </a:r>
            <a:r>
              <a:rPr lang="ru-RU" sz="3600" b="1" i="1" dirty="0" err="1" smtClean="0"/>
              <a:t>озере,лесу</a:t>
            </a:r>
            <a:r>
              <a:rPr lang="ru-RU" sz="3600" b="1" i="1" dirty="0" smtClean="0"/>
              <a:t>).</a:t>
            </a:r>
            <a:r>
              <a:rPr lang="ru-RU" sz="3600" b="1" dirty="0" smtClean="0"/>
              <a:t>   Высоко  поднимутся  </a:t>
            </a:r>
          </a:p>
          <a:p>
            <a:r>
              <a:rPr lang="ru-RU" sz="3600" b="1" dirty="0" smtClean="0"/>
              <a:t>журавли. С  высокого  ясного  </a:t>
            </a:r>
            <a:r>
              <a:rPr lang="ru-RU" sz="3600" b="1" i="1" dirty="0" smtClean="0"/>
              <a:t>(солнца, </a:t>
            </a:r>
            <a:r>
              <a:rPr lang="ru-RU" sz="3600" b="1" i="1" dirty="0" err="1" smtClean="0"/>
              <a:t>облака,неба</a:t>
            </a:r>
            <a:r>
              <a:rPr lang="ru-RU" sz="3600" b="1" i="1" dirty="0" smtClean="0"/>
              <a:t>) </a:t>
            </a:r>
            <a:r>
              <a:rPr lang="ru-RU" sz="3600" b="1" dirty="0" smtClean="0"/>
              <a:t> мы  слышим  их  прощальные  </a:t>
            </a:r>
            <a:r>
              <a:rPr lang="ru-RU" sz="3600" b="1" i="1" dirty="0" smtClean="0"/>
              <a:t>(разговоры,  голоса).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65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Автор: Николаева Ю.В. Учитель начальных классов МБОУ «Дружногорская средняя общеобразовательная школа» </vt:lpstr>
      <vt:lpstr>        Листья  кленов   пестрой  стайкой Тихо – тихо падают. От  реки  притихшей  веет   Легкою  прохладою.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пк1</dc:creator>
  <cp:lastModifiedBy>пк1</cp:lastModifiedBy>
  <cp:revision>4</cp:revision>
  <dcterms:created xsi:type="dcterms:W3CDTF">2013-10-21T14:56:40Z</dcterms:created>
  <dcterms:modified xsi:type="dcterms:W3CDTF">2013-10-24T15:11:39Z</dcterms:modified>
</cp:coreProperties>
</file>