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ED16-F608-4065-9C6F-3FA499E6860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0A0C-0217-4B30-B73B-4C7BEE461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500174"/>
            <a:ext cx="6715172" cy="2786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МИР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ВСТРЕЧАЕТ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ГОД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58.gif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-24"/>
            <a:ext cx="9144036" cy="6858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494879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вот с 1700 года,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приказу самого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Петра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год в России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тали отмечать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января</a:t>
            </a:r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i246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643050"/>
            <a:ext cx="2143140" cy="28523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74414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Главный символ Нового года –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Ёлка!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731321q7v1iz1h1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520742"/>
            <a:ext cx="3929090" cy="48092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1142984"/>
            <a:ext cx="75895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знаете, почему украшают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именно ёлку?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731321q7v1iz1h1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000372"/>
            <a:ext cx="2428892" cy="29729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087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357166"/>
            <a:ext cx="71737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Обычай украшать ёлку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Существует с давних пор.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i246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440786"/>
            <a:ext cx="3571899" cy="4518667"/>
          </a:xfrm>
          <a:prstGeom prst="rect">
            <a:avLst/>
          </a:prstGeom>
        </p:spPr>
      </p:pic>
      <p:pic>
        <p:nvPicPr>
          <p:cNvPr id="12" name="Рисунок 11" descr="i20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6000768"/>
            <a:ext cx="7500990" cy="685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087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14348" y="428604"/>
            <a:ext cx="7392152" cy="452431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Древние славяне всегда с почтением относились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                                    к ёлке.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   Люди верили, что в деревьях обитают духи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растительности и плодородия, от которых зависит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урожай хлебов и овощей.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    Люди верили, что морозной зимой добрые летние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духи согреваются именно в пушистой еловой кроне.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Чтобы задобрить их, наши предки оставляли на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ветках елей угощение и всякие дары.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    Теперь ёлке так не поклоняются, а обычай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с дарами остался. Только теперь ёлку украшают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игрушками, а не дарами.</a:t>
            </a:r>
          </a:p>
        </p:txBody>
      </p:sp>
      <p:pic>
        <p:nvPicPr>
          <p:cNvPr id="4" name="Рисунок 3" descr="зима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5143511"/>
            <a:ext cx="895352" cy="1231109"/>
          </a:xfrm>
          <a:prstGeom prst="rect">
            <a:avLst/>
          </a:prstGeom>
        </p:spPr>
      </p:pic>
      <p:pic>
        <p:nvPicPr>
          <p:cNvPr id="5" name="Рисунок 4" descr="зима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365428"/>
            <a:ext cx="1357322" cy="1866318"/>
          </a:xfrm>
          <a:prstGeom prst="rect">
            <a:avLst/>
          </a:prstGeom>
        </p:spPr>
      </p:pic>
      <p:pic>
        <p:nvPicPr>
          <p:cNvPr id="6" name="Рисунок 5" descr="зима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3000372"/>
            <a:ext cx="895352" cy="1231109"/>
          </a:xfrm>
          <a:prstGeom prst="rect">
            <a:avLst/>
          </a:prstGeom>
        </p:spPr>
      </p:pic>
      <p:pic>
        <p:nvPicPr>
          <p:cNvPr id="7" name="Рисунок 6" descr="зима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786322"/>
            <a:ext cx="895352" cy="1231109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087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73100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Первая новогодняя ёлка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Была установлена в 1600 году,</a:t>
            </a:r>
          </a:p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 французской провинции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Эльзас.</a:t>
            </a:r>
          </a:p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Ёлку украсили бумажными розами.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Image3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86050" y="2786058"/>
            <a:ext cx="3071834" cy="353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5143512"/>
            <a:ext cx="1061209" cy="828000"/>
          </a:xfrm>
          <a:prstGeom prst="rect">
            <a:avLst/>
          </a:prstGeom>
        </p:spPr>
      </p:pic>
      <p:pic>
        <p:nvPicPr>
          <p:cNvPr id="9" name="Рисунок 8" descr="c94ee37fc7c7b5acc81fcc370e1e02e2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71934" y="3357562"/>
            <a:ext cx="537882" cy="476250"/>
          </a:xfrm>
          <a:prstGeom prst="rect">
            <a:avLst/>
          </a:prstGeom>
        </p:spPr>
      </p:pic>
      <p:pic>
        <p:nvPicPr>
          <p:cNvPr id="10" name="Рисунок 9" descr="2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4500570"/>
            <a:ext cx="1061209" cy="828000"/>
          </a:xfrm>
          <a:prstGeom prst="rect">
            <a:avLst/>
          </a:prstGeom>
        </p:spPr>
      </p:pic>
      <p:pic>
        <p:nvPicPr>
          <p:cNvPr id="11" name="Рисунок 10" descr="20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3857628"/>
            <a:ext cx="786533" cy="613686"/>
          </a:xfrm>
          <a:prstGeom prst="rect">
            <a:avLst/>
          </a:prstGeom>
        </p:spPr>
      </p:pic>
      <p:pic>
        <p:nvPicPr>
          <p:cNvPr id="12" name="Рисунок 11" descr="2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406321">
            <a:off x="2763443" y="5033468"/>
            <a:ext cx="1061209" cy="828000"/>
          </a:xfrm>
          <a:prstGeom prst="rect">
            <a:avLst/>
          </a:prstGeom>
        </p:spPr>
      </p:pic>
      <p:pic>
        <p:nvPicPr>
          <p:cNvPr id="13" name="Рисунок 12" descr="20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9406321">
            <a:off x="3027345" y="4501478"/>
            <a:ext cx="868410" cy="677570"/>
          </a:xfrm>
          <a:prstGeom prst="rect">
            <a:avLst/>
          </a:prstGeom>
        </p:spPr>
      </p:pic>
      <p:pic>
        <p:nvPicPr>
          <p:cNvPr id="14" name="Рисунок 13" descr="20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9406321">
            <a:off x="3314488" y="3860571"/>
            <a:ext cx="880686" cy="687148"/>
          </a:xfrm>
          <a:prstGeom prst="rect">
            <a:avLst/>
          </a:prstGeom>
        </p:spPr>
      </p:pic>
      <p:pic>
        <p:nvPicPr>
          <p:cNvPr id="15" name="Рисунок 14" descr="c94ee37fc7c7b5acc81fcc370e1e02e2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4810" y="4500570"/>
            <a:ext cx="537882" cy="476250"/>
          </a:xfrm>
          <a:prstGeom prst="rect">
            <a:avLst/>
          </a:prstGeom>
        </p:spPr>
      </p:pic>
      <p:pic>
        <p:nvPicPr>
          <p:cNvPr id="16" name="Рисунок 15" descr="c94ee37fc7c7b5acc81fcc370e1e02e2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2571744"/>
            <a:ext cx="537882" cy="47625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087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0570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1773 году, в Германии, ёлку нарядили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блестящую мишуру.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034505"/>
            <a:ext cx="2500329" cy="5587155"/>
          </a:xfrm>
          <a:prstGeom prst="rect">
            <a:avLst/>
          </a:prstGeom>
        </p:spPr>
      </p:pic>
      <p:pic>
        <p:nvPicPr>
          <p:cNvPr id="6" name="Рисунок 5" descr="star03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1285860"/>
            <a:ext cx="1562100" cy="1562100"/>
          </a:xfrm>
          <a:prstGeom prst="rect">
            <a:avLst/>
          </a:prstGeom>
        </p:spPr>
      </p:pic>
      <p:pic>
        <p:nvPicPr>
          <p:cNvPr id="7" name="Рисунок 6" descr="star03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5143512"/>
            <a:ext cx="1562100" cy="1562100"/>
          </a:xfrm>
          <a:prstGeom prst="rect">
            <a:avLst/>
          </a:prstGeom>
        </p:spPr>
      </p:pic>
      <p:pic>
        <p:nvPicPr>
          <p:cNvPr id="8" name="Рисунок 7" descr="star03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81900" y="3143248"/>
            <a:ext cx="1562100" cy="1562100"/>
          </a:xfrm>
          <a:prstGeom prst="rect">
            <a:avLst/>
          </a:prstGeom>
        </p:spPr>
      </p:pic>
      <p:pic>
        <p:nvPicPr>
          <p:cNvPr id="9" name="Рисунок 8" descr="star03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714356"/>
            <a:ext cx="1562100" cy="1562100"/>
          </a:xfrm>
          <a:prstGeom prst="rect">
            <a:avLst/>
          </a:prstGeom>
        </p:spPr>
      </p:pic>
      <p:pic>
        <p:nvPicPr>
          <p:cNvPr id="10" name="Рисунок 9" descr="star03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3857628"/>
            <a:ext cx="1562100" cy="1562100"/>
          </a:xfrm>
          <a:prstGeom prst="rect">
            <a:avLst/>
          </a:prstGeom>
        </p:spPr>
      </p:pic>
      <p:pic>
        <p:nvPicPr>
          <p:cNvPr id="11" name="Рисунок 10" descr="star03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14546" y="3000372"/>
            <a:ext cx="1562100" cy="15621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087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74767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1850 году ёлка впервые была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Украшена стеклянными игрушками.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8206793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840994"/>
            <a:ext cx="4714908" cy="5626383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087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76017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1895 году английский телеграфист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Ральф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Моррисон</a:t>
            </a:r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Сконструировал </a:t>
            </a:r>
          </a:p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первую ёлочную 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Гирлянду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маленьких электрических</a:t>
            </a:r>
          </a:p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Лампочек.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681287"/>
            <a:ext cx="2462564" cy="386622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087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500042"/>
            <a:ext cx="54938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Новогодняя ёлка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Засверкала во всей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Своей красе!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ng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643181"/>
            <a:ext cx="2678925" cy="3061629"/>
          </a:xfrm>
          <a:prstGeom prst="rect">
            <a:avLst/>
          </a:prstGeom>
        </p:spPr>
      </p:pic>
      <p:pic>
        <p:nvPicPr>
          <p:cNvPr id="5" name="Рисунок 4" descr="newy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428736"/>
            <a:ext cx="2538834" cy="4270936"/>
          </a:xfrm>
          <a:prstGeom prst="rect">
            <a:avLst/>
          </a:prstGeom>
        </p:spPr>
      </p:pic>
      <p:pic>
        <p:nvPicPr>
          <p:cNvPr id="6" name="Рисунок 5" descr="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886" y="1942160"/>
            <a:ext cx="2515958" cy="327279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1541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5143512"/>
            <a:ext cx="6975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С ДАВНИХ ПОР НАРОДЫ ЗЕМЛИ</a:t>
            </a:r>
          </a:p>
          <a:p>
            <a:r>
              <a:rPr lang="ru-RU" b="1" dirty="0"/>
              <a:t>С НАДЕЖДОЙ И РАДОСТЬЮ ВСТРЕЧАЮТ </a:t>
            </a:r>
          </a:p>
          <a:p>
            <a:r>
              <a:rPr lang="ru-RU" b="1" dirty="0"/>
              <a:t>САМЫЕ ЗАГАДОЧНЫЕ И ДОЛГОЖДАННЫЕ</a:t>
            </a:r>
          </a:p>
          <a:p>
            <a:r>
              <a:rPr lang="ru-RU" b="1" dirty="0"/>
              <a:t>ПРАЗДНИКИ – </a:t>
            </a:r>
            <a:r>
              <a:rPr lang="ru-RU" b="1" dirty="0">
                <a:solidFill>
                  <a:srgbClr val="FF0000"/>
                </a:solidFill>
              </a:rPr>
              <a:t>РОЖДЕСТВО И НОВЫЙ ГОД.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58.gif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-36" y="0"/>
            <a:ext cx="9144036" cy="6858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4238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на Новогоднем празднике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главный?</a:t>
            </a:r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52966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 конечно –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ДЕД  МОРОЗ!</a:t>
            </a:r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5" descr="j0183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86124"/>
            <a:ext cx="2955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lue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285728"/>
            <a:ext cx="66255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 Новогодних праздниках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Дед Мороз стал появляться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конце 19 века.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5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857364"/>
            <a:ext cx="2928958" cy="46303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307" y="2071678"/>
            <a:ext cx="533992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Внешний облик Деда Мороза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почти у всех европейских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народов одинаков: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красная шапка и шуба,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отороченные мехом,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белая борода,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мешок с подарками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5214950"/>
            <a:ext cx="335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разных странах</a:t>
            </a:r>
          </a:p>
          <a:p>
            <a:r>
              <a:rPr lang="ru-RU" sz="2400" dirty="0" smtClean="0"/>
              <a:t>ДЕДА МОРОЗА</a:t>
            </a:r>
          </a:p>
          <a:p>
            <a:r>
              <a:rPr lang="ru-RU" sz="2400" dirty="0" smtClean="0"/>
              <a:t>Зовут по-разному.</a:t>
            </a:r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На Руси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Дед Мороз – Красный нос,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Мороз-воевода, </a:t>
            </a:r>
            <a:r>
              <a:rPr lang="ru-RU" sz="3600" b="1" dirty="0" err="1" smtClean="0">
                <a:solidFill>
                  <a:srgbClr val="FF0000"/>
                </a:solidFill>
              </a:rPr>
              <a:t>Морозко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av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720041"/>
            <a:ext cx="4500594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39838" y="647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1538" y="214290"/>
            <a:ext cx="73917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В Голландии Новогодний дед – </a:t>
            </a:r>
            <a:endParaRPr lang="ru-RU" sz="2400" dirty="0" smtClean="0"/>
          </a:p>
          <a:p>
            <a:r>
              <a:rPr lang="ru-RU" sz="2400" b="1" i="1" dirty="0" smtClean="0"/>
              <a:t>               </a:t>
            </a:r>
            <a:r>
              <a:rPr lang="ru-RU" sz="2400" i="1" dirty="0" err="1" smtClean="0">
                <a:solidFill>
                  <a:srgbClr val="FF0000"/>
                </a:solidFill>
              </a:rPr>
              <a:t>Санте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Клаас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/>
              <a:t>В Англии, Америке, Канаде – </a:t>
            </a:r>
            <a:endParaRPr lang="ru-RU" sz="2400" dirty="0" smtClean="0"/>
          </a:p>
          <a:p>
            <a:r>
              <a:rPr lang="ru-RU" sz="2400" i="1" dirty="0" smtClean="0">
                <a:solidFill>
                  <a:srgbClr val="FF0000"/>
                </a:solidFill>
              </a:rPr>
              <a:t>                Санта </a:t>
            </a:r>
            <a:r>
              <a:rPr lang="ru-RU" sz="2400" i="1" dirty="0">
                <a:solidFill>
                  <a:srgbClr val="FF0000"/>
                </a:solidFill>
              </a:rPr>
              <a:t>Клаус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/>
              <a:t>И Санта </a:t>
            </a:r>
            <a:r>
              <a:rPr lang="ru-RU" sz="2400" dirty="0" err="1"/>
              <a:t>Клаас</a:t>
            </a:r>
            <a:r>
              <a:rPr lang="ru-RU" sz="2400" dirty="0"/>
              <a:t> и Санта Клаус </a:t>
            </a:r>
            <a:endParaRPr lang="ru-RU" sz="2400" dirty="0" smtClean="0"/>
          </a:p>
          <a:p>
            <a:r>
              <a:rPr lang="ru-RU" sz="2400" dirty="0" smtClean="0"/>
              <a:t>означает </a:t>
            </a:r>
            <a:r>
              <a:rPr lang="ru-RU" sz="2400" dirty="0"/>
              <a:t>одно и то же – </a:t>
            </a:r>
            <a:r>
              <a:rPr lang="ru-RU" sz="2400" i="1" dirty="0" smtClean="0">
                <a:solidFill>
                  <a:srgbClr val="FF0000"/>
                </a:solidFill>
              </a:rPr>
              <a:t>Святой </a:t>
            </a:r>
            <a:r>
              <a:rPr lang="ru-RU" sz="2400" i="1" dirty="0">
                <a:solidFill>
                  <a:srgbClr val="FF0000"/>
                </a:solidFill>
              </a:rPr>
              <a:t>Николай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" name="Рисунок 9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669863"/>
            <a:ext cx="2643206" cy="40125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пэр ноэл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303092"/>
            <a:ext cx="3214710" cy="598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785786" y="1142984"/>
            <a:ext cx="3008313" cy="46910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Во Франции</a:t>
            </a:r>
          </a:p>
          <a:p>
            <a:pPr>
              <a:buNone/>
            </a:pPr>
            <a:r>
              <a:rPr lang="ru-RU" sz="3600" dirty="0" smtClean="0"/>
              <a:t>Деда Мороза</a:t>
            </a:r>
          </a:p>
          <a:p>
            <a:pPr>
              <a:buNone/>
            </a:pPr>
            <a:r>
              <a:rPr lang="ru-RU" sz="3600" dirty="0" smtClean="0"/>
              <a:t>    зовут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Пэр </a:t>
            </a:r>
            <a:r>
              <a:rPr lang="ru-RU" sz="3600" dirty="0" err="1" smtClean="0">
                <a:solidFill>
                  <a:srgbClr val="FF0000"/>
                </a:solidFill>
              </a:rPr>
              <a:t>Ноэль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642910" y="785794"/>
            <a:ext cx="3357586" cy="46910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В Италии</a:t>
            </a:r>
          </a:p>
          <a:p>
            <a:pPr>
              <a:buNone/>
            </a:pPr>
            <a:r>
              <a:rPr lang="ru-RU" sz="3600" dirty="0" smtClean="0"/>
              <a:t>подарки детям</a:t>
            </a:r>
          </a:p>
          <a:p>
            <a:pPr>
              <a:buNone/>
            </a:pPr>
            <a:r>
              <a:rPr lang="ru-RU" sz="3600" dirty="0" smtClean="0"/>
              <a:t>раздаёт добрая </a:t>
            </a:r>
            <a:r>
              <a:rPr lang="ru-RU" sz="3600" dirty="0" smtClean="0">
                <a:solidFill>
                  <a:srgbClr val="FF0000"/>
                </a:solidFill>
              </a:rPr>
              <a:t>Баба </a:t>
            </a:r>
            <a:r>
              <a:rPr lang="ru-RU" sz="3600" dirty="0" err="1" smtClean="0">
                <a:solidFill>
                  <a:srgbClr val="FF0000"/>
                </a:solidFill>
              </a:rPr>
              <a:t>Бефана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бабабнфана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43372" y="714356"/>
            <a:ext cx="4408419" cy="523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57158" y="1142984"/>
            <a:ext cx="4071966" cy="46910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В Румынии</a:t>
            </a:r>
          </a:p>
          <a:p>
            <a:pPr>
              <a:buNone/>
            </a:pPr>
            <a:r>
              <a:rPr lang="ru-RU" sz="3600" dirty="0" smtClean="0"/>
              <a:t>Новогоднего Деда</a:t>
            </a:r>
          </a:p>
          <a:p>
            <a:pPr>
              <a:buNone/>
            </a:pPr>
            <a:r>
              <a:rPr lang="ru-RU" sz="3600" dirty="0" smtClean="0"/>
              <a:t>           зовут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</a:t>
            </a:r>
            <a:r>
              <a:rPr lang="ru-RU" sz="3600" dirty="0" err="1" smtClean="0">
                <a:solidFill>
                  <a:srgbClr val="FF0000"/>
                </a:solidFill>
              </a:rPr>
              <a:t>Мош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Джэриел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мош джерел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66"/>
            <a:ext cx="3929090" cy="589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785786" y="1142984"/>
            <a:ext cx="3008313" cy="46910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В Монголии</a:t>
            </a:r>
          </a:p>
          <a:p>
            <a:pPr>
              <a:buNone/>
            </a:pPr>
            <a:r>
              <a:rPr lang="ru-RU" sz="3600" dirty="0" smtClean="0"/>
              <a:t>Дед Мороз – 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Увлин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Увгун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увлин увгу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414" y="785794"/>
            <a:ext cx="4813002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785786" y="1142984"/>
            <a:ext cx="3500462" cy="46910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В Узбекистане –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Дедушка  </a:t>
            </a:r>
            <a:r>
              <a:rPr lang="ru-RU" sz="3600" b="1" dirty="0" err="1" smtClean="0">
                <a:solidFill>
                  <a:srgbClr val="FF0000"/>
                </a:solidFill>
              </a:rPr>
              <a:t>Кербобо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корбоб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1" y="928670"/>
            <a:ext cx="4577782" cy="4028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58.gif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-24"/>
            <a:ext cx="9144036" cy="6858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453258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теперь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совершим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миру </a:t>
            </a:r>
            <a:r>
              <a:rPr lang="ru-RU" sz="3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3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посмотрим,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как встречает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год.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golzme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181344"/>
            <a:ext cx="3357586" cy="3357586"/>
          </a:xfrm>
          <a:prstGeom prst="rect">
            <a:avLst/>
          </a:prstGeom>
        </p:spPr>
      </p:pic>
      <p:pic>
        <p:nvPicPr>
          <p:cNvPr id="8" name="Рисунок 7" descr="ng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321" y="3786190"/>
            <a:ext cx="1625215" cy="1857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4426cpp7wcuho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654334" cy="6572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00166" y="5143512"/>
            <a:ext cx="5798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Весь мир в это время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Ждёт чудес!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285728"/>
            <a:ext cx="64844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Иран, Азербайджан, Туркменистан,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Казахстан, Киргизия, Узбекистан –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всё страны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Ближнего и Среднего востока.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928802"/>
            <a:ext cx="5633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всех этих странах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год называется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НАВРУЗ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навруз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3108" y="3571876"/>
            <a:ext cx="4572032" cy="295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571480"/>
            <a:ext cx="6381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Навруз</a:t>
            </a:r>
            <a:r>
              <a:rPr lang="ru-RU" sz="2400" dirty="0" smtClean="0"/>
              <a:t> отмечают в марте. </a:t>
            </a:r>
          </a:p>
          <a:p>
            <a:r>
              <a:rPr lang="ru-RU" sz="2400" dirty="0" smtClean="0"/>
              <a:t>Он знаменует начало новой жизни</a:t>
            </a:r>
          </a:p>
          <a:p>
            <a:r>
              <a:rPr lang="ru-RU" sz="2400" dirty="0" smtClean="0"/>
              <a:t> в природе.</a:t>
            </a:r>
            <a:endParaRPr lang="ru-RU" sz="2400" dirty="0"/>
          </a:p>
        </p:txBody>
      </p:sp>
      <p:pic>
        <p:nvPicPr>
          <p:cNvPr id="1026" name="Picture 2" descr="http://www.1tvnet.ru/images/lena_03/mart/20.03.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04008"/>
            <a:ext cx="6500858" cy="4329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0836" name="Picture 4" descr="http://www.v063.ru/upload/medialibrary/575/qjkj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541217"/>
            <a:ext cx="6286544" cy="37842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7524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 Японии в Новый год запускают в небо</a:t>
            </a:r>
          </a:p>
          <a:p>
            <a:r>
              <a:rPr lang="ru-RU" sz="2400" b="1" dirty="0" smtClean="0"/>
              <a:t>бумажных змеев и громко смеются,</a:t>
            </a:r>
          </a:p>
          <a:p>
            <a:r>
              <a:rPr lang="ru-RU" sz="2400" b="1" dirty="0" smtClean="0"/>
              <a:t>потому что верят: смех принесёт им удачу.</a:t>
            </a:r>
          </a:p>
          <a:p>
            <a:r>
              <a:rPr lang="ru-RU" sz="2400" b="1" dirty="0" smtClean="0"/>
              <a:t>А Первого января японцы выходят на</a:t>
            </a:r>
          </a:p>
          <a:p>
            <a:r>
              <a:rPr lang="ru-RU" sz="2400" b="1" dirty="0" smtClean="0"/>
              <a:t>улицу встречать восход солнца.</a:t>
            </a:r>
            <a:endParaRPr lang="ru-RU" sz="2400" b="1" dirty="0"/>
          </a:p>
        </p:txBody>
      </p:sp>
      <p:pic>
        <p:nvPicPr>
          <p:cNvPr id="120834" name="Picture 2" descr="http://www.netpulse.ru/news/jap_nyear/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285992"/>
            <a:ext cx="201795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72635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Монголии и Бурятии Новый год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называется САГААЛГАН – Белый месяц.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Празднуется он в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ферале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сагаалган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1714488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77139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Новый год в Чувашии –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Сурхури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Если это название перевести дословно, то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 будет звучать как «овечья нога»,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«овечий дух», потому что чуваши издавна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вязывали своё благополучие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 скотоводством.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2" descr="сурхур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571744"/>
            <a:ext cx="3699743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blue5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0513" y="260350"/>
            <a:ext cx="46826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В АНГЛИИ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>
                <a:solidFill>
                  <a:schemeClr val="tx2"/>
                </a:solidFill>
              </a:rPr>
              <a:t>новогодний вечер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каждый </a:t>
            </a:r>
            <a:r>
              <a:rPr lang="ru-RU" sz="2400" dirty="0">
                <a:solidFill>
                  <a:schemeClr val="tx2"/>
                </a:solidFill>
              </a:rPr>
              <a:t>может прийти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на </a:t>
            </a:r>
            <a:r>
              <a:rPr lang="ru-RU" sz="2400" dirty="0">
                <a:solidFill>
                  <a:schemeClr val="tx2"/>
                </a:solidFill>
              </a:rPr>
              <a:t>праздник</a:t>
            </a:r>
          </a:p>
          <a:p>
            <a:r>
              <a:rPr lang="ru-RU" sz="2400" dirty="0">
                <a:solidFill>
                  <a:schemeClr val="tx2"/>
                </a:solidFill>
              </a:rPr>
              <a:t>к незнакомым людям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Гостей </a:t>
            </a:r>
            <a:r>
              <a:rPr lang="ru-RU" sz="2400" dirty="0" smtClean="0">
                <a:solidFill>
                  <a:schemeClr val="tx2"/>
                </a:solidFill>
              </a:rPr>
              <a:t>радушно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встречают, </a:t>
            </a:r>
            <a:r>
              <a:rPr lang="ru-RU" sz="2400" dirty="0" smtClean="0">
                <a:solidFill>
                  <a:schemeClr val="tx2"/>
                </a:solidFill>
              </a:rPr>
              <a:t>однако </a:t>
            </a:r>
            <a:r>
              <a:rPr lang="ru-RU" sz="2400" dirty="0">
                <a:solidFill>
                  <a:schemeClr val="tx2"/>
                </a:solidFill>
              </a:rPr>
              <a:t>гостю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полагается </a:t>
            </a:r>
            <a:r>
              <a:rPr lang="ru-RU" sz="2400" dirty="0" smtClean="0">
                <a:solidFill>
                  <a:schemeClr val="tx2"/>
                </a:solidFill>
              </a:rPr>
              <a:t>принести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 дом хозяев лепёшку,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виски </a:t>
            </a:r>
            <a:r>
              <a:rPr lang="ru-RU" sz="2400" dirty="0">
                <a:solidFill>
                  <a:schemeClr val="tx2"/>
                </a:solidFill>
              </a:rPr>
              <a:t>и кусочек угля,</a:t>
            </a:r>
          </a:p>
          <a:p>
            <a:r>
              <a:rPr lang="ru-RU" sz="2400" dirty="0">
                <a:solidFill>
                  <a:schemeClr val="tx2"/>
                </a:solidFill>
              </a:rPr>
              <a:t>чтобы целый год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>
                <a:solidFill>
                  <a:schemeClr val="tx2"/>
                </a:solidFill>
              </a:rPr>
              <a:t>этом доме было сытно,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весело </a:t>
            </a:r>
            <a:r>
              <a:rPr lang="ru-RU" sz="2400" dirty="0">
                <a:solidFill>
                  <a:schemeClr val="tx2"/>
                </a:solidFill>
              </a:rPr>
              <a:t>и тепло.</a:t>
            </a:r>
          </a:p>
        </p:txBody>
      </p:sp>
      <p:pic>
        <p:nvPicPr>
          <p:cNvPr id="5" name="Рисунок 4" descr="4 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428740"/>
            <a:ext cx="3214710" cy="32147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blue5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5735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В БИРМЕ в </a:t>
            </a:r>
            <a:r>
              <a:rPr lang="ru-RU" sz="2400" dirty="0" smtClean="0">
                <a:solidFill>
                  <a:schemeClr val="tx2"/>
                </a:solidFill>
              </a:rPr>
              <a:t>новогоднюю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ночь жители </a:t>
            </a:r>
            <a:r>
              <a:rPr lang="ru-RU" sz="2400" dirty="0" smtClean="0">
                <a:solidFill>
                  <a:schemeClr val="tx2"/>
                </a:solidFill>
              </a:rPr>
              <a:t>поливают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друг друга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водой из шланга,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вёдер </a:t>
            </a:r>
            <a:r>
              <a:rPr lang="ru-RU" sz="2400" dirty="0">
                <a:solidFill>
                  <a:schemeClr val="tx2"/>
                </a:solidFill>
              </a:rPr>
              <a:t>и даже из стаканов.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Вода – символ чистоты,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щедрости </a:t>
            </a:r>
            <a:r>
              <a:rPr lang="ru-RU" sz="2400" dirty="0">
                <a:solidFill>
                  <a:schemeClr val="tx2"/>
                </a:solidFill>
              </a:rPr>
              <a:t>и обновления жизни.</a:t>
            </a:r>
          </a:p>
        </p:txBody>
      </p:sp>
      <p:pic>
        <p:nvPicPr>
          <p:cNvPr id="46086" name="Picture 6" descr="nature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4322763" cy="53101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blue5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19113" y="360363"/>
            <a:ext cx="658385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 БОЛГАРИИ </a:t>
            </a:r>
            <a:r>
              <a:rPr lang="ru-RU" sz="2400" dirty="0">
                <a:solidFill>
                  <a:schemeClr val="tx2"/>
                </a:solidFill>
              </a:rPr>
              <a:t>пекут </a:t>
            </a:r>
            <a:r>
              <a:rPr lang="ru-RU" sz="2400" b="1" i="1" dirty="0" err="1">
                <a:solidFill>
                  <a:schemeClr val="tx2"/>
                </a:solidFill>
              </a:rPr>
              <a:t>погачу</a:t>
            </a:r>
            <a:r>
              <a:rPr lang="ru-RU" sz="2400" dirty="0">
                <a:solidFill>
                  <a:schemeClr val="tx2"/>
                </a:solidFill>
              </a:rPr>
              <a:t> –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рождественский </a:t>
            </a:r>
            <a:r>
              <a:rPr lang="ru-RU" sz="2400" dirty="0">
                <a:solidFill>
                  <a:schemeClr val="tx2"/>
                </a:solidFill>
              </a:rPr>
              <a:t>пирог.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Но перед тем, как ставить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его </a:t>
            </a:r>
            <a:r>
              <a:rPr lang="ru-RU" sz="2400" dirty="0">
                <a:solidFill>
                  <a:schemeClr val="tx2"/>
                </a:solidFill>
              </a:rPr>
              <a:t>в печь, </a:t>
            </a:r>
            <a:r>
              <a:rPr lang="ru-RU" sz="2400" dirty="0" smtClean="0">
                <a:solidFill>
                  <a:schemeClr val="tx2"/>
                </a:solidFill>
              </a:rPr>
              <a:t>внутрь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прячут старую </a:t>
            </a:r>
          </a:p>
          <a:p>
            <a:r>
              <a:rPr lang="ru-RU" sz="2400" dirty="0">
                <a:solidFill>
                  <a:schemeClr val="tx2"/>
                </a:solidFill>
              </a:rPr>
              <a:t>серебряную монетку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Кому достанется </a:t>
            </a:r>
            <a:r>
              <a:rPr lang="ru-RU" sz="2400" dirty="0" smtClean="0">
                <a:solidFill>
                  <a:schemeClr val="tx2"/>
                </a:solidFill>
              </a:rPr>
              <a:t>кусок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 «сюрпризом», </a:t>
            </a:r>
          </a:p>
          <a:p>
            <a:r>
              <a:rPr lang="ru-RU" sz="2400" dirty="0">
                <a:solidFill>
                  <a:schemeClr val="tx2"/>
                </a:solidFill>
              </a:rPr>
              <a:t>будет самым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счастливым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>
                <a:solidFill>
                  <a:schemeClr val="tx2"/>
                </a:solidFill>
              </a:rPr>
              <a:t>наступающем году.</a:t>
            </a:r>
          </a:p>
          <a:p>
            <a:r>
              <a:rPr lang="ru-RU" sz="2400" dirty="0">
                <a:solidFill>
                  <a:schemeClr val="tx2"/>
                </a:solidFill>
              </a:rPr>
              <a:t>С двенадцатым </a:t>
            </a:r>
            <a:r>
              <a:rPr lang="ru-RU" sz="2400" dirty="0" smtClean="0">
                <a:solidFill>
                  <a:schemeClr val="tx2"/>
                </a:solidFill>
              </a:rPr>
              <a:t>ударом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часов обычно гасят свет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и </a:t>
            </a:r>
            <a:r>
              <a:rPr lang="ru-RU" sz="2400" dirty="0">
                <a:solidFill>
                  <a:schemeClr val="tx2"/>
                </a:solidFill>
              </a:rPr>
              <a:t>собравшиеся</a:t>
            </a:r>
          </a:p>
          <a:p>
            <a:r>
              <a:rPr lang="ru-RU" sz="2400" dirty="0">
                <a:solidFill>
                  <a:schemeClr val="tx2"/>
                </a:solidFill>
              </a:rPr>
              <a:t>на встречу Нового года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начинают </a:t>
            </a:r>
            <a:r>
              <a:rPr lang="ru-RU" sz="2400" dirty="0">
                <a:solidFill>
                  <a:schemeClr val="tx2"/>
                </a:solidFill>
              </a:rPr>
              <a:t>целоваться друг с другом.</a:t>
            </a:r>
          </a:p>
        </p:txBody>
      </p:sp>
      <p:pic>
        <p:nvPicPr>
          <p:cNvPr id="47111" name="Picture 7" descr="sw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3848100" cy="4076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blue5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19113" y="144463"/>
            <a:ext cx="519589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ГЕРМАНИИ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существует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интересная </a:t>
            </a:r>
            <a:r>
              <a:rPr lang="ru-RU" sz="2000" dirty="0">
                <a:solidFill>
                  <a:schemeClr val="tx2"/>
                </a:solidFill>
              </a:rPr>
              <a:t>традиция:</a:t>
            </a:r>
          </a:p>
          <a:p>
            <a:r>
              <a:rPr lang="ru-RU" sz="2000" dirty="0">
                <a:solidFill>
                  <a:schemeClr val="tx2"/>
                </a:solidFill>
              </a:rPr>
              <a:t>в ночь под Новый год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люди </a:t>
            </a:r>
            <a:r>
              <a:rPr lang="ru-RU" sz="2000" dirty="0">
                <a:solidFill>
                  <a:schemeClr val="tx2"/>
                </a:solidFill>
              </a:rPr>
              <a:t>составляют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прогноз </a:t>
            </a:r>
            <a:r>
              <a:rPr lang="ru-RU" sz="2000" dirty="0">
                <a:solidFill>
                  <a:schemeClr val="tx2"/>
                </a:solidFill>
              </a:rPr>
              <a:t>погоды на весь</a:t>
            </a:r>
          </a:p>
          <a:p>
            <a:r>
              <a:rPr lang="ru-RU" sz="2000" dirty="0">
                <a:solidFill>
                  <a:schemeClr val="tx2"/>
                </a:solidFill>
              </a:rPr>
              <a:t>наступающий год.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На </a:t>
            </a:r>
            <a:r>
              <a:rPr lang="ru-RU" sz="2000" dirty="0">
                <a:solidFill>
                  <a:schemeClr val="tx2"/>
                </a:solidFill>
              </a:rPr>
              <a:t>столе </a:t>
            </a:r>
            <a:r>
              <a:rPr lang="ru-RU" sz="2000" dirty="0" smtClean="0">
                <a:solidFill>
                  <a:schemeClr val="tx2"/>
                </a:solidFill>
              </a:rPr>
              <a:t>раскладывают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12 луковиц, </a:t>
            </a:r>
            <a:r>
              <a:rPr lang="ru-RU" sz="2000" dirty="0" smtClean="0">
                <a:solidFill>
                  <a:schemeClr val="tx2"/>
                </a:solidFill>
              </a:rPr>
              <a:t>у </a:t>
            </a:r>
            <a:r>
              <a:rPr lang="ru-RU" sz="2000" dirty="0">
                <a:solidFill>
                  <a:schemeClr val="tx2"/>
                </a:solidFill>
              </a:rPr>
              <a:t>каждой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отрезают «хвост»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и </a:t>
            </a:r>
            <a:r>
              <a:rPr lang="ru-RU" sz="2000" dirty="0">
                <a:solidFill>
                  <a:schemeClr val="tx2"/>
                </a:solidFill>
              </a:rPr>
              <a:t>на его месте делают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углубление</a:t>
            </a:r>
            <a:r>
              <a:rPr lang="ru-RU" sz="2000" dirty="0">
                <a:solidFill>
                  <a:schemeClr val="tx2"/>
                </a:solidFill>
              </a:rPr>
              <a:t>,</a:t>
            </a:r>
          </a:p>
          <a:p>
            <a:r>
              <a:rPr lang="ru-RU" sz="2000" dirty="0">
                <a:solidFill>
                  <a:schemeClr val="tx2"/>
                </a:solidFill>
              </a:rPr>
              <a:t>в которое насыпают соль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Как только часы </a:t>
            </a:r>
            <a:r>
              <a:rPr lang="ru-RU" sz="2000" dirty="0" smtClean="0">
                <a:solidFill>
                  <a:schemeClr val="tx2"/>
                </a:solidFill>
              </a:rPr>
              <a:t>пробьют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полночь, - </a:t>
            </a:r>
            <a:r>
              <a:rPr lang="ru-RU" sz="2000" dirty="0" smtClean="0">
                <a:solidFill>
                  <a:schemeClr val="tx2"/>
                </a:solidFill>
              </a:rPr>
              <a:t>прогноз </a:t>
            </a:r>
            <a:r>
              <a:rPr lang="ru-RU" sz="2000" dirty="0">
                <a:solidFill>
                  <a:schemeClr val="tx2"/>
                </a:solidFill>
              </a:rPr>
              <a:t>готов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Луковицы, </a:t>
            </a:r>
            <a:r>
              <a:rPr lang="ru-RU" sz="2000" dirty="0" smtClean="0">
                <a:solidFill>
                  <a:schemeClr val="tx2"/>
                </a:solidFill>
              </a:rPr>
              <a:t>которые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«съели» всю соль,</a:t>
            </a:r>
          </a:p>
          <a:p>
            <a:r>
              <a:rPr lang="ru-RU" sz="2000" dirty="0">
                <a:solidFill>
                  <a:schemeClr val="tx2"/>
                </a:solidFill>
              </a:rPr>
              <a:t>означают дождливые месяцы</a:t>
            </a:r>
            <a:r>
              <a:rPr lang="ru-RU" sz="2000" dirty="0" smtClean="0">
                <a:solidFill>
                  <a:schemeClr val="tx2"/>
                </a:solidFill>
              </a:rPr>
              <a:t>,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а те, в которых соль осталась – </a:t>
            </a:r>
          </a:p>
          <a:p>
            <a:r>
              <a:rPr lang="ru-RU" sz="2000" dirty="0">
                <a:solidFill>
                  <a:schemeClr val="tx2"/>
                </a:solidFill>
              </a:rPr>
              <a:t>сухие.</a:t>
            </a:r>
          </a:p>
        </p:txBody>
      </p:sp>
      <p:pic>
        <p:nvPicPr>
          <p:cNvPr id="6" name="Рисунок 5" descr="newasanta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785926"/>
            <a:ext cx="3542010" cy="347559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ue47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2000240"/>
            <a:ext cx="62616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Вот так вот мир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встречает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Новый год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42852"/>
            <a:ext cx="1500198" cy="1909342"/>
          </a:xfrm>
          <a:prstGeom prst="rect">
            <a:avLst/>
          </a:prstGeom>
        </p:spPr>
      </p:pic>
      <p:pic>
        <p:nvPicPr>
          <p:cNvPr id="5" name="Рисунок 4" descr="holiday_events_124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114577">
            <a:off x="5516745" y="5101648"/>
            <a:ext cx="3048000" cy="1047750"/>
          </a:xfrm>
          <a:prstGeom prst="rect">
            <a:avLst/>
          </a:prstGeom>
        </p:spPr>
      </p:pic>
      <p:pic>
        <p:nvPicPr>
          <p:cNvPr id="6" name="Рисунок 5" descr="jnativt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206295"/>
            <a:ext cx="1928826" cy="21848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olzme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1296987" cy="1296987"/>
          </a:xfrm>
          <a:prstGeom prst="rect">
            <a:avLst/>
          </a:prstGeom>
          <a:noFill/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11188" y="1125538"/>
            <a:ext cx="2665412" cy="13668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ньяпи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дай</a:t>
            </a:r>
          </a:p>
        </p:txBody>
      </p:sp>
      <p:pic>
        <p:nvPicPr>
          <p:cNvPr id="7174" name="Picture 6" descr="golzme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052513"/>
            <a:ext cx="1154113" cy="1154112"/>
          </a:xfrm>
          <a:prstGeom prst="rect">
            <a:avLst/>
          </a:prstGeo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3492500" y="692150"/>
            <a:ext cx="287972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5965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Рош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Ашана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76" name="Picture 8" descr="golzme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933825"/>
            <a:ext cx="1296987" cy="1296988"/>
          </a:xfrm>
          <a:prstGeom prst="rect">
            <a:avLst/>
          </a:prstGeom>
          <a:noFill/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468313" y="3573463"/>
            <a:ext cx="2159000" cy="10080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Чуньцзе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78" name="Picture 10" descr="golzme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141663"/>
            <a:ext cx="1584325" cy="1584325"/>
          </a:xfrm>
          <a:prstGeom prst="rect">
            <a:avLst/>
          </a:prstGeom>
          <a:noFill/>
        </p:spPr>
      </p:pic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3492500" y="2708275"/>
            <a:ext cx="2087563" cy="7921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Навруз</a:t>
            </a:r>
          </a:p>
        </p:txBody>
      </p:sp>
      <p:pic>
        <p:nvPicPr>
          <p:cNvPr id="7180" name="Picture 12" descr="golzme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060575"/>
            <a:ext cx="1185863" cy="1185863"/>
          </a:xfrm>
          <a:prstGeom prst="rect">
            <a:avLst/>
          </a:prstGeom>
          <a:noFill/>
        </p:spPr>
      </p:pic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6443663" y="1916113"/>
            <a:ext cx="2301875" cy="792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Сагаалган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82" name="Picture 14" descr="golzme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76700"/>
            <a:ext cx="1225550" cy="1225550"/>
          </a:xfrm>
          <a:prstGeom prst="rect">
            <a:avLst/>
          </a:prstGeom>
          <a:noFill/>
        </p:spPr>
      </p:pic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210502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Дипавали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285852" y="5072074"/>
            <a:ext cx="64748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Так называется Новый </a:t>
            </a:r>
            <a:r>
              <a:rPr lang="ru-RU" sz="3200" dirty="0" smtClean="0">
                <a:solidFill>
                  <a:srgbClr val="0070C0"/>
                </a:solidFill>
              </a:rPr>
              <a:t>год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0070C0"/>
                </a:solidFill>
              </a:rPr>
              <a:t>в разных </a:t>
            </a:r>
            <a:r>
              <a:rPr lang="ru-RU" sz="3200" dirty="0" smtClean="0">
                <a:solidFill>
                  <a:srgbClr val="0070C0"/>
                </a:solidFill>
              </a:rPr>
              <a:t>странах мира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185" name="Picture 17" descr="newy11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628775"/>
            <a:ext cx="779462" cy="954088"/>
          </a:xfrm>
          <a:prstGeom prst="rect">
            <a:avLst/>
          </a:prstGeom>
          <a:noFill/>
        </p:spPr>
      </p:pic>
      <p:pic>
        <p:nvPicPr>
          <p:cNvPr id="7186" name="Picture 18" descr="newy11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125538"/>
            <a:ext cx="779462" cy="954087"/>
          </a:xfrm>
          <a:prstGeom prst="rect">
            <a:avLst/>
          </a:prstGeom>
          <a:noFill/>
        </p:spPr>
      </p:pic>
      <p:pic>
        <p:nvPicPr>
          <p:cNvPr id="7187" name="Picture 19" descr="newy11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2205038"/>
            <a:ext cx="779463" cy="954087"/>
          </a:xfrm>
          <a:prstGeom prst="rect">
            <a:avLst/>
          </a:prstGeom>
          <a:noFill/>
        </p:spPr>
      </p:pic>
      <p:pic>
        <p:nvPicPr>
          <p:cNvPr id="7188" name="Picture 20" descr="newy11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4076700"/>
            <a:ext cx="779462" cy="954088"/>
          </a:xfrm>
          <a:prstGeom prst="rect">
            <a:avLst/>
          </a:prstGeom>
          <a:noFill/>
        </p:spPr>
      </p:pic>
      <p:pic>
        <p:nvPicPr>
          <p:cNvPr id="7189" name="Picture 21" descr="newy11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3357563"/>
            <a:ext cx="779462" cy="954087"/>
          </a:xfrm>
          <a:prstGeom prst="rect">
            <a:avLst/>
          </a:prstGeom>
          <a:noFill/>
        </p:spPr>
      </p:pic>
      <p:pic>
        <p:nvPicPr>
          <p:cNvPr id="7190" name="Picture 22" descr="newy11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4221163"/>
            <a:ext cx="779463" cy="9540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7177" grpId="0"/>
      <p:bldP spid="7179" grpId="0"/>
      <p:bldP spid="7181" grpId="0"/>
      <p:bldP spid="718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d_moroz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81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9376544">
            <a:off x="12113" y="1269761"/>
            <a:ext cx="404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Новым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798047">
            <a:off x="5610434" y="1685291"/>
            <a:ext cx="3265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Годом!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731451s90t0oqu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5857892"/>
            <a:ext cx="1500198" cy="13467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8306ry94z9wex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357166"/>
            <a:ext cx="8443970" cy="614366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00100" y="4572008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b="1" dirty="0" smtClean="0"/>
              <a:t>Любовь </a:t>
            </a:r>
            <a:r>
              <a:rPr lang="ru-RU" sz="2400" b="1" dirty="0"/>
              <a:t>к Новому </a:t>
            </a:r>
            <a:r>
              <a:rPr lang="ru-RU" sz="2400" b="1" dirty="0" smtClean="0"/>
              <a:t>году  объединяет </a:t>
            </a:r>
            <a:r>
              <a:rPr lang="ru-RU" sz="2400" b="1" dirty="0"/>
              <a:t>всех </a:t>
            </a:r>
            <a:r>
              <a:rPr lang="ru-RU" sz="2400" b="1" dirty="0" smtClean="0"/>
              <a:t>нас, а </a:t>
            </a:r>
            <a:r>
              <a:rPr lang="ru-RU" sz="2400" b="1" dirty="0"/>
              <a:t>разные традиции встречать его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делают </a:t>
            </a:r>
            <a:r>
              <a:rPr lang="ru-RU" sz="2400" b="1" dirty="0"/>
              <a:t>каждую страну </a:t>
            </a:r>
            <a:r>
              <a:rPr lang="ru-RU" sz="2400" b="1" dirty="0" smtClean="0"/>
              <a:t>и </a:t>
            </a:r>
            <a:r>
              <a:rPr lang="ru-RU" sz="2400" b="1" dirty="0"/>
              <a:t>каждый народ неповторимыми </a:t>
            </a:r>
            <a:r>
              <a:rPr lang="ru-RU" sz="2400" b="1" dirty="0" smtClean="0"/>
              <a:t> </a:t>
            </a:r>
            <a:r>
              <a:rPr lang="ru-RU" sz="2400" b="1" dirty="0"/>
              <a:t>и </a:t>
            </a:r>
            <a:r>
              <a:rPr lang="ru-RU" sz="2400" b="1" dirty="0" smtClean="0"/>
              <a:t>удивительными.</a:t>
            </a:r>
            <a:endParaRPr lang="ru-RU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642918"/>
            <a:ext cx="71433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разных странах Новый год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приходит в разное время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24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000240"/>
            <a:ext cx="4357717" cy="43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58.gif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36" cy="6858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1214422"/>
            <a:ext cx="68580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когда Новый год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отмечают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России?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58.gif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-24"/>
            <a:ext cx="9144036" cy="6858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64860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только не всегда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 праздновался в январе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i246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817606"/>
            <a:ext cx="3286148" cy="437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58.gif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-24"/>
            <a:ext cx="9144036" cy="6858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73853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древности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русичи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отмечали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год 1 марта.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i246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643050"/>
            <a:ext cx="2143140" cy="2852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3000372"/>
            <a:ext cx="54922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Позже Новый год был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перенесён на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сентября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834</Words>
  <Application>Microsoft Office PowerPoint</Application>
  <PresentationFormat>Экран (4:3)</PresentationFormat>
  <Paragraphs>204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 Руси  Дед Мороз – Красный нос,  Мороз-воевода, Морозко.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2</cp:revision>
  <dcterms:created xsi:type="dcterms:W3CDTF">2012-12-16T17:12:47Z</dcterms:created>
  <dcterms:modified xsi:type="dcterms:W3CDTF">2012-12-16T17:21:21Z</dcterms:modified>
</cp:coreProperties>
</file>