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87DD-490B-494C-9897-50CFD74C4679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84BB-456B-44B1-9183-BE206573FF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9740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Российский ребенок 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XXI </a:t>
            </a:r>
            <a:r>
              <a:rPr lang="ru-RU" sz="6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века</a:t>
            </a:r>
            <a:endParaRPr lang="ru-RU" sz="6000" b="1" dirty="0">
              <a:ln w="18415" cmpd="sng">
                <a:noFill/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Недостаточная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сформированность мелкой моторики и, следовательно, графических навыков у детей дошкольного возраста указывают на неразвитость соответствующих мозговых структур, в том числе отвечающих за произвольность. </a:t>
            </a:r>
          </a:p>
        </p:txBody>
      </p:sp>
      <p:pic>
        <p:nvPicPr>
          <p:cNvPr id="3" name="Рисунок 2" descr="dysgraph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428868"/>
            <a:ext cx="436244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Значительное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снижение социальной компетентности и самостоятельности в принятии решений.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500174"/>
            <a:ext cx="4786314" cy="490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lvl="0" indent="-195263" algn="ctr" eaLnBrk="0" fontAlgn="base" hangingPunct="0">
              <a:lnSpc>
                <a:spcPct val="86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buFont typeface="Times New Roman" pitchFamily="18" charset="0"/>
              <a:buChar char="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90-х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подростки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отличались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чувством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одиночества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95263" lvl="0" indent="-195263" algn="ctr" eaLnBrk="0" fontAlgn="base" hangingPunct="0">
              <a:lnSpc>
                <a:spcPct val="86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стояла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местах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силе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95263" lvl="0" indent="-195263" algn="ctr" eaLnBrk="0" fontAlgn="base" hangingPunct="0">
              <a:lnSpc>
                <a:spcPct val="86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2009 г.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95263" lvl="0" indent="-195263" algn="ctr" eaLnBrk="0" fontAlgn="base" hangingPunct="0">
              <a:lnSpc>
                <a:spcPct val="86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15-летних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вышла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95263" lvl="0" indent="-195263" algn="ctr" eaLnBrk="0" fontAlgn="base" hangingPunct="0">
              <a:lnSpc>
                <a:spcPct val="86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2-е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95263" lvl="0" indent="-195263" algn="ctr" eaLnBrk="0" fontAlgn="base" hangingPunct="0">
              <a:lnSpc>
                <a:spcPct val="86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2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усугубляясь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чувством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брошенности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ненужности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взрослому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миру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опустошенности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растерянности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неверия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ь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3116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Рост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экранной» зависимости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«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совокупный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взрослый трансформирует детскую картину мира в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направлениях меркантилизации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детского сознания, выражающейся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в: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64357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0000"/>
                  <a:lumOff val="80000"/>
                </a:schemeClr>
              </a:buClr>
              <a:buSzPct val="200000"/>
              <a:buFont typeface="Wingdings" pitchFamily="2" charset="2"/>
              <a:buChar char=""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преувеличенном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отношении к деньгам, </a:t>
            </a:r>
            <a:endParaRPr lang="ru-RU" sz="2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Clr>
                <a:schemeClr val="accent5">
                  <a:lumMod val="20000"/>
                  <a:lumOff val="80000"/>
                </a:schemeClr>
              </a:buClr>
              <a:buSzPct val="200000"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желании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обогащаться любыми способами</a:t>
            </a:r>
          </a:p>
        </p:txBody>
      </p:sp>
      <p:pic>
        <p:nvPicPr>
          <p:cNvPr id="5" name="Рисунок 4" descr="дет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5786478" cy="359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Рост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экранной» зависимости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«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совокупный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взрослый трансформирует детскую картину мира в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направлениях меркантилизации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детского сознания, выражающейся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в: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6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0000"/>
                  <a:lumOff val="80000"/>
                </a:schemeClr>
              </a:buClr>
              <a:buSzPct val="200000"/>
              <a:buFont typeface="Wingdings" pitchFamily="2" charset="2"/>
              <a:buChar char=""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принятии за эталон современных веяний  моды, в стремлении к достижению результатов любыми средствами. Иногда ценой собственного здоровья.</a:t>
            </a:r>
            <a:endParaRPr lang="ru-RU" sz="2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Рисунок 5" descr="dieta podrost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71678"/>
            <a:ext cx="359958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Рост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экранной» зависимости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«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совокупный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взрослый трансформирует детскую картину мира в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направлениях меркантилизации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детского сознания, выражающейся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в: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14554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0000"/>
                  <a:lumOff val="80000"/>
                </a:schemeClr>
              </a:buClr>
              <a:buSzPct val="200000"/>
              <a:buFont typeface="Wingdings" pitchFamily="2" charset="2"/>
              <a:buChar char=""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установлении норм общения в соответствии с тем, что предлагают экранные герои.</a:t>
            </a:r>
          </a:p>
          <a:p>
            <a:pPr algn="ctr">
              <a:buClr>
                <a:schemeClr val="accent5">
                  <a:lumMod val="20000"/>
                  <a:lumOff val="80000"/>
                </a:schemeClr>
              </a:buClr>
              <a:buSzPct val="200000"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Использование ненормативной лексики, сексуальная раскрепощенность,  стремление к изоляции от реальности.</a:t>
            </a:r>
            <a:endParaRPr lang="ru-RU" sz="2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14876" y="2071678"/>
            <a:ext cx="4000528" cy="4083396"/>
            <a:chOff x="4572000" y="1917373"/>
            <a:chExt cx="4000528" cy="4083396"/>
          </a:xfrm>
        </p:grpSpPr>
        <p:pic>
          <p:nvPicPr>
            <p:cNvPr id="7" name="Рисунок 6" descr="0911ce389a016f213bdf9be197e683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925588"/>
              <a:ext cx="2029274" cy="20749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78ff332383d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3702" y="1917373"/>
              <a:ext cx="1928825" cy="2083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TheSimpson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000505"/>
              <a:ext cx="4000528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Ограничение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общения со сверстниками, появление чувства одиночества, растерянности, неверия в себя. </a:t>
            </a:r>
          </a:p>
        </p:txBody>
      </p:sp>
      <p:pic>
        <p:nvPicPr>
          <p:cNvPr id="3" name="Рисунок 2" descr="odinokii-rebenok-2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5728"/>
            <a:ext cx="4572032" cy="320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4429132"/>
            <a:ext cx="2786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Увеличение числа детей с эмоциональными проблемами. </a:t>
            </a:r>
          </a:p>
        </p:txBody>
      </p:sp>
      <p:pic>
        <p:nvPicPr>
          <p:cNvPr id="5" name="Рисунок 4" descr="hyperactiv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876"/>
            <a:ext cx="4643470" cy="308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Снижение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избирательности внимания и оценки информации, уменьшение объема рабочей памяти у подростков.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4143404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 algn="ctr">
              <a:lnSpc>
                <a:spcPct val="86000"/>
              </a:lnSpc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происходят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регр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ессивные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изменения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мозговом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обеспечении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познавательной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деятельности</a:t>
            </a:r>
            <a:endParaRPr 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00504"/>
            <a:ext cx="4572000" cy="23158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263" indent="-195263" algn="ctr">
              <a:lnSpc>
                <a:spcPct val="86000"/>
              </a:lnSpc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кроме того,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несоответствие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195263" indent="-195263" algn="ctr">
              <a:lnSpc>
                <a:spcPct val="86000"/>
              </a:lnSpc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механизмов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мозгового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обеспечения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когнитивных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процессов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самосознания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подростком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своей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взрослости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независимости</a:t>
            </a:r>
            <a:endParaRPr 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ec5c3803212.jpg"/>
          <p:cNvPicPr>
            <a:picLocks noChangeAspect="1"/>
          </p:cNvPicPr>
          <p:nvPr/>
        </p:nvPicPr>
        <p:blipFill>
          <a:blip r:embed="rId2"/>
          <a:srcRect l="5670" t="4615" r="5507" b="18461"/>
          <a:stretch>
            <a:fillRect/>
          </a:stretch>
        </p:blipFill>
        <p:spPr>
          <a:xfrm>
            <a:off x="5214942" y="1785926"/>
            <a:ext cx="369334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11.   Астенизация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телосложения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снижение мышечной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силы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тенденция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 прогрессивному снижению темпов продольного роста тела,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увеличение  количества детей, склонных к ожирению.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 descr="Jiirt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85992"/>
            <a:ext cx="6405584" cy="42459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Рост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каждые десять лет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10–15%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основных форм психических заболеваний.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Рост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числа детей с ограниченными возможностями здоровья.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2643182"/>
            <a:ext cx="8231188" cy="3000396"/>
          </a:xfrm>
          <a:prstGeom prst="rect">
            <a:avLst/>
          </a:prstGeom>
        </p:spPr>
        <p:txBody>
          <a:bodyPr vert="horz" lIns="0" tIns="51204" rIns="0" bIns="0" rtlCol="0" anchor="ctr">
            <a:normAutofit/>
          </a:bodyPr>
          <a:lstStyle/>
          <a:p>
            <a:pPr marL="195263" marR="0" lvl="0" indent="-195263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Char char="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где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общее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психическое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недоразвитие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олигофрения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отмечается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у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22,5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%;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195263" marR="0" lvl="0" indent="-195263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200000"/>
              <a:buFont typeface="Wingdings" pitchFamily="2" charset="2"/>
              <a:buChar char="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а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дисгармоническое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развитие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психопатии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отмечается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 у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26,5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cs typeface="Times New Roman" pitchFamily="18" charset="0"/>
              </a:rPr>
              <a:t>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Увеличение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численности одаренных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детей,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928670"/>
            <a:ext cx="8231188" cy="2787657"/>
          </a:xfrm>
          <a:prstGeom prst="rect">
            <a:avLst/>
          </a:prstGeom>
        </p:spPr>
        <p:txBody>
          <a:bodyPr vert="horz" lIns="0" tIns="51204" rIns="0" bIns="0" rtlCol="0" anchor="ctr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6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86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развитым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мышлением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86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способные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влиять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других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людей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—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лидеры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6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золотые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6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представляющие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образах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художественно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одаренные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6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обладающие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двигательным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талантом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14282" y="3571876"/>
            <a:ext cx="8793688" cy="3100409"/>
            <a:chOff x="214282" y="3571876"/>
            <a:chExt cx="8793688" cy="3100409"/>
          </a:xfrm>
        </p:grpSpPr>
        <p:pic>
          <p:nvPicPr>
            <p:cNvPr id="11" name="Рисунок 10" descr="464_b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8082" y="3571876"/>
              <a:ext cx="1649888" cy="2471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dp183064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1934" y="3643314"/>
              <a:ext cx="1690686" cy="2316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282" y="3714753"/>
              <a:ext cx="2478079" cy="16430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0_60_6092_1305552844-300x25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356" y="4572008"/>
              <a:ext cx="2500330" cy="21002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5a26c736-88d3-4788-9527-4b2ea5c4122f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6380" y="5072074"/>
              <a:ext cx="2339046" cy="15510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Современный мир непрерывно меняется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недавно ушедшем ХХ веке ребенок развивался в условиях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малого социума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(семьи, дворовой компании, пионерской организации) с четкой привязкой к конкретному взрослому.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Сегодня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ребенок поставлен в ситуацию разорванных связей и хаотичного потока информации без структурно-логических связей.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Социальные изменения привели к изменениям психологическим.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een-problems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857760"/>
            <a:ext cx="24765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e53fb5c839eab93cdb5401096d88b8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85992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port_deti.jpg"/>
          <p:cNvPicPr>
            <a:picLocks noChangeAspect="1"/>
          </p:cNvPicPr>
          <p:nvPr/>
        </p:nvPicPr>
        <p:blipFill>
          <a:blip r:embed="rId4"/>
          <a:srcRect l="26568"/>
          <a:stretch>
            <a:fillRect/>
          </a:stretch>
        </p:blipFill>
        <p:spPr>
          <a:xfrm>
            <a:off x="1285852" y="4500570"/>
            <a:ext cx="2008166" cy="20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38371746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357430"/>
            <a:ext cx="2717926" cy="181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15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подростковом возрасте – рост индивидуализации,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критичности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отношению к взрослым,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поиск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смысла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жизни, 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создание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утверждение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своего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уникального "Я"</a:t>
            </a:r>
          </a:p>
        </p:txBody>
      </p:sp>
      <p:pic>
        <p:nvPicPr>
          <p:cNvPr id="5" name="Рисунок 4" descr="2023953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3143248"/>
            <a:ext cx="4095906" cy="230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16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Изменения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ценностных ориентациях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подростков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интеллектуальные: образованность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волевые: настойчивость, ориентированность на достижения; </a:t>
            </a: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соматические: хорошее здоровье, презентабельная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внешность. 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42900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иерархии ценностей последние места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занимают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нравственные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эмоциональные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культурные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общественные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715436" cy="5603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6163"/>
                <a:gridCol w="3203108"/>
                <a:gridCol w="2756165"/>
              </a:tblGrid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ЛИЧНОСТНЫЕ</a:t>
                      </a:r>
                      <a:endParaRPr lang="ru-RU" sz="1600" dirty="0">
                        <a:effectLst/>
                      </a:endParaRPr>
                    </a:p>
                  </a:txBody>
                  <a:tcPr anchorCtr="1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МЕТАПРЕДМЕТНЫЕ</a:t>
                      </a:r>
                      <a:endParaRPr lang="ru-RU" sz="1600" dirty="0" smtClean="0"/>
                    </a:p>
                  </a:txBody>
                  <a:tcPr anchorCtr="1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ПРЕДМЕТНЫЕ</a:t>
                      </a:r>
                      <a:endParaRPr lang="ru-RU" sz="1600" dirty="0"/>
                    </a:p>
                  </a:txBody>
                  <a:tcPr anchorCtr="1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486275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Самоопределение:</a:t>
                      </a:r>
                    </a:p>
                    <a:p>
                      <a:pPr lvl="0" algn="ctr"/>
                      <a:r>
                        <a:rPr lang="ru-RU" sz="1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Внутренняя позиция школьника;</a:t>
                      </a:r>
                    </a:p>
                    <a:p>
                      <a:pPr lvl="0" algn="ctr"/>
                      <a:r>
                        <a:rPr lang="ru-RU" sz="1400" b="0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Самоидентефикация</a:t>
                      </a:r>
                      <a:r>
                        <a:rPr lang="ru-RU" sz="14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; Самоуважение и самооценка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Регулятивные: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Управление своей деятельностью; Контроль и коррекция; Инициативность и самостоятельность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  <a:p>
                      <a:pPr lvl="0"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Основы </a:t>
                      </a:r>
                    </a:p>
                    <a:p>
                      <a:pPr lvl="0"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системы </a:t>
                      </a:r>
                    </a:p>
                    <a:p>
                      <a:pPr lvl="0"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научных </a:t>
                      </a:r>
                    </a:p>
                    <a:p>
                      <a:pPr lvl="0"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знаний</a:t>
                      </a:r>
                    </a:p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253134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u="sng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Смыслообразование</a:t>
                      </a:r>
                      <a:r>
                        <a:rPr lang="ru-RU" sz="1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:</a:t>
                      </a:r>
                    </a:p>
                    <a:p>
                      <a:pPr lvl="0" algn="ctr"/>
                      <a:r>
                        <a:rPr lang="ru-RU" sz="14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Мотивация  </a:t>
                      </a:r>
                    </a:p>
                    <a:p>
                      <a:pPr lvl="0" algn="ctr"/>
                      <a:r>
                        <a:rPr lang="ru-RU" sz="14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(учебная, социальная); </a:t>
                      </a:r>
                    </a:p>
                    <a:p>
                      <a:pPr lvl="0" algn="ctr"/>
                      <a:r>
                        <a:rPr lang="ru-RU" sz="14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Границы собственного знания и незнания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Коммуникативные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</a:p>
                    <a:p>
                      <a:pPr lvl="0" algn="ctr"/>
                      <a:r>
                        <a:rPr lang="ru-RU" sz="14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Речевая деятельность, навыки сотрудничества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Опыт предметной деятельности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по получению, преобразованию и применению нового знания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418840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Ценностная и морально-этическая ориентация: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Ориентация на выполнение морально-нравственных норм; способность к решению моральных проблем на основе </a:t>
                      </a:r>
                      <a:r>
                        <a:rPr lang="ru-RU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децентрации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;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Оценка своих поступков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Познавательные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: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Работа с информацией,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Работа  с учебными моделями; Использование знаково-символических средств,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общих схем решения;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Выполнение логических операций сравнения, анализа,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обобщения, классификации;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Установление аналогий, </a:t>
                      </a:r>
                    </a:p>
                    <a:p>
                      <a:pPr lvl="0"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подведение под понятия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  <a:p>
                      <a:pPr lvl="0" algn="ctr"/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  <a:p>
                      <a:pPr lvl="0"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Предметные и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</a:p>
                    <a:p>
                      <a:pPr lvl="0"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действия с учебным материалом</a:t>
                      </a:r>
                    </a:p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результатам освоения основной образовательной программы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285728"/>
            <a:ext cx="794217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Его должны мы подготовить к пониманью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Всей жизни смысла наперёд,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Что все едино в этом мирозданье,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И по одним Законам все живет.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Наполнить жизнь его добром и красотой,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Раскрыть и углубить его сознанье,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Он в жизнь приходит не пустой-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С потенциалом скрытых знаний.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Из прошлых жизней он несёт с собой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Способности, возможности, таланты.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И мы должны с любовью, добротой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Помочь раскрыть, отшлифовать брильянты.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Традиционно важнейшими факторами растущего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психологического, духовного неблагополучия ребенка являются:</a:t>
            </a: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Clr>
                <a:schemeClr val="bg1"/>
              </a:buClr>
              <a:buSzPct val="200000"/>
              <a:buFont typeface="Wingdings" pitchFamily="2" charset="2"/>
              <a:buChar char="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разрушение существовавших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протяжении тысячелетий естественных институтов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семьи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сообщества,</a:t>
            </a:r>
          </a:p>
          <a:p>
            <a:pPr>
              <a:buClr>
                <a:schemeClr val="bg1"/>
              </a:buClr>
              <a:buSzPct val="200000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Clr>
                <a:schemeClr val="bg1"/>
              </a:buClr>
              <a:buSzPct val="200000"/>
              <a:buFont typeface="Wingdings" pitchFamily="2" charset="2"/>
              <a:buChar char="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изменение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нравственно-психологического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климата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обществе,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Clr>
                <a:schemeClr val="bg1"/>
              </a:buClr>
              <a:buSzPct val="200000"/>
              <a:buFont typeface="Wingdings" pitchFamily="2" charset="2"/>
              <a:buChar char="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Clr>
                <a:schemeClr val="bg1"/>
              </a:buClr>
              <a:buSzPct val="200000"/>
              <a:buFont typeface="Wingdings" pitchFamily="2" charset="2"/>
              <a:buChar char="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влияние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средств массовой информации и др.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6357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современной российском обществе значительно возрос процент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неполных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семей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Развод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рождение ребенка вне брака становятся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нормой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Постепенно утрачивается традиция «большой» семьи с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несколькими поколениями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главой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Зачастую, рождение ребенка – средство удовлетворения собственных амбиций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Современные социальные  условия требуют максимальных усилий для достижения материального благополучия.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/>
              </a:rPr>
              <a:t></a:t>
            </a:r>
            <a:endParaRPr lang="ru-R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свободное время дома ребенок чаще всего пре-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доставлен сам себе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детей нет естественной среды общения, дворовых игр.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Большинство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современных детей не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участвуют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детских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объединений, пренебрегают групповыми формами  сотрудничества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низился уровень моральных норм общения со сверстниками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28605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/>
              </a:rPr>
              <a:t></a:t>
            </a:r>
            <a:endParaRPr lang="ru-R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286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Развивается поколение «экранных детей»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/93% современных детей от 3 до5 лет смотрят телевизор 28 часов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неделю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Исследователи также выяснили, что подростки в возрасте от тринадцати до семнадцати лет проводят в интернете, в среднем, 12,5 часа в неделю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/</a:t>
            </a: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Экран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является не столько информатором 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источником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построения картины мира, сколько ее конструктором,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агрессивно программирующим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образ жизни, «новую мораль» и систему ценностей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Возросшая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информированность детей вызывает повышенную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потребность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восприятию,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зачастую ненужной,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неструктуриро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ванной с точки зрения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психофизиологических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возможностей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ребенка информации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28605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/>
              </a:rPr>
              <a:t></a:t>
            </a:r>
            <a:endParaRPr lang="ru-R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Обобщив фундаментальные академические исследования последних лет, академик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И.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Фельдштейн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обозначил круг из 16 значимых изменений у современных детей и подростков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Рисунок 4" descr="deti-kanikul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71678"/>
            <a:ext cx="6929486" cy="433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Резкое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снижение когнитивного развития детей дошкольного возраста.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 algn="r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эмоционального дискомфорта и снижение желания активных действий. </a:t>
            </a:r>
          </a:p>
        </p:txBody>
      </p:sp>
      <p:pic>
        <p:nvPicPr>
          <p:cNvPr id="3" name="Рисунок 2" descr="len-uchits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496"/>
            <a:ext cx="5346723" cy="355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Уход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жизни ребенка сюжетно-ролевой игры и, как следствие, снижение произвольности и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мотивационно-потребностной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сферы.</a:t>
            </a:r>
          </a:p>
        </p:txBody>
      </p:sp>
      <p:pic>
        <p:nvPicPr>
          <p:cNvPr id="3" name="Рисунок 2" descr="любимый-реб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214554"/>
            <a:ext cx="459244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071678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Снижение любознательности и воображения у дошкольников, неразвитость внутреннего плана действий. 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1097</Words>
  <PresentationFormat>Экран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georika</dc:creator>
  <cp:lastModifiedBy>user</cp:lastModifiedBy>
  <cp:revision>56</cp:revision>
  <dcterms:created xsi:type="dcterms:W3CDTF">2014-01-08T08:36:42Z</dcterms:created>
  <dcterms:modified xsi:type="dcterms:W3CDTF">2014-01-08T19:37:52Z</dcterms:modified>
</cp:coreProperties>
</file>