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8" r:id="rId4"/>
    <p:sldId id="261" r:id="rId5"/>
    <p:sldId id="272" r:id="rId6"/>
    <p:sldId id="259" r:id="rId7"/>
    <p:sldId id="267" r:id="rId8"/>
    <p:sldId id="280" r:id="rId9"/>
    <p:sldId id="279" r:id="rId10"/>
    <p:sldId id="274" r:id="rId11"/>
    <p:sldId id="275" r:id="rId12"/>
    <p:sldId id="269" r:id="rId13"/>
    <p:sldId id="277" r:id="rId14"/>
    <p:sldId id="299" r:id="rId15"/>
    <p:sldId id="303" r:id="rId16"/>
    <p:sldId id="284" r:id="rId17"/>
    <p:sldId id="278" r:id="rId18"/>
    <p:sldId id="283" r:id="rId19"/>
    <p:sldId id="292" r:id="rId20"/>
    <p:sldId id="294" r:id="rId21"/>
    <p:sldId id="293" r:id="rId22"/>
    <p:sldId id="287" r:id="rId23"/>
    <p:sldId id="291" r:id="rId24"/>
    <p:sldId id="300" r:id="rId25"/>
    <p:sldId id="265" r:id="rId26"/>
    <p:sldId id="286" r:id="rId27"/>
    <p:sldId id="273" r:id="rId28"/>
    <p:sldId id="281" r:id="rId29"/>
    <p:sldId id="271" r:id="rId30"/>
    <p:sldId id="301" r:id="rId31"/>
    <p:sldId id="302" r:id="rId32"/>
    <p:sldId id="290" r:id="rId33"/>
    <p:sldId id="304" r:id="rId34"/>
    <p:sldId id="305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5" autoAdjust="0"/>
  </p:normalViewPr>
  <p:slideViewPr>
    <p:cSldViewPr>
      <p:cViewPr varScale="1">
        <p:scale>
          <a:sx n="133" d="100"/>
          <a:sy n="133" d="100"/>
        </p:scale>
        <p:origin x="9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latin typeface="Times New Roman" pitchFamily="18" charset="0"/>
              </a:defRPr>
            </a:pPr>
            <a:r>
              <a:rPr lang="ru-RU" sz="2400" baseline="0" dirty="0">
                <a:solidFill>
                  <a:srgbClr val="FF0000"/>
                </a:solidFill>
                <a:latin typeface="Times New Roman" pitchFamily="18" charset="0"/>
              </a:rPr>
              <a:t>Учебно-тематический план</a:t>
            </a:r>
          </a:p>
        </c:rich>
      </c:tx>
      <c:layout>
        <c:manualLayout>
          <c:xMode val="edge"/>
          <c:yMode val="edge"/>
          <c:x val="0.10198199600364607"/>
          <c:y val="7.028374580136818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71898548329793E-2"/>
          <c:y val="9.2691857698039767E-2"/>
          <c:w val="0.61789615452176261"/>
          <c:h val="0.884569283366223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Учебно-тематический план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Социально-педагогическое проектирование.</c:v>
                </c:pt>
                <c:pt idx="1">
                  <c:v>Традиционные календарные праздники, подготовка к праздникам.</c:v>
                </c:pt>
                <c:pt idx="2">
                  <c:v>Коллективная и индивидуальная творческая деятельность. </c:v>
                </c:pt>
                <c:pt idx="3">
                  <c:v>Выставочная деятельность.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13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6455159954303"/>
          <c:y val="7.1353790601966269E-2"/>
          <c:w val="0.33748826570822016"/>
          <c:h val="0.696807835319227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E892D-0AB6-43A0-996D-A61584D18F93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5A56-0C60-44E2-A530-BA8FC08A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A56-0C60-44E2-A530-BA8FC08AC7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6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A56-0C60-44E2-A530-BA8FC08AC7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6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A56-0C60-44E2-A530-BA8FC08AC75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5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A56-0C60-44E2-A530-BA8FC08AC75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0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A56-0C60-44E2-A530-BA8FC08AC75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9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A56-0C60-44E2-A530-BA8FC08AC75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6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D0C0-5BE9-489F-A393-D3A9A47A7862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374D-3EF8-4F16-997A-B96FC19A5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409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71604" y="3143248"/>
            <a:ext cx="6696744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Отчёт о работе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одарёнными детьми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2014-2015 г.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9058" y="5000636"/>
            <a:ext cx="4458226" cy="76964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Колесникова Валентина Васильевна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71414"/>
            <a:ext cx="409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Этапы  реализации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1296"/>
            <a:ext cx="3761232" cy="5736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255008" cy="285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84" y="3709464"/>
            <a:ext cx="4236720" cy="300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71414"/>
            <a:ext cx="409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Этапы 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2918"/>
            <a:ext cx="3785616" cy="5870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59110"/>
            <a:ext cx="3931920" cy="2962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6" y="3816958"/>
            <a:ext cx="4236720" cy="271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8926" y="0"/>
            <a:ext cx="409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Этапы  реализации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7632"/>
            <a:ext cx="4248912" cy="2962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29" y="573768"/>
            <a:ext cx="3755136" cy="2974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91076"/>
            <a:ext cx="5358384" cy="301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5564"/>
            <a:ext cx="2761488" cy="282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36" y="0"/>
            <a:ext cx="3961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Добровольные помощники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8536"/>
            <a:ext cx="4047744" cy="2883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0624"/>
            <a:ext cx="2877312" cy="2999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9006"/>
            <a:ext cx="3438144" cy="2932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78" y="3734500"/>
            <a:ext cx="4446639" cy="286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80112" y="476672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Музей  «ИЗБА»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5872"/>
            <a:ext cx="4992624" cy="281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5687568" cy="2834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877312" cy="5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«Областной конкурс проектной деятельности по детскому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декоративно-прикладному творчеству учреждений дополнительного образования»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3776"/>
            <a:ext cx="3096768" cy="5248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40" y="1328060"/>
            <a:ext cx="4657344" cy="2621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24" y="4077071"/>
            <a:ext cx="460857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1429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Ломовицкая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Мария, 17 лет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 сказок и красок»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Руководители-консультанты проекта  Самусева Е.Н., Колесникова В.В.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643050"/>
            <a:ext cx="5857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 проекта: Изготовление кукол для занятий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изобразительному  искусству в группах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дошкольного  и младшего  школьного  возраста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:\Валя\ЖУРАВУШКА\ЖУРАВУШКА\Проекты\Проект Маши Ломовицкой\Проект ПЕРЕВЕРТЫШ\Фото\Фото 113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86058"/>
            <a:ext cx="4645690" cy="351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7141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Российского этнографического музея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6449"/>
            <a:ext cx="3072384" cy="284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712208" cy="3151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20544"/>
            <a:ext cx="3529584" cy="450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71414"/>
            <a:ext cx="453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Этап проектирования проекта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713232"/>
            <a:ext cx="8107680" cy="543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Этапы реализации проекта.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Последовательность изготовления куклы «ПЕРЕВЁРТЫШ»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037641"/>
            <a:ext cx="2560320" cy="17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76" y="1085267"/>
            <a:ext cx="2560320" cy="17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68265"/>
            <a:ext cx="1645920" cy="1786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4" y="2937469"/>
            <a:ext cx="2474976" cy="1822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28" y="2994875"/>
            <a:ext cx="2718816" cy="1816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28" y="3047155"/>
            <a:ext cx="2590800" cy="1737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3" y="4984800"/>
            <a:ext cx="2499360" cy="1676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04" y="5002723"/>
            <a:ext cx="2450592" cy="16398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68" y="4886899"/>
            <a:ext cx="2255520" cy="175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4095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85728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программа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одарённых детей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«Творец»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57224" y="1500174"/>
            <a:ext cx="75724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благоприятных условий для  поддержки одаренных детей, развития и реализации их потенциальных творческих способностей,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успешной социализации в обществе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средствами декоративно-прикладного искусства (технология обработки ткани, традиционная кукла).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64318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42976" y="3357562"/>
            <a:ext cx="721523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обучающихс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-</a:t>
            </a:r>
            <a:r>
              <a:rPr kumimoji="0" lang="ru-RU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14 -18 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один год обучения  216 учебных часов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Режим занятий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занятия по 45 минут, с перерывом  10 минут.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Форма проведения занятий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аудиторные.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387096"/>
            <a:ext cx="7833360" cy="608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" y="304800"/>
            <a:ext cx="6931152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502920"/>
            <a:ext cx="8126233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2" y="1106586"/>
            <a:ext cx="8253876" cy="4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3808" y="0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Открытое занятие для старших дошкольников и их родителей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2" y="146431"/>
            <a:ext cx="3305785" cy="2920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7808"/>
            <a:ext cx="5474208" cy="3267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79" y="953414"/>
            <a:ext cx="2310118" cy="2113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10" y="830997"/>
            <a:ext cx="2883408" cy="281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74" y="3861048"/>
            <a:ext cx="3133344" cy="266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428604"/>
            <a:ext cx="67151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Шпилькина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Таисия, 16 лет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вылавливайте кукол из горной реки»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Руководитель-консультант проекта  Колесникова В.В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857364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 проекта:  Изготовление традиционных таджикских кукол .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71" y="2689592"/>
            <a:ext cx="2731008" cy="359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1538" y="142852"/>
            <a:ext cx="721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Российского этнографического музея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9" y="725020"/>
            <a:ext cx="7327392" cy="4145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63583"/>
            <a:ext cx="1743456" cy="1639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89" y="5097111"/>
            <a:ext cx="1932432" cy="1572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26" y="4945438"/>
            <a:ext cx="1280160" cy="1834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3" y="5037263"/>
            <a:ext cx="1926336" cy="17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428604"/>
            <a:ext cx="4401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музея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"Домик няни А.С. Пушкина"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" y="1844824"/>
            <a:ext cx="3998976" cy="4358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23" y="332656"/>
            <a:ext cx="3627120" cy="246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4645152" cy="35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28" y="0"/>
            <a:ext cx="6643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Таджикская кукла БАЗИНГАР (танцовщица)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3488"/>
            <a:ext cx="2661368" cy="3269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12" y="793488"/>
            <a:ext cx="2194560" cy="3285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93488"/>
            <a:ext cx="3517392" cy="5212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5" y="4221088"/>
            <a:ext cx="4072128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pp.vk.me/c625824/v625824011/3108/_ET7KCnT_b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pp.vk.me/c625824/v625824011/3108/_ET7KCnT_b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s://pp.vk.me/c625824/v625824011/3112/vcLKowWWy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42852"/>
            <a:ext cx="7213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Лухтак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традиционная таджикская кукла-оберег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900" name="AutoShape 12" descr="data:image/jpeg;base64,/9j/4AAQSkZJRgABAQAAAQABAAD/2wCEAAkGBhQSERUTExQWFRUWGRsaGRgYGRwcGxweHR4eGyAgHR8YHCYgHxwjGx0cIC8gJCcpLCwsHCAxNTAqNSYrLCkBCQoKDgwOGg8PGikkHyQsLCkvLC00LCksKS8sLi8sLywqKjQ0LCwsLywsLC0sLCwsLCwvLCw0LCwsLCwsLCwsLP/AABEIALwBDAMBIgACEQEDEQH/xAAcAAACAwEBAQEAAAAAAAAAAAAFBgMEBwIBAAj/xABKEAACAgAEAwUEBwUFBQYHAAABAgMRAAQSIQUxQQYTIlFhMnGBkQcUI0JSobEzYnKCwUOy0eHwFVNzkqIkJTVj0vEWNERkg6Oz/8QAGgEAAwEBAQEAAAAAAAAAAAAAAwQFAgEABv/EADURAAIBAgQDBwMEAgEFAAAAAAECAAMRBBIhMUFR8BMiYXGRscGBodEFMkLhUvHCFCMzNGL/2gAMAwEAAhEDEQA/AHtjjg47rFbPTBY3OoLSk6qvTtzrrWI1PvMJ0xKyOWmOYlkgRUMZI0t01Eihq6kX5emD3Cu1AdikoEblqVdzYI+XSr92AcEDPlEXxMcxPu5vaqUFvfvz8vTFaKQUFdi+pqjkGxXp7xRq19euLlZVfRhe2njOU1vGfscw/wBo5z3L+ovDlp33+OM8+i1CMzmQeYQA/CTGi6fEcbGkA+hmM9pMvLHmZBMCGLFt+oJ2IPUVg7Qijjh16SgEkgHtFnqwPUIevriDip+scV0tuokC79ETc/kD88TyIHkYFm1zW5VWCgR3qtma+Q32HQfAeMqZgqeF+vvKOCUIxcySPNFHRtINSFXpQAtUunUNjqXcgdd8L+aQRzZhB0DAfMf44MaCaQC0tSpoqQi2WcjkbqtX7owuz5rvJpn/ABBj+Y/wwPBi2blb5jOKtdef+5WJx6QSaHM1+eOe7JFgEjzAOPlO4w1eL2sIQ/8Ah2fu1k0eFuR1L6nld9DiH/ZMndNNtoQgHfe25UMO7TD6hCSRsTz9BIMAJ5VHDnXUNRlShYvzurusTUxVRiBbjaYDExWkfHEcTOwVAWZtgBzx9Jg1wPKyLEZY1Ys7FQyqTpVaJ5DbUx+S+uLTVRSploqtI1qoQQ7wyVYY0SSVFIRdXI7a9fhOk2NDNuux+WFmTKrJGgY6StososxMb1UbAK0WAuqFj0wczGREkY1AxcypZSAPvSRjbobkjHUM68xiDtBlJYoRCsbgGtfhJ2BtY7AomyXYjYuf3RifTYlvEneNNTCiw1PEHw5RQljKsVYUQaIxETgxxWnhy8h9sh439e7ICk+uggH3DFLPZeNa0Sa757VWKa1AVFxrr9ogEOpGwlM4qZk7fPFysUJ/9flgbTtzafovgMhfLQsebRRn5qD/AFxcrA3sjJryOWb/AMmMfJQD+YwU074TO8BAnaLtJ9UaMd08ne2F0Fa1D7p1EVY3wA472xiky8iss0b+DSCNJLE6hpIYWoK6WKkGjtzGD3bHgvf5Z9IBkj8cZ06mDAg+EDeyBWMt41lJ1rVljCL73Qz8zRUlV+6Ls11xy5FiLWh6NMVGA68Y29mvpCjplzTlGLnQCC1JQ2Lou9NYsi+V3zwZl7XRhmYFHgQR65Ve9JkLAWoG62oBN2NXLyyykmShsR/0nES5cHwSLpavCabxDo1nnuPyxkVOY23HzKT/AKav8G0Ox4eXnNmymRVJpZgf2oTWD+4KBHWq5jl123tK4L2Hy87o7wuqmMPQkARvKtJ1UwYEmwAVZRyJwuZDj+YCd02YdBYRi51ABjRO97BT+WLnZPtC+SMwQJNHqA7xy6+FdQUC9xdmlo0ScGDkAn6ecSbBupABG1/Lzjj2cyS/Xp50iljDQxqRIrCnumUah4qVU8Qsb8zeGlsZBxftQ+ckbvYvDQES6jUV0GbStGSTbbUQBhoPbeDKwQRxBnJoVK+k6TfjZ2sbkcrHPbasZvmOh1gnw9RBdgRHQ4zLt9xIx5xl39lTy9MOnZ7tCMxHrcwqSaVVlDEjle4Ui+gq63wi/SQB9d//ABr/AFxhphQVOoj/AMW4z3GgadTSNpUXXlZJo+Y+eBDZjvMznEC62EWlVbrWxHuLG/XbE/bCNhEkoO0cgYjz3FG+lf1wK4lxlBm48xAe8LLTJyPlWwvVv67jywPDUhkBUakH13hmMhyeaC5fLOzEd1mCCN97IbfyIFnf1xPmlXvZ4FURaDrQgnmK3F+fptROJMh2FzUiEErDG5DaHJJ2utgCQaNbkHzxFx3slJl+7lmmEkZZUdhepByGx5irG3yw29NWO/W87SqZDtLn0W//ADOaIsjSvPnuxO/rjRV5k4Rvo7RBms73daAVC0bFW3K8PixnHCRAv+6ZpPD3fF5hVWJCP5kv9CcR8cy0iMuZhItE0uDR8I25HmK2Iw59puzHfMmYjZVmj/F7Lry0sa22JF11wFkSjpIHkRz/AE2xOxFU0qivuLWIlPDBaiFb+MQs5x13XSqpGpFMEB8QG9EsSdPLwg1jj6g8aqzihIjEfl/l88OmZy0emzGp02QK8vfhNz3FGnkLHkFIA8hhzD4gVQVpLYDf4nno5GDO1zwlvIzIIGBmmU+LwKRoO3XbryPpgQeeJ4Wi0HUJC+9UQFHldgk74gbnjagAmeA3nzHbHBGxx0RtiM8jjQmjI2wwcFmJgAVA7I5B9qxrorWlhzYMPlhfJxd4I8onVYd2e1Kn2WU8w3ktbk2Kq8EqAvTK3txiikU3DkX8IyZrMRCO5F8NMhMTuC5bwuVJY2kYsDo7+i4GcZkkiCgLCfZXwxpZseB0NWUkAv0bUp5DDFmeyqSk3MyLpUAKo0gDalLFfCK229TzwsxcBkeN+6YOUd4wrWH0qf7M2V8V2VFHfa7wlQZf3E+sLWpLplHn4fSBs8aCJd6QxauWpjbV7tlv0xPx3OM0aEmM0bGhiTy63igV6csXOK8M0ZcSawb0+GuV+tnlh9rC199YFM2Vwu1oKMv+vn/hilmDiQyC/wDXniKbHTFrzevo4JPDcvf4Wr/mbBXjHGEy0RkfnyVRzdjelV/eJFYDfRnLfDIPTWvydv8AHFzjHGm1/VssFkzLCypsLGpB+0c6SCoNeHmScK2uxg5B/tbOtdZRVGoUJJlDFa8QIW6fy3I88Ivabijy53TOqwhRoJDF1VbLgkoCdwQDtz/Jym4NmJfa4jpLnZYEULac9JZyx3FsLHqOmM5zGak7xydMxZ2ZmPhZugAIsKt70oHlewrFTKRY2+4lL9PVw5dL6ctftK+cyIapUYG2OlxYD6TRNGjXqQOeGTheVhz+Vjyzt3eajDlCAdgG8+RQ6hYBva+mF6BY9bOshgkRdmI0s7HbSgXVflZO3PbDXl8xWTjGbUiExoIczATqQt4WLsCChO181O4N41SFj178Yxjal103vw018V4GK3DsvLBmnLssEkKPqZk1g0LGm/CWZQavp0xUWZWCNI7TSaHNIB4WLEgMx6lizE0TVDrte4txuVp3y8sqTRExqzxrqGmM2GAB3O5LC+dgVivE6qNSxSOtuKOlANvs7YE7n2mUVyoE88brHKAoH3t/cxhRnY1GJv4Akn4kOttXhPdgFq0+1TDTRfmdvIDmT7ufq6gEAADyx2TJy0xqdGgk6mOrq29AN0A5DyJ3x1MzuCHkaiFBVQFWl5bKOh357nc74QY/5N9BLSDitM35tb+zBxzZIvQSK/riHtDnI9UXdsxuJdZ39rU18xyAobbbYny2Qd3WJdtTBNXWidq+eC/0lcMWLMQxAkrHl40BPOlLgfE1eGAqfxkfF1ahsr39tpova+d0EcMLXJKxFAbkVRq+Qs4kyPD8vwuHvpiDJy1dbP3Yx/Xr7sWWyYTNS5uU+COMBfTYlj/T4nFTguUOYb6/mrCkEQwnkE8z0JNXv7/Kt5hSp2EmfuMnyEuYzrjW5y0ZGpYxXeuOVn8I+Z9cVu1iqImhy8UspYEE1qTV0JdyTYPlt+eC+d4jrlEEVaiuuZx9xPwA+bbD8/crvxeSVjGpaJgzIlDSjjWQqg9JPCQG9k8iARZUvm3jNNDvLH0esxzObLKEa0tRyB8W1Y0KHlhG7BZZhmM13n7S4te5NNTWCTzPmRtfLDuVqj5YfvcCLOO8Yt9ts+S2XyoNCdxr/gU8vif0wL7yzeIPpFuPMZaUdB+asT/UYsNz25HcH0O4/IjEnHjVT5+8qYIALpBnaDiLQwll9pjpB8uZv8vzwoCIgk7td7mgN/DfzOGbtdIBAARZLCvSrv8ALbAyOH7NmNUUfT8Jo/8AHDuBstG9tyfrOYj9+p2tAuhrqhdgc/PlyODGW7LzvEJQYwtsN2IPhJDbVyFE+4YpPKFZ+R9g/I4c+AykRulFtMrGga2kAK+oYurAMN1PoThmpUIW9pw0rGwa+v5/EAxdi5mjZ9S0hAIFtYoEkVzoEGufPqMcDskfAO9Vi8gj8IsAsAQbvfYg7YfonpV7pnddt1AOpu88es6djVnmBiuFRpYdCaVTMeVKTTElfMagR7x7sKGs/CbUAk5h14xd4n9H65ZZT3+vTGCbjHNnAAFk0TR8Q3oEdcU+ymSVNUn4n0WfwoAzn4mh8K64bu22Y0wzn8TxJ/yqX/qMK2Vfu8iCef1eR/jK9D8iMeZ2YEE76ff+oNVApg211PoB8mWuzXFmmnmkJIDBSqkilUEgAWD0on1JwM4NnyJpYmPheUkHaw5qjt0NUfhijk848TExOUNEWPLw7b4pSTXI25tjzHO6Bv545YPdbaW+Y2cPkUNfjYedj8w9nOAwy56IzF1TMWG0NpqUbE7gje1b+Y4KZ/6KYE7wh5SoQOtuo3DU4Y6arTRvp64H8Rn77KCX76FZDXRkOiSvQqdX8ow/LxUS5ITWLMYJtdW+1+Ec/EOXux2nUe1iTpJ9RACCBuffoiZ9J9GEDGo3lJPIkqR05jTdaDrvbmo3JxBn/o5gjLjXL4a3JQUrLakjR4vtAyUCOmGyBB3YXumfSyBloEmPWWAFmmC7pfUqfTHUWVi+zaQ00MWpkJuh7QLD906qxztHPGEKU13GkzfiJlyc00EGZzCpE4UASEcxbbLQ5+mPOG8YnWQyHMTanULqMrWaJOm7va7r1PnilnM/3pkdvakkL/Mna8c5ecBaIJ8Vnw2Kqj7jh56bFSIOgaQYFrbX189pJmX0yB1d+8LEk941nV7Vkb79fPF1LG58v88VMoyaq0EEsAPCQK5731wQkH+OJ2IJFlN/rPocAqHNUS2vAcLSu9UQRd9MX+EdqJcrsQZcvQVom3pdz4L2vfe7sYoytW3xwS4D2f8ArRIJ8Klb9eZr0BVTZ8vfjFGoUPhO4+jTemS41Gx8Yt8LFvJMJFh7vxAWOp2VQwOo2QAKPKzVXgh3gHLNk9y1ppZjbOdylLvW9udttibGJuLZJEzEulVAL2AoAChtworoBtiKv8MMVcUrNdb29PiJ4XAN2YzW57X+ZGJD3n2eZcsDpXxnUWfnoDjVuT7VD38scZ3IZiIEUCEOmyOvOiwJBYDpe2JZEB2IBvz3xXXL6SGjOgqdtgVF8/C1r5dMYFdW3++v9wxwrpqtvpdT8iWezPF4481E09oqtdkEgmjVVe2qsF/pSgBzif8ABX+8+BnZ1TJK+WkJDzqY0kCK4snUxYMR0XpuNyMG+3uVPfxAksRCgLeZBaz8eeGUQAXEg4yqzVrEnQW10jvxxO+liyw3DnW4/dXkD6Fv0xPm9McMzSkOiA0tCt6CrXIi+uPOHjxzzH2iwjT0VdvzbUflgb2wkK5FVJFyS+IjYUoJ6n3YRa1SoB11ecUahZz2IyUhjMxIvMSNqsblVuq323s/lgBxqWKKaYwse8LsHb8ANBhEB1Ylrc1VEbXZkbtrogghy4PeRjdmIC3uSKJ8Q/ioctjgx2T4LBJH3gCu0sbeN92WQ2CAOS0T5X64NZUPe47TZLKxa2ki+i6cmXNXdgxUD0HjAFdAByHQY0J23A9+M5+iaBg+b13qUxKb52NYI38qrGi6d8N8BE6hGcxb7ccPEuUkvnH4lPu5j4j+mFLsxxQSR92fbjB+K3/Qn5H0w79r+GyS5WVI92qwB1og178Y5lc08EiuuzKeR5HpR9DyPvxmpQFemycdxGKNXs7Nw4w72pJeaKPpV/M/5VjQ8r2EyYUBsujNyJOoknr1875YT+NZEPl4M/H4kVgWA5qt7g/wtan/ADxp8EiuodTasNQI6htx+RGM0cy0lG1haexThjcc/iInbnshlYMnJJFCEddNEM3VgDzNcjhd4PxHRmtHSaMKPR9yhF8jZKg9NWHz6Rj/AN3TkmqCH/rXGRcQb9mQf7NCD19+GB31sx5zGHYhGI8Jp2SlA1W4VRanaiL9hK560UHoTuOYxLkEpoyASoaIg/c0jwDSDyJ1WQeoxR4bx7v4Y5SwU7F2UWyOgp9SnYqVa7G4DCxQsFISFIhBJCgXy62VZjt4QRW3VgOmJpBU2PCPZ8wuBvAP0gzfYyf8Z/yiUD9cCuNRVA6j7sUCV/NH/wCk4t9vZtWXZ/xSyn8o8Q9oZtpTUZt4rEmnTp1m/aIF0NvdjKm7AjnCMMtPXgv/ACi8ZmWyrBT5lQ23XZga6b4j7uSi76jYHi0ECunQDrzx1AFulrSGNVyrUa/KsFMvIjgoS9GIKw2oCNVJo6jz0VyvxYLfLdId9bVgOHj/AK+s67OzCpI2FreqvNWGhx8iPicMXYkt3OZyjHxQsVB9DYBHyDfHCej91mIyymMPtuCBR221b1dHfrh14HlypnnUWXjjUrYHjQkbk7AFdBv+LGBuDwI9opiRYkePv/fvO8qSWLKQp0uFV6HiOkd2ovdUZeY/FQwv9quICLJnTRafwq1+MhgpmL9OYVAOmGNGaQxS2oVtNoQdQcEkgdNnHXlpJ6YT+O8NfOx5jOR/sYG0RqB7S2TI4/mIb3X5YNQTvXOwga1XhteUOxvAI85nRG9hAmsgczWkab6XfMb7dMbVloFjQJGoRFFBVFAD3DGR/R7nUhzEk0p0xrl/E5BoEslDbmT0A3OK/a76RJsw8kcLlMubUACmZfNidxfkK2wyUeowA2AilY2c+cb/AKR87DUIfMKmnWdIDOxJAX2U5Ab7kjGe5rtBBv3cUhbkDIy6T6lUAI/h1EeZ81048Y4OuDpg3bUzaY2siZEawjJwbOZ3MSVliE0g+wqqg2O/iBtzvR3byqtiOZgniAM007toEveIzaVjYgWdJFn2gS1/dBob4YOymXEEUOkb+Fj5ktRP618Bi5mwGzZj7uJxALRnVj3XeENZ+6QNwq87F7YnJi1qlgBYA2jPZMtidSddZm/FmnjPeMdauAdTL5jrsL8tXI4rwcYBIDDT5HmPj5Y0rjSq8Mse761Op29pyASPcAdwBjHawTDijiQwttxELUxdfDsCp0PA6xlU3RBsemI8xIQyKoWwNZJpgwNAKV6EFWv34CZfOtHy3HkeX+WCZIdQ8dK9nU2+4oUpHLYi79cYOG7FiTtwPj4yguNGKQBbgg6gbkeBjrlspq4PmJJa7zU8qsoCkMpAUrXLcVQ86xW7QLfcEBwO4ShJevm3tXveCXAezubmgijzJEcGnWoibS+vWGUvdg/iAG3K9xi/2qyYaZSeegf3mwwNFtPm6rBqhIg/O9opkjZ44apiLZtR8TE7Ip0lrIHMkYWeIZ6XMbNIZDqpQxII23pPZUE/HbDlmMgSGjJoEbNe58uRvY11CjoCcLORyOrNx5ZSDbjVQoFUJJJ8+os/1xMoVAb5RYyqqIO8YHzCUdLhqVLXUAhGre9wbGonzsDpgxwPjjZeQXpaN3JJBCp4dtSbCiD57HYVyOGL6QeFVEsxOp4mO61YDEgA7clfT61fnhBva/Cx1IS1b2bsafvC+dA8sEU9ouomlYOs1bsBm0lnz0iHUrtE10RzVrsHeweeHMjGb/Q+5vNqfxR9Ko+McunLlhz7R9oEykPePuTsijmTX6Drh4CwAkdxdyBC14yPt72fnGYkzCoXhY2JEoqPfp5Vy/8AfEadk+IPG8tN9qCXBbxOCb3W73PSt8BuG8fmyqTRIaWVSjKeQJ21Acg1WL9fQUVFYG6WJEJlC6HjGT6M+OhZGycgBjmugeWqqKkeTqK94HnjSuD8JXLx90jMUBOkMbKgm6B5kX54wLJ50xzJKOaOrD4EHG3w9oVSWSOU0FkkAfpSmOtXuEyC/Q3jtdLNpx1g9bQf9KDf915j+T++uMp4itGL/hr+WNT+lL/wyb3x/wD9Fxl3E23T/hrjKbiMYbVG+kLdmOJpDIiyfsZgof0IPhb3fdb0J8saAD3hJlT2CCKVgdWoggEnxWQvLY2MZzwnhHfy5OKrDnx/wg23/TeHxJO4f6nK51JTwycy0Yugw6sgsEdQA3Q0rWW65hvr7mNVDlqZRyH00F/WA/pAjGhFXfU7GvVjGCCPeDir2hF/WB5On6yYPcU4UZiquV8EkT2OftAla6AoFCjmSo6G8Bc7lXmUqilnkk2Cizsovl0tjhQbj6xlSDv4D7k+0AxRWBQ/FbE0qhRdsfw3Q+PXli0jrHvYRSNnk1a2B2tI19hSLp5OfMA8sWIsh3ZkWTSy5dRJKtgq8rfsoyQaKr7RHmTjnJCSCM52ZFaWcXA8gJAZjQYDkHrxajsAoG2HVprYFovUrs5IU6Qdnc8RpeOZp5E9rWpYKWBDBQQVZK0nUaP6Bk7J8d+txvF4I5dSlhVq6C9RVTY1Dy36HltjnhSTh5oy2hE8XfvG1MfvszFvES246npgNxzs+zwtmWZAwUMgEZjkkH3ndL8G263uaxlXRzlYADgfPw0gnosFurXPEQ3xniJaKPLwRsJ8wXWPV7QRiQ8hPMFxq3O9ajgj2ayYycrZcTRSQMORljDBq3tNV024I93kcZlw/Nl8zE0uqamUEOSxI5V4rur2GGHOdm8trZaoEq6lD90mmWtwK5gkV643XanQKo9+dxM0kqVgxW3Kx9dIH7UcSVpO5y7MMvF4UW9iRdvV0SWJpjvprlywJyWSaaRIkFs7BRew36k9AOZPkDhozHYdTFLLDPYis6WXmoANhhQ8+QI254Odn4WgdIvqWXlk7twJY5NLsAxjYnvFqzdbVsenLDC46jk7p9dIs1CoCcwiMOBaYu+lNIW0ggjc9aB3autChtZ3GIp81ABIscJfUAqO7EFfNtCmrPSyQOt4mz2SzUpUtGxB1d2q1pAsswRQfCt9MDfqj/gbez7J5DmeXK8Fpsp1Z7nwOkLVJ/aqWHlqfM/iaj9H2fXNRiMMEeNQH3+0YDYFL9laG7bm/LB/ieTWOUBQFWWNlofiTxqfUkatzvjF+Aq31qEIxVta7gkEb7/leG7t92nnUxRrIRze6FithRqx1xPq0kWqKKfyuYSnUYr2jbDSXeO8TEUZH33BCgeu1+4YQZODsBYIPpy+WKsmbcmy7EneybPzx2nEnHM37/8ALHcPgquGHcIPPxjX/VYWqLVVPnylMjBPs0mvMxxdJHVTvys8/leB00lsT5m8R3iqyZ1s0lLUNJ8yHafpYihQ5YBcaitx/D/U4HfRlxx8xlCrg3CRGGsnUKsXf3gOfwwa4qg1j+H+pxPtlNjATOuP9tC8o7gEFbVT1Nny36gUvxw19iuzjZWMzyi8zKNgT7I8tgd+vvoYs8B7IxZYmRYgSOUkhtq60CAFPSgP1xYm7RBATVy0drsLWkVttdsvzxLNVVAVBbzlK7PoJ72kdY4HjbxNMukoTyWibrzuvy+OW5jJPG5jkCB1OjchaoAh9q2IqmPO8aRwfItLM0st825+QavlSqR52fPAj6Usmivl2UKJZBpIboqlSrWeW5K2ehPlgtAXBtsJtHyNk5zv6GWJfNb9I/ju+HLtb2ebMrE0ZXvIX1gPyYdQfK6GFH6IjpTOSHoy3p9AxNAdPKsPeb4j9j3kUkIsWrSN9mfeVI29R8sUd9oi5yveXoWZlBZdLHmt3R945+/CJ2n7M5Z853sr6I2Ri2kjeQdCQDRI3rqRXXCtx3tNm8xL3Pfq4JoLlyQh9LoFq9SRgh2Yy6wIS8TTq4KlBsY5OVtfSvv805gG7xmsOxAOaxhKCl7m2khyXZGDLFcxncwixDxpCN5ZADa6lPs2ALAvnRI54ucb4prEykAP3EhYc6mzckYWP3pGFB9VPlgDxvg0iyNIjtK6jXIdNlPL3+YFbAXipwbPU4kfdYmMzXuXkH7MMTztz8i533wWlaooqA3nKilGykWjv2xzmvhOYTVqMcgX4LOF29AVI+WEDiDkd3/wl/rg/r/7FIjEkmCO/wDiPK0/6NHf8WAr5Zp5IYoxbsqKB6nz8vM4JaxnaOit9JpX0a8J+z79hvpCJ6ClLH4mh8DiDNwDOSSPqK6n+ykHNBGNnH5n13wX4nIMnlI8tEbkZdC+dfef4/qfTAHPz9xliEGp5PsIVHNif2hHv9m+lnEqqbEKu97x9T2pao2gOg8hKvZXiv1g90xXvF2raiD5DmVbm3qCWNUpF9pO0muX6nlDpiL6ZHU+KUk+Lcco7vYUDz5UMEBGMrkcxItGRE0d6OssxCvpPOlQUPTfCp2Y4aZZPDsxIjQ+RYG2/lQMflhuiECGrbwHnF6l3qBDtv8A78bS9xbM6MkqrsczJLOf4F+zT4Hn8MN/Dis8UWZzY05aKMJl4erNp0GQjqxohV8t/emT6M3m1jFrFpMcYHPREjaOY+8w1H34nbjYi+rSvH3i6LUXujELZUcr36j4jHqxYKFUXJvPIgOrHbX16EZsjw8qy97bQIdUcXtNE/Rzf7Sueg8ul1vx2kiaKCSRjrR0bS67hi409etnr5Yl4Tx6PMKWQMKNEMB6eRPnhC7R8bd5XVdUaLJq0hifGNtXOga6D9d8SMJTqYip2dQWy6/1/ccqV+zXMOOkpw5Zo3WaMiREIe1IsUQd1O4O2G/L8O1a0UwvYRe806mDDQGCfdA1OqWAb52BZwkyZ7X7aIzfiAKt8dOx+WJ4+PyIFCALSgbWLNUTtW7Cr8+t7YuV6FSrYnce3XgIpRrU6d7HQ9damN3dqGEg7tCSsTBW0HSRZetRCnUpG1qTyHKzeUnAnieiqsz1Y3Cy0aPkRInLprXzwi5bPOkDzuY71BI4yKJJG7/wovIDayL5b3IO0fehSZAjm+8LXzA2f5VsPaKgHoMR6+EqAZrXG2msbFVKhy3sfHSGMnQ7u2X7JpVIuzuTWkC9R5Ghgh9H4VcwQrBqy6+IX/vDexoi7HPCfJxCM3vFs1623YgGuXS6vYavQ88GewXFUGeUa1PeK8ekMW0kEMtE8waob45RosrXN4WuVNMgHhBHZjJE56ZnpmjL2Ry1FiLH/Vhl/wDh2DMyZgzo7GKJGTQxBr7S6ANE6hWLsvAVy00zDlM2vlsPMe6yW/m9MexcRRO5zSsHhYNDKymxpZtjY/DJtf7xwN8SXxWYXGlvLoxRVAoBecQ8z2YiJTu+9USo7qDpcgLYpgBqJ2J28wADROBma7MyKxCkNp0g2CntLqHtchXmQR1Aw/cW7NPGGRYjIiFe5dX+2UMbPSiNVnflqNHyF8QyLRP7AUPqW2bWpNFQWYbUWY7EbflhhMdVQ2vfz6vNJh6NSIUuSdeamquxuPmtisVwLw7JpARbZXU6PZ5kGjV+rA9KP5VJOHayqPGqNqKtfMajqv3gBtvKsPJ+pf5CZf8ATh/FvWHvoby5LZiSzQCLX3Tdm/4hp+RONBzwth7v6nGN8K4YxdRG7x941WkhQHnV8+oNbeXng/EmZkH/AIjLEyeB45lTWrD1vxKQQQ3UHHHxFJmvf7RCphnpmxhcDMZhftHKqQdid91YcvTUOf4MEsvw5Fs+0STz94PL3gfLFNJDtvgjk1LEeXPEMZnawjBq2HKGuGR7b/eP5f8AvjLO3fHRPm5CCzRpUbILFiM3ZO4ouT7q9cP3aLjBymUkm+/WlP4m8I+XP4YxmbPeGQ2yM6gULIYGtWonzrV78WxTFNQomMP3s1Qx6+i/jTQwThIZZ3Z10rGprYfeeqXn139MR9o+LsjHVFko5Sd40iWVlvnrdrjDegs+dYXOzPFplglijaVVZrbuYwWOwFF7tRQ6DFCQ78q9MUaKgmK1I9/RXlg08sh5xqoB8i5N/ktfE4ZO24GWdMxGADICrr0Y14W94P5YQuw/aVcpOe8vu5AFYjoQbB+FkH0PphzfOtm5e/YVEoIiHn5sb89wPjib+pEISXGhjuCBLXHDeMXZzhyJlQfaMot2PNi3O/T0xibwfatEgLeMqo5k7kDbqa/rh/zfaR+HoyAq6OD3aE+JD096evwwl8NhC+OZ6VhtGjDvZdX3RpsorcixrbYBrrB/083TMNoLFCzm5vGHLZUs0GXU6meTUWXxE6W1yyCuYMiqinkRCT1w1DjdSq+aSFZFdkXMRAkK1V3bKRrGrxczXkcKHCstZlzOZPdIlB9Hh06a0QR1ybYAgbgADmWpjmzbTANOqrKVY9yWotDeo6xW0g5qbBsXQ6jrVMzd3hN0KY2bj9pNmFfvZZsw2krzYXSJyGkdS3sqOZN9bwOWcPOochJnGiOKwTCh+6B1ma/EelkeePctKXjbLa175F1wSUSW1amDeQOk1f3TuNxhfyPZ3NZTMB2aJHXbUxLBe9DIJNhyBJGq9jV4ClNGDF2sTGqhqK4ULew0/Ms9s+0URjOThGoK4LPfhtLGlBzIsm3J3PLbFTsfmAjRlmCgtMuomgCYQFsnbz+eKuT7NJ3pimdkbdegAboGu9idrHK73GCK8DhhbU8LOgbS6sfEjeRqgT1U1TC/LZhq+HSmKaXsJmngq7MS1rkc4E4BxFIsxBJIdk03Qs7bHb3E49m1SQxxrG/2YJsihpBqxZsgWtnphk4hwTQO8gGuFvFoQDUP3o75/vRE9PDR2MOUhQqHZtaltSMhI0ady4NWrj2dPMmwRW2FHxqk5gu3W0ZWhdDdtdrW3+v0+kvfR3w1nEi6lDAggE70QNwB0BH5jALjnDE+syaHvW9A2ApY7XbA0oNknyBOIZzOoMqqO7jZo5ZlvaQhWIZVI0adRQkeAkbV1m4VwObMpLIJSqRxPbBV0sSthN7FGhq39nb72M6hy40J3/1NBqfZlt7aAcj58ZWPZxShlXWYifCxI9naiwA8Ordhf3SuLPDezMckgXSSE3k3bmR4UFH2q8R8rUY7yXGhqHdqBIw0qoJ7tifwML0qLsxPsAvhbphu4PEuVjLe33dsxJG7kFtb+hYHlZvSKwB8RXLZcx1nCtMJlCC4in2nyOWhzMWVig1yUA/ibeR6IQFm0kqK2se1i9xLgWViiLCJS37JDbeJhvI/OqHsj54+7PcCfv5JpGBnaRlQFrCyEXLMVJJUonSyAT0ralxbPCaWor7qMBIx10jr72Nt8Rg7u38WNvMwuHohiFcA28uujLvZLs3HNMLiXSlFrF35DfzP5A4J9qgO+WCBER4wJQUUDxCyB4QOfhAv19MNHZbg/wBXy6hhTt4n9CenwH9cJkHalpMz4CsivKdQYqrRJdA1+HbnfyJ3DUDqma5JgHqrVrEoBlXQQ12qyZ4jw7VCxVpEDAA1bDmh9CbX3gYD/R3EknDe6Za8ciyKTZJJ3sc1NEbHlV4M9nM2onzWUHshu8j8rKqzqPcWU164t5PhaRPM6Cu+YOw/eA0k/HmfW/PCuIqdy3Ox+vWsnkZW0gTMZmQ5GaEuRLlmVC10TEzDS1+eixgNnM1HM9BbigzUMYUbL3Tqy2APNt79BibimdD5uaFfYlbLwyMOg10feS3h+DeWOspw/XEQAA8mVQiv95l3PTzsj540xFgx36+I1blx19YPzmS0d+DK6plXCkMxJ0uAUYNpOkUdJofd9dheVRtRjUBdLK2oWzWt7kGmI33oCuu2D3aTtFlaclw31jL6XRPEwbmhPQVZG5vbHrZkOsOZQBhLAQIyBvmIugY7hmSwOppcbVKmS+Xrq8KmItoxlXJ5YMJGdBoGnv8AL0QVTYiWIijsy3t+Ei7UYNZsAle8y7ZmlGiVUV9Sc1sn72+/nz645y5ZlRkOuRFMkJP9tA25RvNlvSfUKepxDJw/NpX1Nk7hhrVZALTVuVGoXV7geuFzqbHTrroQLHMcxl+GAltsMGTy2lcR5PIhffgR2842MvlHAdlkcVHpPi5i223AA2v1A5nFLCUCneaTnbMbCBPpM4zbpllNUCSaFF2GlVOrYUraielrjOM5MCviZjIDprmoVRQo/l5VjQ8r9HUE6xyPNMzSlix1KT7Ni7U77dfMeWKkP0fZYHcyH+YD9Bg1TEUkIZj9o5TpuV7NRF/s6i9xIWCN4vvwyv8AdHJ4ja8+R2xX0GR9Mag+QQED/qJPxJwU4BwSN1dykjIp8ZRq0iyLK8yNtyOXxwxZrgGWiheTRYRC1l2N0LHXqawU41KDEG5J9Jw4N2AJIgDhvAg4cM+mQSaNiCFAXXJIxFjSiWKHNqF+ZTg/HVibSg1Ru8ZVUDPoRgwo6b+1oKSOpY+WKHAMizoEbSQzCMlOqAd/LZ6k+CO/SsN2fWu60oDcqdOXPxD1FYnYrFZ2Kvrf7Rqjh8liIL7H5DJ5hsx9cK95qGkvKUYg6r5sLINe7BHshkIY8zEAilZoXB67+KyDzFhehHPF51VhTAH3gH9RiHhmXRM6hjQKI43dtKgcwQNl6746MaarBRceHCap4YKHvrcH6SSWBi5VI5KgdkiEeXJ7uusaewHIP7WRr/Cg5mFIp0cMmVMY1BneZkMzC7JZmalsXYUYWu0+YMiGXU5aSbSmo7hQpJFA1zZBt5Y6l4AhlkVe8Ol402ZjzUFjyJ5nrsMMNUUKM1xBJQYMSLG0L8QJilLLZMMgFlhq0PbblehcMK/fG2GTi2mWIS7PoU61U3qibZgD10kWPIrhNm4X+0qWdiSoanVtQvwncb1V+e2LGS4s+TzEGuV3jLNCQ/IIQtHZRyOk9eR3wNSlU5VOvCMVWZQrkar7H+57xrKkrd6niChmH34yPs5PlSn+XBThOXOYVLB7xVCyKf7WIHSD560YUCLOw92OZJ0jUd5SIAykE7qAxSaMHqBrWVeu2BfC+2GrNwJGNbs4V25A6hokI8wxVZB63541ToM/DSEq4kKlhvw66tLmWzLJJ3LIYwqySVrU94VRuRI8SbA/Z0ykU6cmwI41nErvIDpcljKh9jwISXcctS7FWHNtNg1s6y56OdFkaPSxg727B9oMm9jmB94UaNXVjCNwNgzuGda0vu4sL4A4sb2BQ+eA1UUMGWZoKaqOX3lHLcakiZ4oJZFDpqkj0JqUqCHBDA8kAPtUcWuMcKRY8v3GWnWGVGIMpUK+lNWvRrOmRkW96sAVyxT4/wAEkjzOY7qZUECyaVNl3Wizk7UxYsbv022GKHEszC/D8qynNNKrdye8cmNAFtwm1U2oULsDY8sNU1zKbGJVHZHBI8fOGsnLJmgkhXWgTTp2K6VALk71qLLZB0sAEKk7gleBZlny2aOoalaMh2s6SrslgHdnVT4QebBcddneHZeOTNLGrqEUAmydRsKTRNV465Xsce9k5H/7UqKjyaAyKTS6lZSNXuY6vdhJSMwIlLIRRfNvpFntxEsTQKtq6q1pd6AaZQzdZD4nY3dt5Vit2d4pL9Yjc+PT4jrAbZd7JO9Dnz5DBD6QcuqR5fS5clnZnIFSswFyBl2NkadP3QAKrAfs5me7Z3sCkIo8yGoHTYrUBvvttXXFgf8Arsd5HF+2A2vNEn+kkSQMjJ3TSrUclgxv0bTdGx5H/Io76H76VVLQhFRhpNyktfgYi/DprV+6LvFyGFQ1x5hVGkBVdEURsFALaW23o3o8+tDFzLJHGol1FjCtKYzUVnckKAFUs3hoWSN6GJD1ZTp0Qgsok4zxSWLNRAoiNM5U8yqLl4ip9dOofDDtxXOaYJJENkIzL/ykg/1wnZiIrCqt7X1SeRvfIwP64aOD/aZSINyaJQR6aaP5YSrN3RyBilVQLHxisECKZAPYy+Ul9fDK0jt6myThI4r2lllJUMUj1OVRdq1myLG5vyJrD0sncwsH9rLpLBJfWNwWib+HUAP5jjLsW/0ymrlmYXta0VxTFbAcZ9i5wvJTSuBCsjsvi8AJK1ve3Ll+W2KWNe+iLhATLPOQwaVtI320pyofxFt/TFis+RbxETjsJxWGdNDeGaNy4S6okUxjA30nxak3ok9Kw3Sxi+X54Xu1n0eLO/f5du5nvV1CsfPw7q37w+I64AntVxKD7ObKGR1+/oc2PfFan3isRquGVzmS3kYfOTvGrtT2pjyMWt/E7WI473Y+foo6n+uMc4xxOSaVnzBYSMp5Hbeiq1yVAOm5+OLXbVJ1zEv1gh2ZgUc8ym9BANgo5EDkffgIFrUqFZNXhFAltqa1HMeV+hxvNrHaNJQt9yZqvZbichy+VLCh34TVQ8S6GHltR8P8uF7N9o5oy9v7JbbSOhry88UeCdqlghRSjPolSTVq8A8B8PI07bjy5eWBma4l3jNIy6ULlquySSSByHLGXoo9tNBBUxVDW5xg7O5pYB3jP41VgIwDbFlIOo8gtk+u3LFXO8TlaIQ6xpJRKNAVY5nnXmbwD/23+4Pnv+mGLPxrFl4S2jVIWl8Y2Kolha62WG3n7sAq3JGYcbx4tdgovbT7Rs+jWP7UNQA7qR6HId7NQA9NMYGCvH44xmEANeOwANr0NY9KBJ/LC92YkaN3Ckju4YIjWxumkP5tglKSZI/CCBrJb8JoAV77IxPr1gVCW13vCrSIqF7+EP8AFikUDNQAFe87+fmcA5I3ihAAf6xmmHsmtNEHQTzHhO/kPdjtHL5iNHJMcamYrueWy7enOsDu0fGSscQR9U2YWQiVvB3cV1so5MwFXzoHDFBBVIYafiDZjRUJuTr+B8wRnis+Y0Rm4sshCtftyA6mfbcgv5dAMWczlZLJ1RRMzBwsqBkJoDVHKdW3LnXvwY7N8FCaYxYADNdLrZiCCoIJqRBWw2I548eDvXVEKtG3idCtKV5MyrzR7BVlUimo8jhp3DNoNBprO0VCqQx8SZ3Lk1EJQxq03dK8iiNSGkcqE5CmN3sLuvTC39IyRpJFGi0dGt7AVrY0LCgbgLhshdZWBYyd0T3qsBpCCMWik6dhett9yAvnjN+1PFfrGakk6E0B6DkMMYOkvbZgNoriS3Z2v1y95FPnHnDvK7Owo2T6Vy5XQAvFrsZvn4P4/wA6NfnWB16YvVz+Q/1+eCXYU/8Ab4T5NfyGKDNZGPDYen5i+QFkXja59/aP3CBSZdSbP1aFSfdMEP8AeOAPZoVPRNUHHhFsPsiLo8zzoddsX8nnby8T9fq5PxXMqfyIxV4GpTiI6ASlQevNxv7v64hVJewwsj25H5k3GAozgdiGVmVjY3dWjRj7uR2/wxC/D8xHE2X0r9VhOlgXBRd9i4SNW1Hndk774sdppftAQ4cGOI6yK1+A7jyYkA/PH3aSSb6ywQsqSaDSx2HJUEatcioxBvz5YCGIJ1maqgpTLDh+JdyAK8RnEexkDUxPhJsSV8uvkcVezSFM9NGBptZFDdbAPzI0jEMgH11NbOpeIFth0iBJpTV30BxLlZdHGBvWuRhXTS90ffTj8seEM2qHxQRb7exUsZrTZs6P2T2Pbj8r6r0OIOC8Hqi5q1Emk8kQezI46lt9CdeZ2qynbLKFcrEZaaRJhqVVqJ2YMQNjSvpC69NLvyvBTNzJGpB+1dXOojbvswa1bD+yi8KgeYC9MPPVKUco4yPYPXDWgmThYPhUEu9lEYk6dXtTSnmXO1D3DFnLBp5REX1w5f23IrWw5Dy2HM+/E2el7tVy0RD5ufeWS9kB579ABy919RixDlIdAy0TBMvFvNMTWs9VB9TzPTYe+aSclz9Pz8DnvG+071lBtxkfFZjNHPOP7Zky8I81DAkj3kH88OOXgEaKg5IoHwArGb9oOP65EENxxw7R6dj5X6E1t/mcVJ+ITvCRmGmJejGSx0FfvWOuxFY42GZ1GtvDjBPSLWG0OdsOPxFmEfiJikjkYeyQwOkDz0vvfvGM1Jw1Z4MVKallSJNAdb0qGN+hNMa3vHHZHgSHPLDmSUYboNqZ1IIU30I3Hnt54tfp2SmpW8SxtIqFIGkvfRt2RGZkaWZA0KAjSwPiYjaqr2eZ38sbDBAqKERQqqKAAoADoMexrQAx8TjdRy7XMSAnzNiM49ZscHA56KfaDgMWciMcuxFlHHNT5+7zHXGP8R4c0MzRbB0oDQbDeZJvYkbketYcOM9sJJmMeVJVN9Uo2ZvPST7K/vc8CsvkoxaipCVJfne/MqerDnvv7sCq1UQ66nl+ZRw1Gpa+wgEqATdXu2kbKP8A2uq54P5Ps93mXMrkEDWVpDpAQCwWBpbugOp+GBz8JIRiqsyD5hW3uvcLxAcy2ggyfZtW2/PzoGrrqcc7QPHwmTQb+sm4Jwfv82IaGm9TVyCjc/lt8cHe0OdXMZjwsncRroYjchEId2HkC1IN/FywI4NkdSTGMuljSZC2iIDmxd+oNABFFn0xLxqBkWNArCGUgmRgFaTRS+yPYRR7KnfqcBYZmvBj90dOz0Z7oyMKeZjKR5avZHwUDF4/tR4twh8PvZfF8Kr44oZbj8LAU1DpYI2/TEi8SjMt6460c9Qu9XLnyrfEZgxYkiPZCOEuZbMd3nEJNCRDGG8m5j48sCe1WXZRlc0VZlyx7udWosAH1AvXR0Y7+o88Xc5m4GXS0i+lMLB8xXXHGX44d1ZtRCt9pGoOqwAO+Qr4wNt98P4Otk3EWxOHaqAyjURqy2UHJGhs6grqN9em42rlfdmiPIWNjgBxLioAkYB1DPqGk00hIBZFAFqt1qO9V1JwY4bKjIO5ELmgSy+FVZPZtLtfDag9NsLnHeOx5OR31d5mmLUbtQjbrty9nTsPf6FmmpLWWLqQt8/4660kPa7jHcRGJXLPMQ73W1gUBQ2BAG3QADrhDysRdq+JOPM1m3mkLMSzMep88E8lCIwPPqcVGIw1P/6MxRpHF1QP4D79e0p8UhIa9tOwGCX0epqziejf0b/DFHjDg6Rfisn4dMWuwD1mlJ2HeJ+eof1xksThhfrWddFXGMF5H2jXE4fJx6D/APT5oD+WQN/Q45geuIggc5QdXvYkD/qv44+EfdwBQfZizpI/mo454lHoz1jamT+jfOsS6pFpTwjBmYX1sfeEu0cRaSM2puOHxKvhJ1MLAHmeXl6AHAjjfamhHalikir4KohBsbZTuegFXvvgz2wzzJEzaCdMTfsj4N5Cp+QFnqBq9+FDiOcdcpHLCro0ntA7+yRTAdRe4PxwuFzNrztMI4enlO4GkOZTOas0JJCToc2CAAI1GwrmSACKG+/I7444/OwzSTDTRVXBXkVBGgr6FVGBEk8xGWdBEHLfa6jZu9i17hK6je/hg9x5O8jhkqgVdQKqgr7Ajoabljw7pjKWNULY2tbX10n3byQOs6Cw0bAwqvLf7R3PmSpIr/HA7K51I4BmiNgAkCXZJ5E+pZrJPvx7x7Jlsys5Y6ZMtCSvQkLoJP8Ay/ngbJCMtnXhYlocoGlhU8216WQDzPiUfC+uGCA4seGp/HxEHHZKrW1Nx6cfmE4ssUDKzVI415iX8CnfQPU+WJTEZSsSDQoF1+BehbzkboOl3z5V9ZXXqpu6IL/+ZmHGqv4UFbYLwx/V4HZt3ou5PVq/S9sJVHO/Hh117wyWA0gdsipMsaAVYRD11oNW/wDHbgeq4G5FDWtl7yOL2kL1QbYUDy3PMDpi/wAPUFVNkFz3ch6rJeuN/ntiPOcJLTRjwp3xItuSuDTL8HG3oy4YVrEqT1xniRbWDLURCmbUTTL002KN4udouHlhqPtRkI561/Zv8RQPqMR8SkZp272iwYKdNAGmA+RF/lg00Om0fxCMaW/fhbk3vQ/ocaaoUZWG+88yhhYyn2e+knMZWo8wDPF0s+MD91j7X8LfMY0/gvHYc3H3kDhh1B2ZT5MOn6HoTjGc/kNLtE24HI+YO4PyxSy2YlykomgcqR1Hl5MOTKfI4qpUSsOR+xkfEYJqfeTUe035scYWeyX0gRZ2o3Ain/Dfhb+An+6d/fzwz6cZZSpsYjeYoICsciqwvSHLD7wNg1+6Nh/ra5xDPRnRIuqKOMWSUVSwY2qDQfFQFAnc2bwPykA+0Zzp0lrItdNb7V90g8sDPrZnYMWKxR+IHVZQA1ZFbyNyUdPhiUlzceplx3C7bycNJmV0ghYVTc6qC0echrxNzIQHaxizHwMSoWVSyaQO+lJRaXrGiUTXmcFOG8D7wK0q6Yl3jg6e+T8THnXTr1GJu1vF+7RYwLL71YAAHLnyBP6Yz2hzBE666vF1OdwJNwPhEaonjM2j2brSpO9hBsDf3jZ9cMnEckJkR2/sXSb5C2AHPxC/jWMv4HDJLMHVio5lxYAA5/yj8ztzONBzXG2ggV6Bd2UoDd6FArUKFHYWPM412bqxa9469PNYLz0nEmQjDPE6J3khRw1DwKwuSq6JpYD3jEv+wYW30oNf3SxBiB3U0DuSnMH7xHS8UslmY3IqQOsYbW1G2QkM679e8Uj3PtiTN9oo1dlZbkRqcjc6mAdh6BSdI/hONOGAuBCBmJCqTeEsn2fyyCQSR6miJslm3U+JSACBuu3vBxFHkFDdzSoWYu8i7FIwCZFv91l0/EYqZLtEjyL7Ww3BG76fEiiid9f5HE+WKSM666QW0h/EAdM4+MkYN+TeuPLqASJzvoTnYwfxLi0aSq+8ZckqU2dA3sD97YWQed15YXeN8DlMiuKkWUDQyjY6QFrzsUAV5g4g7U5sNMZC9SA6gi7aGPiA/lULddRWHuNu/iikj8P1oa1rbu8ygu18g5DAj3HB6LNQ7wmMQEqWRtp92I+jvTU2ZX1WMjc/xDoP3eZ67bFh7XdsIckpACvOR4Yx+r17K/menmL+XmObyVqxjeSMjUpoq/I1XKmGM54R9GOZmOvMP3V7m/G5/p8STihTCv33Mh1XbNl2tpaJ2bzUk8rM5LySNZobknkAB8AAPTDZ2Ky7wx5lHUrImYylqwoj7Q7H/XXD5w/sbDk43aBLnCNpkfxNqo1XQb1yAxnnYmRmTNFiSxkypJPMnvjd+t43iagekwGwtBp+6MOZj2dT58RQf3v8cD+My/bFupSF/nEp/XBuSO3ryzOeHzjJrC7xP24z+LLwn/8AWB/TEMy7+ln/AL1vCMPaiTT3epNMbmUFQeYJDBvUHWSV8+VHACbhb923czAalBDC9qItdVbH1FHYbC8FuPFZMrDIt3qQPfQmJar0IUfEYk4BTZR0IbZm3HQHQOfQ+M7+mBPcaiOgZKFxzsfWC85AUYPJ478J2ZbZVALDbYat8FO0UinLRsqFQW362XjRiRfqK+BxHxKMtlYyUKsrLqJN7kEaSR1FDfreJc2dfD1Bayqgha5aXdCb/mUfDHE2hFNxTfkbQbxMXl8s/wC46H+WQ1+RwL7XZQyZzIupCtLFBTHlqVim/pYXBSYauHqf93Ow+DqG/UYHdqrORyU45wySIT5biRf0w/g//LY8QRE/1IHsAR/Fj8yPsvJ3rKr7sjSyyj/zGagPgAMMfG4S0EiruSOXnRB/QYBxZJl4tOIiqF/tAGOlWV9MlXX7xr1wwcPz6TJqQ8iQwPNSNiCOhwljqTUqgcbaH5gcNWDrbiIB4SFlqyVWQLE5/DKo+zb0sj53gzxXK/WIGBFO55fhzCCiPdIo286H4sFc52ZR4TJAB3jL41OwlHPS1cmB9lxuCBzGA0ObWZCzEgMBHMeTKw/ZzejKw0t5bHkBjlRSpDjzmDUzm44RRU6YCCgIkNq3UaTuP6Vtz9cH0zWykHWUBZT/ALyI7MD+8u1jzAPXAfikMiStYqpKcD2Vc8zR2Cv7Q99dMWGyU2W0zFV0a7AHsq34TfRha+VGugwWooe2upjtxYS5xHghZDp9pE7yL9+E8wPVD0/CcLJPvJv/AFyw+wz/AGVxbtlyJoh1ML7svrXjSv3Vwu9p+FrGyzRfsZha1908yv8Ar3dMeoPbumBp1SWs0VM3l9J1LtR6dD0Ir/Qw9cC+k91hCz6XddtRJUkdCaUgn16/mQvB+zkuaJVF26sdlX3+fuGHLJfRZl1QCR5HbzBofLFmnUDrapwkrGoiPdePDlMx4vPpqINz+0ckXqN+FduhI/TBXs/w4NJuBpiNsANmmO/L8KDYDzwtcWzTJmGI5qRRP7tVYG3Tyx7ke1U0QIXTRYsbXqeeJrUXyZV3nc+bWamrVucB+I9lRPKZHSQkiq8AAobCyx/u88JU3bPMMpUlQGFbLR+GIj2szJFGVj7yf8cCo4ZkNzDUWAN7/a80VMpDlhcrIoG4iUnUxFaWJsE16gKLwB4lxNppC7G75AGwB0Awof7Zevu/L/PHw43IPL5YOabSlSxFJDmYkmMPD+Mrlp3LhiDTgADc+RsjYsFN/u+uKvCcyWeRmNs51E+pJJwBzmfZyCauq2GJeFZpgxANWP0wTsyVtArikWtm4RsQi7BII3HTEuRzYiSRGfqWQG/GGrWl+9VJv7urCvLxeRWAsfEDHEvF3YUa53yxwUmG8NVxtFxcXvGXs3xJEzhWch48wDG7kcix2cXuKej7icM+VzbQxy5dzTxSpIn8SuFYfEEH54yz663nz9MFpO2WYkdZHKlhoHs89IAs+ZNb+eNvSLCKU8TTBIa9t/qJu3ZtdLZqL7qTkr7nAavz/PBvGM8N+kzNAyPURMjAm1NbKFFeLyGL0n0pZsX4Yf8Alb/1Y0ndUAyVXOZyfL2ms4yPs3me9HEJ9IXVLA1AcvtS36Ymy30pZtlJKw2DXst5/wAWF3L9oJI/rKoqBZ2RmFHamLUu+wsnneOue4w5zCaGaKYj3pH/AN9P+cJwscTXw5Y+eWj/AOksv9MVG7ZTiUMAn7dpOR5sgBHPlWBWZ7RStHADp8CBRtzGpjvvhDs2lTA1lp1QTtHdt+HqGIOloiBW48Uib+YPT44sdnz4JV1abYGq9r7NiB6EFL+GFnMdo5FyoAVPZQXRvZ9fnXNj0x12W7TyGZgyxsKXmp2otuN+e5wM0mlBsQhovb/K/tD+cX/s7ruulzSg2D4g1nyOkXX7xxPw1NeRdRWyyg3zulkWviDeAY464TMikp0N7H7ooHnzoDEfZfjT6HsKaYEbHqrqevUGvlgaIbCeFUdiRyIMl4QdUGah81WVfehGqvgcR5yPvOGZlB9xo5q9L0t+WB/Z3ijGYiloxSjry0H1xY4NxBmizSECjlZPPy9/rg9Ilait4w+MCtRqjyPXpPYsyO/4bmG0lZYVhfVyLJqhN/NTig0UuX4rIIlDam1MoPh0vTnf90kgE9R64qZDMk5CMGjozTafTVHZHusXh0Ob8TEIi2TyBHMlvP8AESfjh7G1loqQRe9xPnsNSLsCDa2sYOD5oK2nVYbltW/+fL5YC8Zyoy+cZgtpMpeujUNMy16pT15rjk5s0Dtsf9dcEuP5ovlWkIGqICRCOYZQD8juD5gnErDN2lFkPCO1FyVA3PQxazeTuRloyUu/Uyw8wR5um2/M7eYwU4e6afqcp1xyL9hIf7RD0v8A3i/0Hlil3xRMwy7HLmN4v3dYBZf4DZFeXuFEo+HJJmjAw+zdO+ABrQ4arQjdb61jAQsQvOerPcWPCCeG5WWOQxKLmy5JTykQ7uh8tQp18m1YYOE9mdWWMOZAK6tSC9wLsX6j+pGGGIAb0L5X1Nef5461Yoph1GramIVMSzbaTiDLqihUUKo6DbHeOdWOS+Gore5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data:image/jpeg;base64,/9j/4AAQSkZJRgABAQAAAQABAAD/2wCEAAkGBhQSERUTExQWFRUWGRsaGRgYGRwcGxweHR4eGyAgHR8YHCYgHxwjGx0cIC8gJCcpLCwsHCAxNTAqNSYrLCkBCQoKDgwOGg8PGikkHyQsLCkvLC00LCksKS8sLi8sLywqKjQ0LCwsLywsLC0sLCwsLCwvLCw0LCwsLCwsLCwsLP/AABEIALwBDAMBIgACEQEDEQH/xAAcAAACAwEBAQEAAAAAAAAAAAAFBgMEBwIBAAj/xABKEAACAgAEAwUEBwUFBQYHAAABAgMRAAQSIQUxQQYTIlFhMnGBkQcUI0JSobEzYnKCwUOy0eHwFVNzkqIkJTVj0vEWNERkg6Oz/8QAGgEAAwEBAQEAAAAAAAAAAAAAAwQFAgEABv/EADURAAIBAgQDBwMEAgEFAAAAAAECAAMRBBIhMUFR8BMiYXGRscGBodEFMkLhUvHCFCMzNGL/2gAMAwEAAhEDEQA/AHtjjg47rFbPTBY3OoLSk6qvTtzrrWI1PvMJ0xKyOWmOYlkgRUMZI0t01Eihq6kX5emD3Cu1AdikoEblqVdzYI+XSr92AcEDPlEXxMcxPu5vaqUFvfvz8vTFaKQUFdi+pqjkGxXp7xRq19euLlZVfRhe2njOU1vGfscw/wBo5z3L+ovDlp33+OM8+i1CMzmQeYQA/CTGi6fEcbGkA+hmM9pMvLHmZBMCGLFt+oJ2IPUVg7Qijjh16SgEkgHtFnqwPUIevriDip+scV0tuokC79ETc/kD88TyIHkYFm1zW5VWCgR3qtma+Q32HQfAeMqZgqeF+vvKOCUIxcySPNFHRtINSFXpQAtUunUNjqXcgdd8L+aQRzZhB0DAfMf44MaCaQC0tSpoqQi2WcjkbqtX7owuz5rvJpn/ABBj+Y/wwPBi2blb5jOKtdef+5WJx6QSaHM1+eOe7JFgEjzAOPlO4w1eL2sIQ/8Ah2fu1k0eFuR1L6nld9DiH/ZMndNNtoQgHfe25UMO7TD6hCSRsTz9BIMAJ5VHDnXUNRlShYvzurusTUxVRiBbjaYDExWkfHEcTOwVAWZtgBzx9Jg1wPKyLEZY1Ys7FQyqTpVaJ5DbUx+S+uLTVRSploqtI1qoQQ7wyVYY0SSVFIRdXI7a9fhOk2NDNuux+WFmTKrJGgY6StososxMb1UbAK0WAuqFj0wczGREkY1AxcypZSAPvSRjbobkjHUM68xiDtBlJYoRCsbgGtfhJ2BtY7AomyXYjYuf3RifTYlvEneNNTCiw1PEHw5RQljKsVYUQaIxETgxxWnhy8h9sh439e7ICk+uggH3DFLPZeNa0Sa757VWKa1AVFxrr9ogEOpGwlM4qZk7fPFysUJ/9flgbTtzafovgMhfLQsebRRn5qD/AFxcrA3sjJryOWb/AMmMfJQD+YwU074TO8BAnaLtJ9UaMd08ne2F0Fa1D7p1EVY3wA472xiky8iss0b+DSCNJLE6hpIYWoK6WKkGjtzGD3bHgvf5Z9IBkj8cZ06mDAg+EDeyBWMt41lJ1rVljCL73Qz8zRUlV+6Ls11xy5FiLWh6NMVGA68Y29mvpCjplzTlGLnQCC1JQ2Lou9NYsi+V3zwZl7XRhmYFHgQR65Ve9JkLAWoG62oBN2NXLyyykmShsR/0nES5cHwSLpavCabxDo1nnuPyxkVOY23HzKT/AKav8G0Ox4eXnNmymRVJpZgf2oTWD+4KBHWq5jl123tK4L2Hy87o7wuqmMPQkARvKtJ1UwYEmwAVZRyJwuZDj+YCd02YdBYRi51ABjRO97BT+WLnZPtC+SMwQJNHqA7xy6+FdQUC9xdmlo0ScGDkAn6ecSbBupABG1/Lzjj2cyS/Xp50iljDQxqRIrCnumUah4qVU8Qsb8zeGlsZBxftQ+ckbvYvDQES6jUV0GbStGSTbbUQBhoPbeDKwQRxBnJoVK+k6TfjZ2sbkcrHPbasZvmOh1gnw9RBdgRHQ4zLt9xIx5xl39lTy9MOnZ7tCMxHrcwqSaVVlDEjle4Ui+gq63wi/SQB9d//ABr/AFxhphQVOoj/AMW4z3GgadTSNpUXXlZJo+Y+eBDZjvMznEC62EWlVbrWxHuLG/XbE/bCNhEkoO0cgYjz3FG+lf1wK4lxlBm48xAe8LLTJyPlWwvVv67jywPDUhkBUakH13hmMhyeaC5fLOzEd1mCCN97IbfyIFnf1xPmlXvZ4FURaDrQgnmK3F+fptROJMh2FzUiEErDG5DaHJJ2utgCQaNbkHzxFx3slJl+7lmmEkZZUdhepByGx5irG3yw29NWO/W87SqZDtLn0W//ADOaIsjSvPnuxO/rjRV5k4Rvo7RBms73daAVC0bFW3K8PixnHCRAv+6ZpPD3fF5hVWJCP5kv9CcR8cy0iMuZhItE0uDR8I25HmK2Iw59puzHfMmYjZVmj/F7Lry0sa22JF11wFkSjpIHkRz/AE2xOxFU0qivuLWIlPDBaiFb+MQs5x13XSqpGpFMEB8QG9EsSdPLwg1jj6g8aqzihIjEfl/l88OmZy0emzGp02QK8vfhNz3FGnkLHkFIA8hhzD4gVQVpLYDf4nno5GDO1zwlvIzIIGBmmU+LwKRoO3XbryPpgQeeJ4Wi0HUJC+9UQFHldgk74gbnjagAmeA3nzHbHBGxx0RtiM8jjQmjI2wwcFmJgAVA7I5B9qxrorWlhzYMPlhfJxd4I8onVYd2e1Kn2WU8w3ktbk2Kq8EqAvTK3txiikU3DkX8IyZrMRCO5F8NMhMTuC5bwuVJY2kYsDo7+i4GcZkkiCgLCfZXwxpZseB0NWUkAv0bUp5DDFmeyqSk3MyLpUAKo0gDalLFfCK229TzwsxcBkeN+6YOUd4wrWH0qf7M2V8V2VFHfa7wlQZf3E+sLWpLplHn4fSBs8aCJd6QxauWpjbV7tlv0xPx3OM0aEmM0bGhiTy63igV6csXOK8M0ZcSawb0+GuV+tnlh9rC199YFM2Vwu1oKMv+vn/hilmDiQyC/wDXniKbHTFrzevo4JPDcvf4Wr/mbBXjHGEy0RkfnyVRzdjelV/eJFYDfRnLfDIPTWvydv8AHFzjHGm1/VssFkzLCypsLGpB+0c6SCoNeHmScK2uxg5B/tbOtdZRVGoUJJlDFa8QIW6fy3I88Ivabijy53TOqwhRoJDF1VbLgkoCdwQDtz/Jym4NmJfa4jpLnZYEULac9JZyx3FsLHqOmM5zGak7xydMxZ2ZmPhZugAIsKt70oHlewrFTKRY2+4lL9PVw5dL6ctftK+cyIapUYG2OlxYD6TRNGjXqQOeGTheVhz+Vjyzt3eajDlCAdgG8+RQ6hYBva+mF6BY9bOshgkRdmI0s7HbSgXVflZO3PbDXl8xWTjGbUiExoIczATqQt4WLsCChO181O4N41SFj178Yxjal103vw018V4GK3DsvLBmnLssEkKPqZk1g0LGm/CWZQavp0xUWZWCNI7TSaHNIB4WLEgMx6lizE0TVDrte4txuVp3y8sqTRExqzxrqGmM2GAB3O5LC+dgVivE6qNSxSOtuKOlANvs7YE7n2mUVyoE88brHKAoH3t/cxhRnY1GJv4Akn4kOttXhPdgFq0+1TDTRfmdvIDmT7ufq6gEAADyx2TJy0xqdGgk6mOrq29AN0A5DyJ3x1MzuCHkaiFBVQFWl5bKOh357nc74QY/5N9BLSDitM35tb+zBxzZIvQSK/riHtDnI9UXdsxuJdZ39rU18xyAobbbYny2Qd3WJdtTBNXWidq+eC/0lcMWLMQxAkrHl40BPOlLgfE1eGAqfxkfF1ahsr39tpova+d0EcMLXJKxFAbkVRq+Qs4kyPD8vwuHvpiDJy1dbP3Yx/Xr7sWWyYTNS5uU+COMBfTYlj/T4nFTguUOYb6/mrCkEQwnkE8z0JNXv7/Kt5hSp2EmfuMnyEuYzrjW5y0ZGpYxXeuOVn8I+Z9cVu1iqImhy8UspYEE1qTV0JdyTYPlt+eC+d4jrlEEVaiuuZx9xPwA+bbD8/crvxeSVjGpaJgzIlDSjjWQqg9JPCQG9k8iARZUvm3jNNDvLH0esxzObLKEa0tRyB8W1Y0KHlhG7BZZhmM13n7S4te5NNTWCTzPmRtfLDuVqj5YfvcCLOO8Yt9ts+S2XyoNCdxr/gU8vif0wL7yzeIPpFuPMZaUdB+asT/UYsNz25HcH0O4/IjEnHjVT5+8qYIALpBnaDiLQwll9pjpB8uZv8vzwoCIgk7td7mgN/DfzOGbtdIBAARZLCvSrv8ALbAyOH7NmNUUfT8Jo/8AHDuBstG9tyfrOYj9+p2tAuhrqhdgc/PlyODGW7LzvEJQYwtsN2IPhJDbVyFE+4YpPKFZ+R9g/I4c+AykRulFtMrGga2kAK+oYurAMN1PoThmpUIW9pw0rGwa+v5/EAxdi5mjZ9S0hAIFtYoEkVzoEGufPqMcDskfAO9Vi8gj8IsAsAQbvfYg7YfonpV7pnddt1AOpu88es6djVnmBiuFRpYdCaVTMeVKTTElfMagR7x7sKGs/CbUAk5h14xd4n9H65ZZT3+vTGCbjHNnAAFk0TR8Q3oEdcU+ymSVNUn4n0WfwoAzn4mh8K64bu22Y0wzn8TxJ/yqX/qMK2Vfu8iCef1eR/jK9D8iMeZ2YEE76ff+oNVApg211PoB8mWuzXFmmnmkJIDBSqkilUEgAWD0on1JwM4NnyJpYmPheUkHaw5qjt0NUfhijk848TExOUNEWPLw7b4pSTXI25tjzHO6Bv545YPdbaW+Y2cPkUNfjYedj8w9nOAwy56IzF1TMWG0NpqUbE7gje1b+Y4KZ/6KYE7wh5SoQOtuo3DU4Y6arTRvp64H8Rn77KCX76FZDXRkOiSvQqdX8ow/LxUS5ITWLMYJtdW+1+Ec/EOXux2nUe1iTpJ9RACCBuffoiZ9J9GEDGo3lJPIkqR05jTdaDrvbmo3JxBn/o5gjLjXL4a3JQUrLakjR4vtAyUCOmGyBB3YXumfSyBloEmPWWAFmmC7pfUqfTHUWVi+zaQ00MWpkJuh7QLD906qxztHPGEKU13GkzfiJlyc00EGZzCpE4UASEcxbbLQ5+mPOG8YnWQyHMTanULqMrWaJOm7va7r1PnilnM/3pkdvakkL/Mna8c5ecBaIJ8Vnw2Kqj7jh56bFSIOgaQYFrbX189pJmX0yB1d+8LEk941nV7Vkb79fPF1LG58v88VMoyaq0EEsAPCQK5731wQkH+OJ2IJFlN/rPocAqHNUS2vAcLSu9UQRd9MX+EdqJcrsQZcvQVom3pdz4L2vfe7sYoytW3xwS4D2f8ArRIJ8Klb9eZr0BVTZ8vfjFGoUPhO4+jTemS41Gx8Yt8LFvJMJFh7vxAWOp2VQwOo2QAKPKzVXgh3gHLNk9y1ppZjbOdylLvW9udttibGJuLZJEzEulVAL2AoAChtworoBtiKv8MMVcUrNdb29PiJ4XAN2YzW57X+ZGJD3n2eZcsDpXxnUWfnoDjVuT7VD38scZ3IZiIEUCEOmyOvOiwJBYDpe2JZEB2IBvz3xXXL6SGjOgqdtgVF8/C1r5dMYFdW3++v9wxwrpqtvpdT8iWezPF4481E09oqtdkEgmjVVe2qsF/pSgBzif8ABX+8+BnZ1TJK+WkJDzqY0kCK4snUxYMR0XpuNyMG+3uVPfxAksRCgLeZBaz8eeGUQAXEg4yqzVrEnQW10jvxxO+liyw3DnW4/dXkD6Fv0xPm9McMzSkOiA0tCt6CrXIi+uPOHjxzzH2iwjT0VdvzbUflgb2wkK5FVJFyS+IjYUoJ6n3YRa1SoB11ecUahZz2IyUhjMxIvMSNqsblVuq323s/lgBxqWKKaYwse8LsHb8ANBhEB1Ylrc1VEbXZkbtrogghy4PeRjdmIC3uSKJ8Q/ioctjgx2T4LBJH3gCu0sbeN92WQ2CAOS0T5X64NZUPe47TZLKxa2ki+i6cmXNXdgxUD0HjAFdAByHQY0J23A9+M5+iaBg+b13qUxKb52NYI38qrGi6d8N8BE6hGcxb7ccPEuUkvnH4lPu5j4j+mFLsxxQSR92fbjB+K3/Qn5H0w79r+GyS5WVI92qwB1og178Y5lc08EiuuzKeR5HpR9DyPvxmpQFemycdxGKNXs7Nw4w72pJeaKPpV/M/5VjQ8r2EyYUBsujNyJOoknr1875YT+NZEPl4M/H4kVgWA5qt7g/wtan/ADxp8EiuodTasNQI6htx+RGM0cy0lG1haexThjcc/iInbnshlYMnJJFCEddNEM3VgDzNcjhd4PxHRmtHSaMKPR9yhF8jZKg9NWHz6Rj/AN3TkmqCH/rXGRcQb9mQf7NCD19+GB31sx5zGHYhGI8Jp2SlA1W4VRanaiL9hK560UHoTuOYxLkEpoyASoaIg/c0jwDSDyJ1WQeoxR4bx7v4Y5SwU7F2UWyOgp9SnYqVa7G4DCxQsFISFIhBJCgXy62VZjt4QRW3VgOmJpBU2PCPZ8wuBvAP0gzfYyf8Z/yiUD9cCuNRVA6j7sUCV/NH/wCk4t9vZtWXZ/xSyn8o8Q9oZtpTUZt4rEmnTp1m/aIF0NvdjKm7AjnCMMtPXgv/ACi8ZmWyrBT5lQ23XZga6b4j7uSi76jYHi0ECunQDrzx1AFulrSGNVyrUa/KsFMvIjgoS9GIKw2oCNVJo6jz0VyvxYLfLdId9bVgOHj/AK+s67OzCpI2FreqvNWGhx8iPicMXYkt3OZyjHxQsVB9DYBHyDfHCej91mIyymMPtuCBR221b1dHfrh14HlypnnUWXjjUrYHjQkbk7AFdBv+LGBuDwI9opiRYkePv/fvO8qSWLKQp0uFV6HiOkd2ovdUZeY/FQwv9quICLJnTRafwq1+MhgpmL9OYVAOmGNGaQxS2oVtNoQdQcEkgdNnHXlpJ6YT+O8NfOx5jOR/sYG0RqB7S2TI4/mIb3X5YNQTvXOwga1XhteUOxvAI85nRG9hAmsgczWkab6XfMb7dMbVloFjQJGoRFFBVFAD3DGR/R7nUhzEk0p0xrl/E5BoEslDbmT0A3OK/a76RJsw8kcLlMubUACmZfNidxfkK2wyUeowA2AilY2c+cb/AKR87DUIfMKmnWdIDOxJAX2U5Ab7kjGe5rtBBv3cUhbkDIy6T6lUAI/h1EeZ81048Y4OuDpg3bUzaY2siZEawjJwbOZ3MSVliE0g+wqqg2O/iBtzvR3byqtiOZgniAM007toEveIzaVjYgWdJFn2gS1/dBob4YOymXEEUOkb+Fj5ktRP618Bi5mwGzZj7uJxALRnVj3XeENZ+6QNwq87F7YnJi1qlgBYA2jPZMtidSddZm/FmnjPeMdauAdTL5jrsL8tXI4rwcYBIDDT5HmPj5Y0rjSq8Mse761Op29pyASPcAdwBjHawTDijiQwttxELUxdfDsCp0PA6xlU3RBsemI8xIQyKoWwNZJpgwNAKV6EFWv34CZfOtHy3HkeX+WCZIdQ8dK9nU2+4oUpHLYi79cYOG7FiTtwPj4yguNGKQBbgg6gbkeBjrlspq4PmJJa7zU8qsoCkMpAUrXLcVQ86xW7QLfcEBwO4ShJevm3tXveCXAezubmgijzJEcGnWoibS+vWGUvdg/iAG3K9xi/2qyYaZSeegf3mwwNFtPm6rBqhIg/O9opkjZ44apiLZtR8TE7Ip0lrIHMkYWeIZ6XMbNIZDqpQxII23pPZUE/HbDlmMgSGjJoEbNe58uRvY11CjoCcLORyOrNx5ZSDbjVQoFUJJJ8+os/1xMoVAb5RYyqqIO8YHzCUdLhqVLXUAhGre9wbGonzsDpgxwPjjZeQXpaN3JJBCp4dtSbCiD57HYVyOGL6QeFVEsxOp4mO61YDEgA7clfT61fnhBva/Cx1IS1b2bsafvC+dA8sEU9ouomlYOs1bsBm0lnz0iHUrtE10RzVrsHeweeHMjGb/Q+5vNqfxR9Ko+McunLlhz7R9oEykPePuTsijmTX6Drh4CwAkdxdyBC14yPt72fnGYkzCoXhY2JEoqPfp5Vy/8AfEadk+IPG8tN9qCXBbxOCb3W73PSt8BuG8fmyqTRIaWVSjKeQJ21Acg1WL9fQUVFYG6WJEJlC6HjGT6M+OhZGycgBjmugeWqqKkeTqK94HnjSuD8JXLx90jMUBOkMbKgm6B5kX54wLJ50xzJKOaOrD4EHG3w9oVSWSOU0FkkAfpSmOtXuEyC/Q3jtdLNpx1g9bQf9KDf915j+T++uMp4itGL/hr+WNT+lL/wyb3x/wD9Fxl3E23T/hrjKbiMYbVG+kLdmOJpDIiyfsZgof0IPhb3fdb0J8saAD3hJlT2CCKVgdWoggEnxWQvLY2MZzwnhHfy5OKrDnx/wg23/TeHxJO4f6nK51JTwycy0Yugw6sgsEdQA3Q0rWW65hvr7mNVDlqZRyH00F/WA/pAjGhFXfU7GvVjGCCPeDir2hF/WB5On6yYPcU4UZiquV8EkT2OftAla6AoFCjmSo6G8Bc7lXmUqilnkk2Cizsovl0tjhQbj6xlSDv4D7k+0AxRWBQ/FbE0qhRdsfw3Q+PXli0jrHvYRSNnk1a2B2tI19hSLp5OfMA8sWIsh3ZkWTSy5dRJKtgq8rfsoyQaKr7RHmTjnJCSCM52ZFaWcXA8gJAZjQYDkHrxajsAoG2HVprYFovUrs5IU6Qdnc8RpeOZp5E9rWpYKWBDBQQVZK0nUaP6Bk7J8d+txvF4I5dSlhVq6C9RVTY1Dy36HltjnhSTh5oy2hE8XfvG1MfvszFvES246npgNxzs+zwtmWZAwUMgEZjkkH3ndL8G263uaxlXRzlYADgfPw0gnosFurXPEQ3xniJaKPLwRsJ8wXWPV7QRiQ8hPMFxq3O9ajgj2ayYycrZcTRSQMORljDBq3tNV024I93kcZlw/Nl8zE0uqamUEOSxI5V4rur2GGHOdm8trZaoEq6lD90mmWtwK5gkV643XanQKo9+dxM0kqVgxW3Kx9dIH7UcSVpO5y7MMvF4UW9iRdvV0SWJpjvprlywJyWSaaRIkFs7BRew36k9AOZPkDhozHYdTFLLDPYis6WXmoANhhQ8+QI254Odn4WgdIvqWXlk7twJY5NLsAxjYnvFqzdbVsenLDC46jk7p9dIs1CoCcwiMOBaYu+lNIW0ggjc9aB3autChtZ3GIp81ABIscJfUAqO7EFfNtCmrPSyQOt4mz2SzUpUtGxB1d2q1pAsswRQfCt9MDfqj/gbez7J5DmeXK8Fpsp1Z7nwOkLVJ/aqWHlqfM/iaj9H2fXNRiMMEeNQH3+0YDYFL9laG7bm/LB/ieTWOUBQFWWNlofiTxqfUkatzvjF+Aq31qEIxVta7gkEb7/leG7t92nnUxRrIRze6FithRqx1xPq0kWqKKfyuYSnUYr2jbDSXeO8TEUZH33BCgeu1+4YQZODsBYIPpy+WKsmbcmy7EneybPzx2nEnHM37/8ALHcPgquGHcIPPxjX/VYWqLVVPnylMjBPs0mvMxxdJHVTvys8/leB00lsT5m8R3iqyZ1s0lLUNJ8yHafpYihQ5YBcaitx/D/U4HfRlxx8xlCrg3CRGGsnUKsXf3gOfwwa4qg1j+H+pxPtlNjATOuP9tC8o7gEFbVT1Nny36gUvxw19iuzjZWMzyi8zKNgT7I8tgd+vvoYs8B7IxZYmRYgSOUkhtq60CAFPSgP1xYm7RBATVy0drsLWkVttdsvzxLNVVAVBbzlK7PoJ72kdY4HjbxNMukoTyWibrzuvy+OW5jJPG5jkCB1OjchaoAh9q2IqmPO8aRwfItLM0st825+QavlSqR52fPAj6Usmivl2UKJZBpIboqlSrWeW5K2ehPlgtAXBtsJtHyNk5zv6GWJfNb9I/ju+HLtb2ebMrE0ZXvIX1gPyYdQfK6GFH6IjpTOSHoy3p9AxNAdPKsPeb4j9j3kUkIsWrSN9mfeVI29R8sUd9oi5yveXoWZlBZdLHmt3R945+/CJ2n7M5Z853sr6I2Ri2kjeQdCQDRI3rqRXXCtx3tNm8xL3Pfq4JoLlyQh9LoFq9SRgh2Yy6wIS8TTq4KlBsY5OVtfSvv805gG7xmsOxAOaxhKCl7m2khyXZGDLFcxncwixDxpCN5ZADa6lPs2ALAvnRI54ucb4prEykAP3EhYc6mzckYWP3pGFB9VPlgDxvg0iyNIjtK6jXIdNlPL3+YFbAXipwbPU4kfdYmMzXuXkH7MMTztz8i533wWlaooqA3nKilGykWjv2xzmvhOYTVqMcgX4LOF29AVI+WEDiDkd3/wl/rg/r/7FIjEkmCO/wDiPK0/6NHf8WAr5Zp5IYoxbsqKB6nz8vM4JaxnaOit9JpX0a8J+z79hvpCJ6ClLH4mh8DiDNwDOSSPqK6n+ykHNBGNnH5n13wX4nIMnlI8tEbkZdC+dfef4/qfTAHPz9xliEGp5PsIVHNif2hHv9m+lnEqqbEKu97x9T2pao2gOg8hKvZXiv1g90xXvF2raiD5DmVbm3qCWNUpF9pO0muX6nlDpiL6ZHU+KUk+Lcco7vYUDz5UMEBGMrkcxItGRE0d6OssxCvpPOlQUPTfCp2Y4aZZPDsxIjQ+RYG2/lQMflhuiECGrbwHnF6l3qBDtv8A78bS9xbM6MkqrsczJLOf4F+zT4Hn8MN/Dis8UWZzY05aKMJl4erNp0GQjqxohV8t/emT6M3m1jFrFpMcYHPREjaOY+8w1H34nbjYi+rSvH3i6LUXujELZUcr36j4jHqxYKFUXJvPIgOrHbX16EZsjw8qy97bQIdUcXtNE/Rzf7Sueg8ul1vx2kiaKCSRjrR0bS67hi409etnr5Yl4Tx6PMKWQMKNEMB6eRPnhC7R8bd5XVdUaLJq0hifGNtXOga6D9d8SMJTqYip2dQWy6/1/ccqV+zXMOOkpw5Zo3WaMiREIe1IsUQd1O4O2G/L8O1a0UwvYRe806mDDQGCfdA1OqWAb52BZwkyZ7X7aIzfiAKt8dOx+WJ4+PyIFCALSgbWLNUTtW7Cr8+t7YuV6FSrYnce3XgIpRrU6d7HQ9damN3dqGEg7tCSsTBW0HSRZetRCnUpG1qTyHKzeUnAnieiqsz1Y3Cy0aPkRInLprXzwi5bPOkDzuY71BI4yKJJG7/wovIDayL5b3IO0fehSZAjm+8LXzA2f5VsPaKgHoMR6+EqAZrXG2msbFVKhy3sfHSGMnQ7u2X7JpVIuzuTWkC9R5Ghgh9H4VcwQrBqy6+IX/vDexoi7HPCfJxCM3vFs1623YgGuXS6vYavQ88GewXFUGeUa1PeK8ekMW0kEMtE8waob45RosrXN4WuVNMgHhBHZjJE56ZnpmjL2Ry1FiLH/Vhl/wDh2DMyZgzo7GKJGTQxBr7S6ANE6hWLsvAVy00zDlM2vlsPMe6yW/m9MexcRRO5zSsHhYNDKymxpZtjY/DJtf7xwN8SXxWYXGlvLoxRVAoBecQ8z2YiJTu+9USo7qDpcgLYpgBqJ2J28wADROBma7MyKxCkNp0g2CntLqHtchXmQR1Aw/cW7NPGGRYjIiFe5dX+2UMbPSiNVnflqNHyF8QyLRP7AUPqW2bWpNFQWYbUWY7EbflhhMdVQ2vfz6vNJh6NSIUuSdeamquxuPmtisVwLw7JpARbZXU6PZ5kGjV+rA9KP5VJOHayqPGqNqKtfMajqv3gBtvKsPJ+pf5CZf8ATh/FvWHvoby5LZiSzQCLX3Tdm/4hp+RONBzwth7v6nGN8K4YxdRG7x941WkhQHnV8+oNbeXng/EmZkH/AIjLEyeB45lTWrD1vxKQQQ3UHHHxFJmvf7RCphnpmxhcDMZhftHKqQdid91YcvTUOf4MEsvw5Fs+0STz94PL3gfLFNJDtvgjk1LEeXPEMZnawjBq2HKGuGR7b/eP5f8AvjLO3fHRPm5CCzRpUbILFiM3ZO4ouT7q9cP3aLjBymUkm+/WlP4m8I+XP4YxmbPeGQ2yM6gULIYGtWonzrV78WxTFNQomMP3s1Qx6+i/jTQwThIZZ3Z10rGprYfeeqXn139MR9o+LsjHVFko5Sd40iWVlvnrdrjDegs+dYXOzPFplglijaVVZrbuYwWOwFF7tRQ6DFCQ78q9MUaKgmK1I9/RXlg08sh5xqoB8i5N/ktfE4ZO24GWdMxGADICrr0Y14W94P5YQuw/aVcpOe8vu5AFYjoQbB+FkH0PphzfOtm5e/YVEoIiHn5sb89wPjib+pEISXGhjuCBLXHDeMXZzhyJlQfaMot2PNi3O/T0xibwfatEgLeMqo5k7kDbqa/rh/zfaR+HoyAq6OD3aE+JD096evwwl8NhC+OZ6VhtGjDvZdX3RpsorcixrbYBrrB/083TMNoLFCzm5vGHLZUs0GXU6meTUWXxE6W1yyCuYMiqinkRCT1w1DjdSq+aSFZFdkXMRAkK1V3bKRrGrxczXkcKHCstZlzOZPdIlB9Hh06a0QR1ybYAgbgADmWpjmzbTANOqrKVY9yWotDeo6xW0g5qbBsXQ6jrVMzd3hN0KY2bj9pNmFfvZZsw2krzYXSJyGkdS3sqOZN9bwOWcPOochJnGiOKwTCh+6B1ma/EelkeePctKXjbLa175F1wSUSW1amDeQOk1f3TuNxhfyPZ3NZTMB2aJHXbUxLBe9DIJNhyBJGq9jV4ClNGDF2sTGqhqK4ULew0/Ms9s+0URjOThGoK4LPfhtLGlBzIsm3J3PLbFTsfmAjRlmCgtMuomgCYQFsnbz+eKuT7NJ3pimdkbdegAboGu9idrHK73GCK8DhhbU8LOgbS6sfEjeRqgT1U1TC/LZhq+HSmKaXsJmngq7MS1rkc4E4BxFIsxBJIdk03Qs7bHb3E49m1SQxxrG/2YJsihpBqxZsgWtnphk4hwTQO8gGuFvFoQDUP3o75/vRE9PDR2MOUhQqHZtaltSMhI0ady4NWrj2dPMmwRW2FHxqk5gu3W0ZWhdDdtdrW3+v0+kvfR3w1nEi6lDAggE70QNwB0BH5jALjnDE+syaHvW9A2ApY7XbA0oNknyBOIZzOoMqqO7jZo5ZlvaQhWIZVI0adRQkeAkbV1m4VwObMpLIJSqRxPbBV0sSthN7FGhq39nb72M6hy40J3/1NBqfZlt7aAcj58ZWPZxShlXWYifCxI9naiwA8Ordhf3SuLPDezMckgXSSE3k3bmR4UFH2q8R8rUY7yXGhqHdqBIw0qoJ7tifwML0qLsxPsAvhbphu4PEuVjLe33dsxJG7kFtb+hYHlZvSKwB8RXLZcx1nCtMJlCC4in2nyOWhzMWVig1yUA/ibeR6IQFm0kqK2se1i9xLgWViiLCJS37JDbeJhvI/OqHsj54+7PcCfv5JpGBnaRlQFrCyEXLMVJJUonSyAT0ralxbPCaWor7qMBIx10jr72Nt8Rg7u38WNvMwuHohiFcA28uujLvZLs3HNMLiXSlFrF35DfzP5A4J9qgO+WCBER4wJQUUDxCyB4QOfhAv19MNHZbg/wBXy6hhTt4n9CenwH9cJkHalpMz4CsivKdQYqrRJdA1+HbnfyJ3DUDqma5JgHqrVrEoBlXQQ12qyZ4jw7VCxVpEDAA1bDmh9CbX3gYD/R3EknDe6Za8ciyKTZJJ3sc1NEbHlV4M9nM2onzWUHshu8j8rKqzqPcWU164t5PhaRPM6Cu+YOw/eA0k/HmfW/PCuIqdy3Ox+vWsnkZW0gTMZmQ5GaEuRLlmVC10TEzDS1+eixgNnM1HM9BbigzUMYUbL3Tqy2APNt79BibimdD5uaFfYlbLwyMOg10feS3h+DeWOspw/XEQAA8mVQiv95l3PTzsj540xFgx36+I1blx19YPzmS0d+DK6plXCkMxJ0uAUYNpOkUdJofd9dheVRtRjUBdLK2oWzWt7kGmI33oCuu2D3aTtFlaclw31jL6XRPEwbmhPQVZG5vbHrZkOsOZQBhLAQIyBvmIugY7hmSwOppcbVKmS+Xrq8KmItoxlXJ5YMJGdBoGnv8AL0QVTYiWIijsy3t+Ei7UYNZsAle8y7ZmlGiVUV9Sc1sn72+/nz645y5ZlRkOuRFMkJP9tA25RvNlvSfUKepxDJw/NpX1Nk7hhrVZALTVuVGoXV7geuFzqbHTrroQLHMcxl+GAltsMGTy2lcR5PIhffgR2842MvlHAdlkcVHpPi5i223AA2v1A5nFLCUCneaTnbMbCBPpM4zbpllNUCSaFF2GlVOrYUraielrjOM5MCviZjIDprmoVRQo/l5VjQ8r9HUE6xyPNMzSlix1KT7Ni7U77dfMeWKkP0fZYHcyH+YD9Bg1TEUkIZj9o5TpuV7NRF/s6i9xIWCN4vvwyv8AdHJ4ja8+R2xX0GR9Mag+QQED/qJPxJwU4BwSN1dykjIp8ZRq0iyLK8yNtyOXxwxZrgGWiheTRYRC1l2N0LHXqawU41KDEG5J9Jw4N2AJIgDhvAg4cM+mQSaNiCFAXXJIxFjSiWKHNqF+ZTg/HVibSg1Ru8ZVUDPoRgwo6b+1oKSOpY+WKHAMizoEbSQzCMlOqAd/LZ6k+CO/SsN2fWu60oDcqdOXPxD1FYnYrFZ2Kvrf7Rqjh8liIL7H5DJ5hsx9cK95qGkvKUYg6r5sLINe7BHshkIY8zEAilZoXB67+KyDzFhehHPF51VhTAH3gH9RiHhmXRM6hjQKI43dtKgcwQNl6746MaarBRceHCap4YKHvrcH6SSWBi5VI5KgdkiEeXJ7uusaewHIP7WRr/Cg5mFIp0cMmVMY1BneZkMzC7JZmalsXYUYWu0+YMiGXU5aSbSmo7hQpJFA1zZBt5Y6l4AhlkVe8Ol402ZjzUFjyJ5nrsMMNUUKM1xBJQYMSLG0L8QJilLLZMMgFlhq0PbblehcMK/fG2GTi2mWIS7PoU61U3qibZgD10kWPIrhNm4X+0qWdiSoanVtQvwncb1V+e2LGS4s+TzEGuV3jLNCQ/IIQtHZRyOk9eR3wNSlU5VOvCMVWZQrkar7H+57xrKkrd6niChmH34yPs5PlSn+XBThOXOYVLB7xVCyKf7WIHSD560YUCLOw92OZJ0jUd5SIAykE7qAxSaMHqBrWVeu2BfC+2GrNwJGNbs4V25A6hokI8wxVZB63541ToM/DSEq4kKlhvw66tLmWzLJJ3LIYwqySVrU94VRuRI8SbA/Z0ykU6cmwI41nErvIDpcljKh9jwISXcctS7FWHNtNg1s6y56OdFkaPSxg727B9oMm9jmB94UaNXVjCNwNgzuGda0vu4sL4A4sb2BQ+eA1UUMGWZoKaqOX3lHLcakiZ4oJZFDpqkj0JqUqCHBDA8kAPtUcWuMcKRY8v3GWnWGVGIMpUK+lNWvRrOmRkW96sAVyxT4/wAEkjzOY7qZUECyaVNl3Wizk7UxYsbv022GKHEszC/D8qynNNKrdye8cmNAFtwm1U2oULsDY8sNU1zKbGJVHZHBI8fOGsnLJmgkhXWgTTp2K6VALk71qLLZB0sAEKk7gleBZlny2aOoalaMh2s6SrslgHdnVT4QebBcddneHZeOTNLGrqEUAmydRsKTRNV465Xsce9k5H/7UqKjyaAyKTS6lZSNXuY6vdhJSMwIlLIRRfNvpFntxEsTQKtq6q1pd6AaZQzdZD4nY3dt5Vit2d4pL9Yjc+PT4jrAbZd7JO9Dnz5DBD6QcuqR5fS5clnZnIFSswFyBl2NkadP3QAKrAfs5me7Z3sCkIo8yGoHTYrUBvvttXXFgf8Arsd5HF+2A2vNEn+kkSQMjJ3TSrUclgxv0bTdGx5H/Io76H76VVLQhFRhpNyktfgYi/DprV+6LvFyGFQ1x5hVGkBVdEURsFALaW23o3o8+tDFzLJHGol1FjCtKYzUVnckKAFUs3hoWSN6GJD1ZTp0Qgsok4zxSWLNRAoiNM5U8yqLl4ip9dOofDDtxXOaYJJENkIzL/ykg/1wnZiIrCqt7X1SeRvfIwP64aOD/aZSINyaJQR6aaP5YSrN3RyBilVQLHxisECKZAPYy+Ul9fDK0jt6myThI4r2lllJUMUj1OVRdq1myLG5vyJrD0sncwsH9rLpLBJfWNwWib+HUAP5jjLsW/0ymrlmYXta0VxTFbAcZ9i5wvJTSuBCsjsvi8AJK1ve3Ll+W2KWNe+iLhATLPOQwaVtI320pyofxFt/TFis+RbxETjsJxWGdNDeGaNy4S6okUxjA30nxak3ok9Kw3Sxi+X54Xu1n0eLO/f5du5nvV1CsfPw7q37w+I64AntVxKD7ObKGR1+/oc2PfFan3isRquGVzmS3kYfOTvGrtT2pjyMWt/E7WI473Y+foo6n+uMc4xxOSaVnzBYSMp5Hbeiq1yVAOm5+OLXbVJ1zEv1gh2ZgUc8ym9BANgo5EDkffgIFrUqFZNXhFAltqa1HMeV+hxvNrHaNJQt9yZqvZbichy+VLCh34TVQ8S6GHltR8P8uF7N9o5oy9v7JbbSOhry88UeCdqlghRSjPolSTVq8A8B8PI07bjy5eWBma4l3jNIy6ULlquySSSByHLGXoo9tNBBUxVDW5xg7O5pYB3jP41VgIwDbFlIOo8gtk+u3LFXO8TlaIQ6xpJRKNAVY5nnXmbwD/23+4Pnv+mGLPxrFl4S2jVIWl8Y2Kolha62WG3n7sAq3JGYcbx4tdgovbT7Rs+jWP7UNQA7qR6HId7NQA9NMYGCvH44xmEANeOwANr0NY9KBJ/LC92YkaN3Ckju4YIjWxumkP5tglKSZI/CCBrJb8JoAV77IxPr1gVCW13vCrSIqF7+EP8AFikUDNQAFe87+fmcA5I3ihAAf6xmmHsmtNEHQTzHhO/kPdjtHL5iNHJMcamYrueWy7enOsDu0fGSscQR9U2YWQiVvB3cV1so5MwFXzoHDFBBVIYafiDZjRUJuTr+B8wRnis+Y0Rm4sshCtftyA6mfbcgv5dAMWczlZLJ1RRMzBwsqBkJoDVHKdW3LnXvwY7N8FCaYxYADNdLrZiCCoIJqRBWw2I548eDvXVEKtG3idCtKV5MyrzR7BVlUimo8jhp3DNoNBprO0VCqQx8SZ3Lk1EJQxq03dK8iiNSGkcqE5CmN3sLuvTC39IyRpJFGi0dGt7AVrY0LCgbgLhshdZWBYyd0T3qsBpCCMWik6dhett9yAvnjN+1PFfrGakk6E0B6DkMMYOkvbZgNoriS3Z2v1y95FPnHnDvK7Owo2T6Vy5XQAvFrsZvn4P4/wA6NfnWB16YvVz+Q/1+eCXYU/8Ab4T5NfyGKDNZGPDYen5i+QFkXja59/aP3CBSZdSbP1aFSfdMEP8AeOAPZoVPRNUHHhFsPsiLo8zzoddsX8nnby8T9fq5PxXMqfyIxV4GpTiI6ASlQevNxv7v64hVJewwsj25H5k3GAozgdiGVmVjY3dWjRj7uR2/wxC/D8xHE2X0r9VhOlgXBRd9i4SNW1Hndk774sdppftAQ4cGOI6yK1+A7jyYkA/PH3aSSb6ywQsqSaDSx2HJUEatcioxBvz5YCGIJ1maqgpTLDh+JdyAK8RnEexkDUxPhJsSV8uvkcVezSFM9NGBptZFDdbAPzI0jEMgH11NbOpeIFth0iBJpTV30BxLlZdHGBvWuRhXTS90ffTj8seEM2qHxQRb7exUsZrTZs6P2T2Pbj8r6r0OIOC8Hqi5q1Emk8kQezI46lt9CdeZ2qynbLKFcrEZaaRJhqVVqJ2YMQNjSvpC69NLvyvBTNzJGpB+1dXOojbvswa1bD+yi8KgeYC9MPPVKUco4yPYPXDWgmThYPhUEu9lEYk6dXtTSnmXO1D3DFnLBp5REX1w5f23IrWw5Dy2HM+/E2el7tVy0RD5ufeWS9kB579ABy919RixDlIdAy0TBMvFvNMTWs9VB9TzPTYe+aSclz9Pz8DnvG+071lBtxkfFZjNHPOP7Zky8I81DAkj3kH88OOXgEaKg5IoHwArGb9oOP65EENxxw7R6dj5X6E1t/mcVJ+ITvCRmGmJejGSx0FfvWOuxFY42GZ1GtvDjBPSLWG0OdsOPxFmEfiJikjkYeyQwOkDz0vvfvGM1Jw1Z4MVKallSJNAdb0qGN+hNMa3vHHZHgSHPLDmSUYboNqZ1IIU30I3Hnt54tfp2SmpW8SxtIqFIGkvfRt2RGZkaWZA0KAjSwPiYjaqr2eZ38sbDBAqKERQqqKAAoADoMexrQAx8TjdRy7XMSAnzNiM49ZscHA56KfaDgMWciMcuxFlHHNT5+7zHXGP8R4c0MzRbB0oDQbDeZJvYkbketYcOM9sJJmMeVJVN9Uo2ZvPST7K/vc8CsvkoxaipCVJfne/MqerDnvv7sCq1UQ66nl+ZRw1Gpa+wgEqATdXu2kbKP8A2uq54P5Ps93mXMrkEDWVpDpAQCwWBpbugOp+GBz8JIRiqsyD5hW3uvcLxAcy2ggyfZtW2/PzoGrrqcc7QPHwmTQb+sm4Jwfv82IaGm9TVyCjc/lt8cHe0OdXMZjwsncRroYjchEId2HkC1IN/FywI4NkdSTGMuljSZC2iIDmxd+oNABFFn0xLxqBkWNArCGUgmRgFaTRS+yPYRR7KnfqcBYZmvBj90dOz0Z7oyMKeZjKR5avZHwUDF4/tR4twh8PvZfF8Kr44oZbj8LAU1DpYI2/TEi8SjMt6460c9Qu9XLnyrfEZgxYkiPZCOEuZbMd3nEJNCRDGG8m5j48sCe1WXZRlc0VZlyx7udWosAH1AvXR0Y7+o88Xc5m4GXS0i+lMLB8xXXHGX44d1ZtRCt9pGoOqwAO+Qr4wNt98P4Otk3EWxOHaqAyjURqy2UHJGhs6grqN9em42rlfdmiPIWNjgBxLioAkYB1DPqGk00hIBZFAFqt1qO9V1JwY4bKjIO5ELmgSy+FVZPZtLtfDag9NsLnHeOx5OR31d5mmLUbtQjbrty9nTsPf6FmmpLWWLqQt8/4660kPa7jHcRGJXLPMQ73W1gUBQ2BAG3QADrhDysRdq+JOPM1m3mkLMSzMep88E8lCIwPPqcVGIw1P/6MxRpHF1QP4D79e0p8UhIa9tOwGCX0epqziejf0b/DFHjDg6Rfisn4dMWuwD1mlJ2HeJ+eof1xksThhfrWddFXGMF5H2jXE4fJx6D/APT5oD+WQN/Q45geuIggc5QdXvYkD/qv44+EfdwBQfZizpI/mo454lHoz1jamT+jfOsS6pFpTwjBmYX1sfeEu0cRaSM2puOHxKvhJ1MLAHmeXl6AHAjjfamhHalikir4KohBsbZTuegFXvvgz2wzzJEzaCdMTfsj4N5Cp+QFnqBq9+FDiOcdcpHLCro0ntA7+yRTAdRe4PxwuFzNrztMI4enlO4GkOZTOas0JJCToc2CAAI1GwrmSACKG+/I7444/OwzSTDTRVXBXkVBGgr6FVGBEk8xGWdBEHLfa6jZu9i17hK6je/hg9x5O8jhkqgVdQKqgr7Ajoabljw7pjKWNULY2tbX10n3byQOs6Cw0bAwqvLf7R3PmSpIr/HA7K51I4BmiNgAkCXZJ5E+pZrJPvx7x7Jlsys5Y6ZMtCSvQkLoJP8Ay/ngbJCMtnXhYlocoGlhU8216WQDzPiUfC+uGCA4seGp/HxEHHZKrW1Nx6cfmE4ssUDKzVI415iX8CnfQPU+WJTEZSsSDQoF1+BehbzkboOl3z5V9ZXXqpu6IL/+ZmHGqv4UFbYLwx/V4HZt3ou5PVq/S9sJVHO/Hh117wyWA0gdsipMsaAVYRD11oNW/wDHbgeq4G5FDWtl7yOL2kL1QbYUDy3PMDpi/wAPUFVNkFz3ch6rJeuN/ntiPOcJLTRjwp3xItuSuDTL8HG3oy4YVrEqT1xniRbWDLURCmbUTTL002KN4udouHlhqPtRkI561/Zv8RQPqMR8SkZp272iwYKdNAGmA+RF/lg00Om0fxCMaW/fhbk3vQ/ocaaoUZWG+88yhhYyn2e+knMZWo8wDPF0s+MD91j7X8LfMY0/gvHYc3H3kDhh1B2ZT5MOn6HoTjGc/kNLtE24HI+YO4PyxSy2YlykomgcqR1Hl5MOTKfI4qpUSsOR+xkfEYJqfeTUe035scYWeyX0gRZ2o3Ain/Dfhb+An+6d/fzwz6cZZSpsYjeYoICsciqwvSHLD7wNg1+6Nh/ra5xDPRnRIuqKOMWSUVSwY2qDQfFQFAnc2bwPykA+0Zzp0lrItdNb7V90g8sDPrZnYMWKxR+IHVZQA1ZFbyNyUdPhiUlzceplx3C7bycNJmV0ghYVTc6qC0echrxNzIQHaxizHwMSoWVSyaQO+lJRaXrGiUTXmcFOG8D7wK0q6Yl3jg6e+T8THnXTr1GJu1vF+7RYwLL71YAAHLnyBP6Yz2hzBE666vF1OdwJNwPhEaonjM2j2brSpO9hBsDf3jZ9cMnEckJkR2/sXSb5C2AHPxC/jWMv4HDJLMHVio5lxYAA5/yj8ztzONBzXG2ggV6Bd2UoDd6FArUKFHYWPM412bqxa9469PNYLz0nEmQjDPE6J3khRw1DwKwuSq6JpYD3jEv+wYW30oNf3SxBiB3U0DuSnMH7xHS8UslmY3IqQOsYbW1G2QkM679e8Uj3PtiTN9oo1dlZbkRqcjc6mAdh6BSdI/hONOGAuBCBmJCqTeEsn2fyyCQSR6miJslm3U+JSACBuu3vBxFHkFDdzSoWYu8i7FIwCZFv91l0/EYqZLtEjyL7Ww3BG76fEiiid9f5HE+WKSM666QW0h/EAdM4+MkYN+TeuPLqASJzvoTnYwfxLi0aSq+8ZckqU2dA3sD97YWQed15YXeN8DlMiuKkWUDQyjY6QFrzsUAV5g4g7U5sNMZC9SA6gi7aGPiA/lULddRWHuNu/iikj8P1oa1rbu8ygu18g5DAj3HB6LNQ7wmMQEqWRtp92I+jvTU2ZX1WMjc/xDoP3eZ67bFh7XdsIckpACvOR4Yx+r17K/menmL+XmObyVqxjeSMjUpoq/I1XKmGM54R9GOZmOvMP3V7m/G5/p8STihTCv33Mh1XbNl2tpaJ2bzUk8rM5LySNZobknkAB8AAPTDZ2Ky7wx5lHUrImYylqwoj7Q7H/XXD5w/sbDk43aBLnCNpkfxNqo1XQb1yAxnnYmRmTNFiSxkypJPMnvjd+t43iagekwGwtBp+6MOZj2dT58RQf3v8cD+My/bFupSF/nEp/XBuSO3ryzOeHzjJrC7xP24z+LLwn/8AWB/TEMy7+ln/AL1vCMPaiTT3epNMbmUFQeYJDBvUHWSV8+VHACbhb923czAalBDC9qItdVbH1FHYbC8FuPFZMrDIt3qQPfQmJar0IUfEYk4BTZR0IbZm3HQHQOfQ+M7+mBPcaiOgZKFxzsfWC85AUYPJ478J2ZbZVALDbYat8FO0UinLRsqFQW362XjRiRfqK+BxHxKMtlYyUKsrLqJN7kEaSR1FDfreJc2dfD1Bayqgha5aXdCb/mUfDHE2hFNxTfkbQbxMXl8s/wC46H+WQ1+RwL7XZQyZzIupCtLFBTHlqVim/pYXBSYauHqf93Ow+DqG/UYHdqrORyU45wySIT5biRf0w/g//LY8QRE/1IHsAR/Fj8yPsvJ3rKr7sjSyyj/zGagPgAMMfG4S0EiruSOXnRB/QYBxZJl4tOIiqF/tAGOlWV9MlXX7xr1wwcPz6TJqQ8iQwPNSNiCOhwljqTUqgcbaH5gcNWDrbiIB4SFlqyVWQLE5/DKo+zb0sj53gzxXK/WIGBFO55fhzCCiPdIo286H4sFc52ZR4TJAB3jL41OwlHPS1cmB9lxuCBzGA0ObWZCzEgMBHMeTKw/ZzejKw0t5bHkBjlRSpDjzmDUzm44RRU6YCCgIkNq3UaTuP6Vtz9cH0zWykHWUBZT/ALyI7MD+8u1jzAPXAfikMiStYqpKcD2Vc8zR2Cv7Q99dMWGyU2W0zFV0a7AHsq34TfRha+VGugwWooe2upjtxYS5xHghZDp9pE7yL9+E8wPVD0/CcLJPvJv/AFyw+wz/AGVxbtlyJoh1ML7svrXjSv3Vwu9p+FrGyzRfsZha1908yv8Ar3dMeoPbumBp1SWs0VM3l9J1LtR6dD0Ir/Qw9cC+k91hCz6XddtRJUkdCaUgn16/mQvB+zkuaJVF26sdlX3+fuGHLJfRZl1QCR5HbzBofLFmnUDrapwkrGoiPdePDlMx4vPpqINz+0ckXqN+FduhI/TBXs/w4NJuBpiNsANmmO/L8KDYDzwtcWzTJmGI5qRRP7tVYG3Tyx7ke1U0QIXTRYsbXqeeJrUXyZV3nc+bWamrVucB+I9lRPKZHSQkiq8AAobCyx/u88JU3bPMMpUlQGFbLR+GIj2szJFGVj7yf8cCo4ZkNzDUWAN7/a80VMpDlhcrIoG4iUnUxFaWJsE16gKLwB4lxNppC7G75AGwB0Awof7Zevu/L/PHw43IPL5YOabSlSxFJDmYkmMPD+Mrlp3LhiDTgADc+RsjYsFN/u+uKvCcyWeRmNs51E+pJJwBzmfZyCauq2GJeFZpgxANWP0wTsyVtArikWtm4RsQi7BII3HTEuRzYiSRGfqWQG/GGrWl+9VJv7urCvLxeRWAsfEDHEvF3YUa53yxwUmG8NVxtFxcXvGXs3xJEzhWch48wDG7kcix2cXuKej7icM+VzbQxy5dzTxSpIn8SuFYfEEH54yz663nz9MFpO2WYkdZHKlhoHs89IAs+ZNb+eNvSLCKU8TTBIa9t/qJu3ZtdLZqL7qTkr7nAavz/PBvGM8N+kzNAyPURMjAm1NbKFFeLyGL0n0pZsX4Yf8Alb/1Y0ndUAyVXOZyfL2ms4yPs3me9HEJ9IXVLA1AcvtS36Ymy30pZtlJKw2DXst5/wAWF3L9oJI/rKoqBZ2RmFHamLUu+wsnneOue4w5zCaGaKYj3pH/AN9P+cJwscTXw5Y+eWj/AOksv9MVG7ZTiUMAn7dpOR5sgBHPlWBWZ7RStHADp8CBRtzGpjvvhDs2lTA1lp1QTtHdt+HqGIOloiBW48Uib+YPT44sdnz4JV1abYGq9r7NiB6EFL+GFnMdo5FyoAVPZQXRvZ9fnXNj0x12W7TyGZgyxsKXmp2otuN+e5wM0mlBsQhovb/K/tD+cX/s7ruulzSg2D4g1nyOkXX7xxPw1NeRdRWyyg3zulkWviDeAY464TMikp0N7H7ooHnzoDEfZfjT6HsKaYEbHqrqevUGvlgaIbCeFUdiRyIMl4QdUGah81WVfehGqvgcR5yPvOGZlB9xo5q9L0t+WB/Z3ijGYiloxSjry0H1xY4NxBmizSECjlZPPy9/rg9Ilait4w+MCtRqjyPXpPYsyO/4bmG0lZYVhfVyLJqhN/NTig0UuX4rIIlDam1MoPh0vTnf90kgE9R64qZDMk5CMGjozTafTVHZHusXh0Ob8TEIi2TyBHMlvP8AESfjh7G1loqQRe9xPnsNSLsCDa2sYOD5oK2nVYbltW/+fL5YC8Zyoy+cZgtpMpeujUNMy16pT15rjk5s0Dtsf9dcEuP5ovlWkIGqICRCOYZQD8juD5gnErDN2lFkPCO1FyVA3PQxazeTuRloyUu/Uyw8wR5um2/M7eYwU4e6afqcp1xyL9hIf7RD0v8A3i/0Hlil3xRMwy7HLmN4v3dYBZf4DZFeXuFEo+HJJmjAw+zdO+ABrQ4arQjdb61jAQsQvOerPcWPCCeG5WWOQxKLmy5JTykQ7uh8tQp18m1YYOE9mdWWMOZAK6tSC9wLsX6j+pGGGIAb0L5X1Nef5461Yoph1GramIVMSzbaTiDLqihUUKo6DbHeOdWOS+Gore5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7232"/>
            <a:ext cx="3645408" cy="5644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57232"/>
            <a:ext cx="359054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571480"/>
            <a:ext cx="61436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программа «Творец» предназначена для  одарённых детей.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одарённости: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1).</a:t>
            </a:r>
            <a: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Успешное освоение</a:t>
            </a:r>
            <a:r>
              <a:rPr lang="ru-RU" sz="2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«Белошвейка» и «Проектная мозаика»;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2).</a:t>
            </a:r>
            <a: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экспертная  оценка</a:t>
            </a:r>
            <a:r>
              <a:rPr lang="ru-RU" sz="2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 творческой деятельности в конкурсах и выставках разного уровня;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000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6064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традиционных  кукол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народов мира  в  «ГДДТ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79342" cy="49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«Областной конкурс проектной деятельности по детскому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декоративно-прикладному творчеству учреждений дополнительного образования»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2" y="4149080"/>
            <a:ext cx="4608576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2" y="1256931"/>
            <a:ext cx="4608576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7184"/>
            <a:ext cx="3561358" cy="547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5232" y="695368"/>
          <a:ext cx="8355240" cy="5863142"/>
        </p:xfrm>
        <a:graphic>
          <a:graphicData uri="http://schemas.openxmlformats.org/drawingml/2006/table">
            <a:tbl>
              <a:tblPr/>
              <a:tblGrid>
                <a:gridCol w="4633998"/>
                <a:gridCol w="3721242"/>
              </a:tblGrid>
              <a:tr h="4405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- 2015 </a:t>
                      </a:r>
                      <a:r>
                        <a:rPr lang="ru-RU" sz="2000" b="1" i="0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уровень: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40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XIX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</a:t>
                      </a:r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Биос-олимпиада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2000" b="1" i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869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Международный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фестиваль детского творчества «Звезда нового века».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869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XIX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 декоративно-прикладного творчества.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Лауреата 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  <a:endParaRPr lang="ru-RU" sz="200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800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XII международного фестиваля-конкурса национальных культур"РАДУГА ДРУЖБЫ"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2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Лауреата 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Шпилькина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Таисия</a:t>
                      </a:r>
                      <a:endParaRPr lang="ru-RU" sz="2000" b="1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Лауреата 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  <a:endParaRPr lang="ru-RU" sz="200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00364" y="71414"/>
            <a:ext cx="3413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учащихся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15975" y="271462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844588" y="4972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6"/>
          <a:ext cx="8496944" cy="6264696"/>
        </p:xfrm>
        <a:graphic>
          <a:graphicData uri="http://schemas.openxmlformats.org/drawingml/2006/table">
            <a:tbl>
              <a:tblPr/>
              <a:tblGrid>
                <a:gridCol w="4712591"/>
                <a:gridCol w="3784353"/>
              </a:tblGrid>
              <a:tr h="3493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уровень:</a:t>
                      </a:r>
                      <a:endParaRPr lang="ru-RU" sz="200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53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для детей и педагогов «Летние вдохновение».</a:t>
                      </a:r>
                      <a:endParaRPr lang="en-US" sz="20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для детей и педагогов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«Осеннее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вдохновение».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Всероссийского конкурса для детей и взрослых«В мире прекрасного».Номинация: Детские исследовательские работы и проекты</a:t>
                      </a:r>
                      <a:r>
                        <a:rPr lang="en-US" sz="20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IX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для детей и педагогов,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воспитателей , родителей «</a:t>
                      </a:r>
                      <a:r>
                        <a:rPr lang="ru-RU" sz="2000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Талантоха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Всероссийский творческий конкурс  «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Рассударики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Всероссийский творческий конкурс  «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Рассударики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дой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 по</a:t>
                      </a:r>
                      <a:endParaRPr lang="ru-RU" sz="2000" b="0" i="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Победитель(первое</a:t>
                      </a:r>
                      <a:r>
                        <a:rPr lang="ru-RU" sz="2000" b="1" i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место)</a:t>
                      </a:r>
                      <a:endParaRPr lang="ru-RU" sz="2000" b="1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Победитель(первое</a:t>
                      </a:r>
                      <a:r>
                        <a:rPr lang="ru-RU" sz="2000" b="1" i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20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Диплом </a:t>
                      </a:r>
                      <a:r>
                        <a:rPr lang="en-US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Шпилькина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Таисия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i="0" u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Победитель(первое</a:t>
                      </a:r>
                      <a:r>
                        <a:rPr lang="ru-RU" sz="2000" b="1" i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место)</a:t>
                      </a:r>
                      <a:endParaRPr lang="ru-RU" sz="2000" b="1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Победитель(второе</a:t>
                      </a:r>
                      <a:r>
                        <a:rPr lang="ru-RU" sz="2000" b="1" i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место)</a:t>
                      </a:r>
                      <a:endParaRPr lang="ru-RU" sz="2000" b="1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Шпилькина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Таисия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Победитель(первое</a:t>
                      </a:r>
                      <a:r>
                        <a:rPr lang="ru-RU" sz="2000" b="1" i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место)</a:t>
                      </a:r>
                      <a:endParaRPr lang="ru-RU" sz="2000" b="1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</a:txBody>
                  <a:tcPr marL="61301" marR="6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404664"/>
          <a:ext cx="8712970" cy="2910432"/>
        </p:xfrm>
        <a:graphic>
          <a:graphicData uri="http://schemas.openxmlformats.org/drawingml/2006/table">
            <a:tbl>
              <a:tblPr/>
              <a:tblGrid>
                <a:gridCol w="5544617"/>
                <a:gridCol w="3168353"/>
              </a:tblGrid>
              <a:tr h="2300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Областной  уровень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8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проектной деятельности по детскому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декоративно-прикладному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творчеству учреждений дополнительного образования» 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за сохранение народных традиций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 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Обастной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фотоконкурс «Юность России».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(второе место)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фестиваль творчества «Золотые ручки»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Ленинградской области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642918"/>
          <a:ext cx="8643998" cy="4605655"/>
        </p:xfrm>
        <a:graphic>
          <a:graphicData uri="http://schemas.openxmlformats.org/drawingml/2006/table">
            <a:tbl>
              <a:tblPr/>
              <a:tblGrid>
                <a:gridCol w="4794150"/>
                <a:gridCol w="3849848"/>
              </a:tblGrid>
              <a:tr h="2520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уровень: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художественный конкурс детского творчества «Царство природы».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</a:t>
                      </a:r>
                      <a:r>
                        <a:rPr lang="en-US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степени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Районного конкурса декоративно-прикладного творчества.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Грамота I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Грамота I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Шпилькина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Таисия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Грамота I</a:t>
                      </a:r>
                      <a:r>
                        <a:rPr lang="en-US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конкурс творческих работ учащихся «Мир вокруг нас».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I</a:t>
                      </a:r>
                      <a:r>
                        <a:rPr lang="en-US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конкурс фотографии  «В зеркале фотографий»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I и  I</a:t>
                      </a:r>
                      <a:r>
                        <a:rPr lang="en-US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Шубина Мария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I</a:t>
                      </a:r>
                      <a:r>
                        <a:rPr lang="en-US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Ломовицкая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</a:t>
                      </a:r>
                    </a:p>
                  </a:txBody>
                  <a:tcPr marL="41715" marR="417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00364" y="71414"/>
            <a:ext cx="3413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 учащихся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095"/>
            <a:ext cx="9144000" cy="6894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285728"/>
            <a:ext cx="8072494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одаренности должна служить не целям отбора,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быть средством для наиболее эффективного обучения и развития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одаренного ребенка.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(Из рабочей концепции одаренности.)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785926"/>
            <a:ext cx="60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ОЦЕНКИ ОБЩЕЙ ОДАРЕННОСТИ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2500306"/>
          <a:ext cx="5214975" cy="2643202"/>
        </p:xfrm>
        <a:graphic>
          <a:graphicData uri="http://schemas.openxmlformats.org/drawingml/2006/table">
            <a:tbl>
              <a:tblPr/>
              <a:tblGrid>
                <a:gridCol w="217291"/>
                <a:gridCol w="3911231"/>
                <a:gridCol w="1086453"/>
              </a:tblGrid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459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5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Отметка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Любознательность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Сверхчувствительность к проблемам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к прогнозированию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Словарный запас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к оценке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Изобретательность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рассуждать и мыслить логически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Настойчивость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422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Перфекционизм</a:t>
                      </a:r>
                      <a:endParaRPr lang="ru-RU" sz="1400" b="1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496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57884" y="2428868"/>
            <a:ext cx="2911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«Графический профиль» ребенка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42852"/>
            <a:ext cx="72866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 реализации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ополнительной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для одарённых детей  «Творец»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(методы, методики, технологии)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571612"/>
            <a:ext cx="55007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социального проектирования;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развивающего обучения;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проектные методы обучения;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развития «критического мышления»;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игровые;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технологию дистанционного обучения;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этнопедагогические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интегративные технологии.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методики: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анкетирования;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наблюдения;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ассоциации;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мозгового штурма;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вживания в роль.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6095"/>
            <a:ext cx="9144000" cy="689409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428596" y="142852"/>
          <a:ext cx="8429684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72866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Шубина Мария, 17 лет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каждой избушке должны жить  игрушки»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Руководители-консультанты проекта Самусева Е.Н., Колесникова В.В.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85926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Цель проекта: Создание  музея «Изба» в МБОУДОД «Гатчинский ДДТ». Изготовление традиционных кукол для экспозиции музея. </a:t>
            </a:r>
            <a:endParaRPr lang="ru-RU" sz="20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4956048" cy="365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Российского этнографического музея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1124744"/>
            <a:ext cx="7790688" cy="521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90"/>
            <a:ext cx="450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музея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"Домик няни А.С. Пушкина"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7" y="1207873"/>
            <a:ext cx="3310128" cy="2487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07" y="214290"/>
            <a:ext cx="4212336" cy="3364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" y="3920282"/>
            <a:ext cx="3639312" cy="2657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7" y="3807506"/>
            <a:ext cx="3907536" cy="288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808</Words>
  <Application>Microsoft Office PowerPoint</Application>
  <PresentationFormat>Экран (4:3)</PresentationFormat>
  <Paragraphs>201</Paragraphs>
  <Slides>35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Constantia</vt:lpstr>
      <vt:lpstr>Times New Roman</vt:lpstr>
      <vt:lpstr>Тема Office</vt:lpstr>
      <vt:lpstr>Отчёт о работе  с одарёнными детьми за 2014-2015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 Колесников</cp:lastModifiedBy>
  <cp:revision>223</cp:revision>
  <dcterms:created xsi:type="dcterms:W3CDTF">2013-07-03T07:02:38Z</dcterms:created>
  <dcterms:modified xsi:type="dcterms:W3CDTF">2015-08-25T13:49:00Z</dcterms:modified>
</cp:coreProperties>
</file>