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0" r:id="rId2"/>
    <p:sldId id="272" r:id="rId3"/>
    <p:sldId id="276" r:id="rId4"/>
    <p:sldId id="289" r:id="rId5"/>
    <p:sldId id="277" r:id="rId6"/>
    <p:sldId id="278" r:id="rId7"/>
    <p:sldId id="273" r:id="rId8"/>
    <p:sldId id="274" r:id="rId9"/>
    <p:sldId id="279" r:id="rId10"/>
    <p:sldId id="286" r:id="rId11"/>
    <p:sldId id="280" r:id="rId12"/>
    <p:sldId id="268" r:id="rId13"/>
    <p:sldId id="281" r:id="rId14"/>
    <p:sldId id="287" r:id="rId15"/>
    <p:sldId id="288" r:id="rId16"/>
    <p:sldId id="264" r:id="rId17"/>
    <p:sldId id="282" r:id="rId18"/>
    <p:sldId id="284" r:id="rId19"/>
    <p:sldId id="29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7335227-2FCD-4D29-B29B-20580FB70F95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5DAD7BB-118A-4899-8799-3A3B05350E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35227-2FCD-4D29-B29B-20580FB70F95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DAD7BB-118A-4899-8799-3A3B05350E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35227-2FCD-4D29-B29B-20580FB70F95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DAD7BB-118A-4899-8799-3A3B05350E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35227-2FCD-4D29-B29B-20580FB70F95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DAD7BB-118A-4899-8799-3A3B05350E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7335227-2FCD-4D29-B29B-20580FB70F95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5DAD7BB-118A-4899-8799-3A3B05350E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35227-2FCD-4D29-B29B-20580FB70F95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5DAD7BB-118A-4899-8799-3A3B05350E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35227-2FCD-4D29-B29B-20580FB70F95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5DAD7BB-118A-4899-8799-3A3B05350E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35227-2FCD-4D29-B29B-20580FB70F95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DAD7BB-118A-4899-8799-3A3B05350E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35227-2FCD-4D29-B29B-20580FB70F95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DAD7BB-118A-4899-8799-3A3B05350E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7335227-2FCD-4D29-B29B-20580FB70F95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5DAD7BB-118A-4899-8799-3A3B05350E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7335227-2FCD-4D29-B29B-20580FB70F95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5DAD7BB-118A-4899-8799-3A3B05350E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27335227-2FCD-4D29-B29B-20580FB70F95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5DAD7BB-118A-4899-8799-3A3B05350E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4437112"/>
            <a:ext cx="6408712" cy="136815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Разработал педагог дополнительного образования 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Колесникова Валентина Васильевна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ДО «ГДДТ»ЖУРАВУШКА»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844825"/>
            <a:ext cx="7920880" cy="1224135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Первые внешкольные учреждения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России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Культурно-просветительное общество «</a:t>
            </a:r>
            <a:r>
              <a:rPr lang="ru-RU" sz="32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Сеттльемент</a:t>
            </a:r>
            <a:r>
              <a:rPr lang="ru-RU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dirty="0">
              <a:solidFill>
                <a:schemeClr val="accent6"/>
              </a:solidFill>
            </a:endParaRPr>
          </a:p>
        </p:txBody>
      </p:sp>
      <p:pic>
        <p:nvPicPr>
          <p:cNvPr id="55298" name="Picture 2" descr="http://pics.livejournal.com/pechexod/pic/00112krb/s640x4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556792"/>
            <a:ext cx="5832648" cy="400083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6021288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 осени 1907 г. клубы помещались </a:t>
            </a:r>
          </a:p>
          <a:p>
            <a:pPr algn="ctr"/>
            <a:r>
              <a:rPr lang="ru-RU" dirty="0" smtClean="0"/>
              <a:t>в специально выстроенном по проекту А.У. Зеленко здании. </a:t>
            </a:r>
            <a:endParaRPr lang="ru-RU" dirty="0"/>
          </a:p>
        </p:txBody>
      </p:sp>
      <p:pic>
        <p:nvPicPr>
          <p:cNvPr id="55300" name="Picture 4" descr="http://dob.1september.ru/2004/16/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437112"/>
            <a:ext cx="2126475" cy="1587262"/>
          </a:xfrm>
          <a:prstGeom prst="rect">
            <a:avLst/>
          </a:prstGeom>
          <a:noFill/>
        </p:spPr>
      </p:pic>
      <p:pic>
        <p:nvPicPr>
          <p:cNvPr id="11266" name="Picture 2" descr="Москва, Вадковский переулок, 5. Здание построено в 1907 году архитектором А. У. Зеленко и педагогом С. Т. Шацким как учебно-воспитательный клуб для детей рабочих окраин. Communal Club for Working Children, by Alexander Zelenko, 1907. Vadkovsky Lane, 5, Moscow, Russ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556792"/>
            <a:ext cx="2415580" cy="26067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87120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6"/>
                </a:solidFill>
              </a:rPr>
              <a:t>Общество «</a:t>
            </a:r>
            <a:r>
              <a:rPr lang="ru-RU" sz="3200" dirty="0" err="1" smtClean="0">
                <a:solidFill>
                  <a:schemeClr val="accent6"/>
                </a:solidFill>
              </a:rPr>
              <a:t>Сетлемент</a:t>
            </a:r>
            <a:r>
              <a:rPr lang="ru-RU" sz="3200" dirty="0" smtClean="0">
                <a:solidFill>
                  <a:schemeClr val="accent6"/>
                </a:solidFill>
              </a:rPr>
              <a:t>»</a:t>
            </a:r>
            <a:endParaRPr lang="ru-RU" sz="3200" dirty="0">
              <a:solidFill>
                <a:schemeClr val="accent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610683"/>
            <a:ext cx="82809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Педагогическая концепция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необходимость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создания условий, которые помогли бы детям жить богатой эмоциональной и умственной жизнью;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усвоение практически значимых для жизни детей знаний;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отношения между педагогами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детьми как отношения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между старшими и младшими товарищами;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воспитание товарищества, солидарности, коллективизма;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организация детского самоуправления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/>
          </a:p>
          <a:p>
            <a:pPr algn="ctr"/>
            <a:r>
              <a:rPr lang="en-US" dirty="0" smtClean="0"/>
              <a:t>                                                                                                                                                                </a:t>
            </a:r>
            <a:r>
              <a:rPr lang="ru-RU" dirty="0" smtClean="0"/>
              <a:t>B 1908 году общество было закрыто по распоряжению правительства, которое увидело в его деятельности попытку проведения социализма среди маленьких детей.</a:t>
            </a:r>
          </a:p>
          <a:p>
            <a:pPr algn="ctr">
              <a:buFont typeface="Arial" pitchFamily="34" charset="0"/>
              <a:buChar char="•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556792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Цель общества: удовлетворение культурных и социальных потребностей детей</a:t>
            </a:r>
          </a:p>
          <a:p>
            <a:pPr algn="ctr"/>
            <a:r>
              <a:rPr lang="ru-RU" dirty="0" smtClean="0"/>
              <a:t>и молодежи малообеспеченной и малокультурной части населения, фактически лишенной возможности получить школьное образование. 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s://upload.wikimedia.org/wikipedia/commons/1/1b/Moscow%2C_Devichye_Pole%2C_kindergarten_by_Zelenko%2C_19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04664"/>
            <a:ext cx="6984776" cy="516000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19672" y="5661248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Детский сад на Большой </a:t>
            </a:r>
            <a:r>
              <a:rPr lang="ru-RU" dirty="0" err="1"/>
              <a:t>Пироговской</a:t>
            </a:r>
            <a:r>
              <a:rPr lang="ru-RU" dirty="0"/>
              <a:t>, 1910-1912,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5949280"/>
            <a:ext cx="2780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Архитектор - А.У. Зеленко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Детская летняя трудовая колония</a:t>
            </a:r>
            <a:br>
              <a:rPr lang="ru-RU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«Бодрая жизнь»</a:t>
            </a:r>
            <a:endParaRPr lang="ru-RU" sz="32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5262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1911 г. была  открыта летнюю трудовую колонию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«Бодрая жизнь» (под Калугой).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7" name="Picture 3" descr="Уборка сена в колонии «Бодрая жизнь» в 1925 год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924944"/>
            <a:ext cx="4105578" cy="28803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5733256"/>
            <a:ext cx="4176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5949280"/>
            <a:ext cx="4104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Уборка сена в колонии «Бодрая жизнь» в 1925 году</a:t>
            </a:r>
            <a:r>
              <a:rPr lang="en-US" sz="1600" dirty="0" smtClean="0"/>
              <a:t>/</a:t>
            </a:r>
            <a:endParaRPr lang="ru-RU" sz="1600" dirty="0"/>
          </a:p>
        </p:txBody>
      </p:sp>
      <p:pic>
        <p:nvPicPr>
          <p:cNvPr id="52231" name="Picture 7" descr="Здание колонии Бодрая жизнь. Ныне не сохранилос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60848"/>
            <a:ext cx="4475901" cy="309634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51520" y="530120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 smtClean="0"/>
              <a:t>Здание колонии Бодрая жизнь. Ныне не сохранилось</a:t>
            </a:r>
            <a:endParaRPr lang="ru-RU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91264" cy="1015224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Детская летняя трудовая колония</a:t>
            </a:r>
            <a:br>
              <a:rPr lang="ru-RU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«Бодрая жизнь»</a:t>
            </a:r>
            <a:endParaRPr lang="ru-RU" sz="3200" b="1" dirty="0"/>
          </a:p>
        </p:txBody>
      </p:sp>
      <p:pic>
        <p:nvPicPr>
          <p:cNvPr id="4" name="Picture 2" descr="http://map.cbs-obninsk.ru/main/images/objs/obj54/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2995285" cy="42042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5877272"/>
            <a:ext cx="34563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В организации этой колонии </a:t>
            </a:r>
            <a:endParaRPr lang="ru-RU" sz="1400" dirty="0" smtClean="0"/>
          </a:p>
          <a:p>
            <a:pPr algn="ctr"/>
            <a:r>
              <a:rPr lang="ru-RU" sz="1400" dirty="0" smtClean="0"/>
              <a:t>активное </a:t>
            </a:r>
            <a:r>
              <a:rPr lang="ru-RU" sz="1400" dirty="0"/>
              <a:t>участие принимала </a:t>
            </a:r>
            <a:endParaRPr lang="ru-RU" sz="1400" dirty="0" smtClean="0"/>
          </a:p>
          <a:p>
            <a:pPr algn="ctr"/>
            <a:r>
              <a:rPr lang="ru-RU" sz="1400" dirty="0" smtClean="0"/>
              <a:t>Валентина </a:t>
            </a:r>
            <a:r>
              <a:rPr lang="ru-RU" sz="1400" dirty="0"/>
              <a:t>Николаевна </a:t>
            </a:r>
            <a:r>
              <a:rPr lang="ru-RU" sz="1400" dirty="0" err="1"/>
              <a:t>Шацкая</a:t>
            </a:r>
            <a:r>
              <a:rPr lang="ru-RU" sz="1400" dirty="0"/>
              <a:t>. </a:t>
            </a:r>
          </a:p>
        </p:txBody>
      </p:sp>
      <p:pic>
        <p:nvPicPr>
          <p:cNvPr id="6" name="Picture 5" descr="Изображение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988840"/>
            <a:ext cx="5003577" cy="331236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427984" y="551723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С.Т.Шацкий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 колонистами колонии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"Бодрая жизнь" в Калужской области.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iobninsk.ru/fl/m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60648"/>
            <a:ext cx="6984776" cy="568604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5877272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                        </a:t>
            </a:r>
            <a:r>
              <a:rPr lang="ru-RU" dirty="0" smtClean="0"/>
              <a:t>На </a:t>
            </a:r>
            <a:r>
              <a:rPr lang="ru-RU" dirty="0"/>
              <a:t>рисунке Юрия Николаевича </a:t>
            </a:r>
            <a:r>
              <a:rPr lang="ru-RU" dirty="0" err="1"/>
              <a:t>Скаткина</a:t>
            </a:r>
            <a:r>
              <a:rPr lang="ru-RU" dirty="0"/>
              <a:t> </a:t>
            </a:r>
            <a:endParaRPr lang="en-US" dirty="0" smtClean="0"/>
          </a:p>
          <a:p>
            <a:pPr algn="ctr"/>
            <a:r>
              <a:rPr lang="ru-RU" dirty="0" err="1" smtClean="0"/>
              <a:t>изобажены</a:t>
            </a:r>
            <a:r>
              <a:rPr lang="ru-RU" dirty="0" smtClean="0"/>
              <a:t> </a:t>
            </a:r>
            <a:r>
              <a:rPr lang="ru-RU" dirty="0"/>
              <a:t>постройки </a:t>
            </a:r>
            <a:r>
              <a:rPr lang="ru-RU" dirty="0" smtClean="0"/>
              <a:t>периода1920-1930гг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2" name="Picture 4" descr="http://elib.gnpbu.ru/textpage/image/?bookhl=&amp;z=0&amp;h=464&amp;w=&amp;book=shatskie_bodraya-zhizn_1915&amp;page=0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6672"/>
            <a:ext cx="3415715" cy="5427712"/>
          </a:xfrm>
          <a:prstGeom prst="rect">
            <a:avLst/>
          </a:prstGeom>
          <a:noFill/>
        </p:spPr>
      </p:pic>
      <p:pic>
        <p:nvPicPr>
          <p:cNvPr id="22534" name="Picture 6" descr="http://elib.gnpbu.ru/textpage/image/?bookhl=&amp;z=0&amp;h=464&amp;w=&amp;book=shatskie_bodraya-zhizn_1915&amp;page=0000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76672"/>
            <a:ext cx="3461031" cy="5499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/>
                </a:solidFill>
              </a:rPr>
              <a:t>Новаторский опыт С.Т. </a:t>
            </a:r>
            <a:r>
              <a:rPr lang="ru-RU" dirty="0" err="1" smtClean="0">
                <a:solidFill>
                  <a:schemeClr val="accent6"/>
                </a:solidFill>
              </a:rPr>
              <a:t>Шацкого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Новаторский опыт С.Т. </a:t>
            </a:r>
            <a:r>
              <a:rPr lang="ru-RU" dirty="0" err="1" smtClean="0"/>
              <a:t>Шацкого</a:t>
            </a:r>
            <a:r>
              <a:rPr lang="ru-RU" dirty="0" smtClean="0"/>
              <a:t> – это идеи о том, что главным содержанием детской жизни является учение, физический труд, игры, искусства, умственная и социальная деятельность. Детская жизнь во внешкольных учреждения должна основываться на интересах детей.</a:t>
            </a:r>
          </a:p>
          <a:p>
            <a:pPr algn="ctr"/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/>
                </a:solidFill>
              </a:rPr>
              <a:t>Новаторский опыт С.Т. </a:t>
            </a:r>
            <a:r>
              <a:rPr lang="ru-RU" dirty="0" err="1" smtClean="0">
                <a:solidFill>
                  <a:schemeClr val="accent6"/>
                </a:solidFill>
              </a:rPr>
              <a:t>Шацкого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   С. Т. </a:t>
            </a:r>
            <a:r>
              <a:rPr lang="ru-RU" dirty="0" err="1" smtClean="0"/>
              <a:t>Шацкий</a:t>
            </a:r>
            <a:r>
              <a:rPr lang="ru-RU" dirty="0" smtClean="0"/>
              <a:t> организовал научную школу, которую представляли А. А. Фортунатов, М. Н. </a:t>
            </a:r>
            <a:r>
              <a:rPr lang="ru-RU" dirty="0" err="1" smtClean="0"/>
              <a:t>Скаткин</a:t>
            </a:r>
            <a:r>
              <a:rPr lang="ru-RU" dirty="0" smtClean="0"/>
              <a:t>, Л. К. </a:t>
            </a:r>
            <a:r>
              <a:rPr lang="ru-RU" dirty="0" err="1" smtClean="0"/>
              <a:t>Шлегер</a:t>
            </a:r>
            <a:r>
              <a:rPr lang="ru-RU" dirty="0" smtClean="0"/>
              <a:t>, В. Н. </a:t>
            </a:r>
            <a:r>
              <a:rPr lang="ru-RU" dirty="0" err="1" smtClean="0"/>
              <a:t>Шацкая</a:t>
            </a:r>
            <a:r>
              <a:rPr lang="ru-RU" dirty="0" smtClean="0"/>
              <a:t> и др. С. Т. </a:t>
            </a:r>
            <a:r>
              <a:rPr lang="ru-RU" dirty="0" err="1" smtClean="0"/>
              <a:t>Шацкий</a:t>
            </a:r>
            <a:r>
              <a:rPr lang="ru-RU" dirty="0" smtClean="0"/>
              <a:t> внёс значительный вклад в разработку вопросов содержания образования в школе и повышения роли урока как основной формы учебной работы. Под руководством С. Т. </a:t>
            </a:r>
            <a:r>
              <a:rPr lang="ru-RU" dirty="0" err="1" smtClean="0"/>
              <a:t>Шацкого</a:t>
            </a:r>
            <a:r>
              <a:rPr lang="ru-RU" dirty="0" smtClean="0"/>
              <a:t> были разработаны методы педагогического исследования социально-педагогический эксперимент, наблюдение, опрос.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Являясь частью социокультурной среды, внешкольные объединения всегда своей деятельностью реализовывали принцип связи образования с жизнью, активно откликаясь на все изменения, как в потребностях самого ребенка, так и общества.</a:t>
            </a:r>
          </a:p>
          <a:p>
            <a:pPr algn="ctr"/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147248" cy="7992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Первые формы внешкольной работы</a:t>
            </a:r>
            <a:endParaRPr lang="ru-RU" sz="32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628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2400" b="1" u="sng" dirty="0" smtClean="0">
                <a:latin typeface="Times New Roman" pitchFamily="18" charset="0"/>
              </a:rPr>
              <a:t>30-е годы XVIII столетия</a:t>
            </a:r>
            <a:r>
              <a:rPr lang="ru-RU" sz="2400" dirty="0" smtClean="0">
                <a:latin typeface="Times New Roman" pitchFamily="18" charset="0"/>
              </a:rPr>
              <a:t> </a:t>
            </a:r>
          </a:p>
          <a:p>
            <a:pPr algn="ctr">
              <a:lnSpc>
                <a:spcPct val="90000"/>
              </a:lnSpc>
              <a:buNone/>
            </a:pPr>
            <a:r>
              <a:rPr lang="ru-RU" sz="2400" dirty="0" smtClean="0">
                <a:latin typeface="Times New Roman" pitchFamily="18" charset="0"/>
              </a:rPr>
              <a:t> - организован литературный кружок </a:t>
            </a:r>
          </a:p>
          <a:p>
            <a:pPr algn="ctr">
              <a:lnSpc>
                <a:spcPct val="90000"/>
              </a:lnSpc>
              <a:buNone/>
            </a:pPr>
            <a:r>
              <a:rPr lang="ru-RU" sz="2400" dirty="0" smtClean="0">
                <a:latin typeface="Times New Roman" pitchFamily="18" charset="0"/>
              </a:rPr>
              <a:t>в </a:t>
            </a:r>
            <a:r>
              <a:rPr lang="ru-RU" sz="2400" dirty="0" err="1" smtClean="0">
                <a:latin typeface="Times New Roman" pitchFamily="18" charset="0"/>
              </a:rPr>
              <a:t>Шляхтетском</a:t>
            </a:r>
            <a:r>
              <a:rPr lang="ru-RU" sz="2400" dirty="0" smtClean="0">
                <a:latin typeface="Times New Roman" pitchFamily="18" charset="0"/>
              </a:rPr>
              <a:t> кадетском корпусе в Петербурге.  Воспитанники издают журнал</a:t>
            </a:r>
          </a:p>
          <a:p>
            <a:pPr algn="ctr">
              <a:lnSpc>
                <a:spcPct val="90000"/>
              </a:lnSpc>
              <a:buNone/>
            </a:pP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ru-RU" sz="2400" u="sng" dirty="0" smtClean="0">
                <a:latin typeface="Times New Roman" pitchFamily="18" charset="0"/>
              </a:rPr>
              <a:t>«Праздное время, в пользу употребленное».</a:t>
            </a:r>
            <a:r>
              <a:rPr lang="ru-RU" sz="2400" dirty="0" smtClean="0">
                <a:latin typeface="Times New Roman" pitchFamily="18" charset="0"/>
              </a:rPr>
              <a:t> </a:t>
            </a:r>
          </a:p>
          <a:p>
            <a:pPr>
              <a:buNone/>
            </a:pP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4725144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5" name="Picture 2" descr="http://static1.repo.aif.ru/1/f6/213519/c/71b813fa87bfcbe637a8022bdab2c7c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56992"/>
            <a:ext cx="4589027" cy="3047401"/>
          </a:xfrm>
          <a:prstGeom prst="rect">
            <a:avLst/>
          </a:prstGeom>
          <a:noFill/>
        </p:spPr>
      </p:pic>
      <p:pic>
        <p:nvPicPr>
          <p:cNvPr id="6" name="Picture 4" descr="https://upload.wikimedia.org/wikipedia/commons/thumb/0/09/10_Representation_of_the_Uniforms_of_the_Russian_Imperial_Army.jpg/220px-10_Representation_of_the_Uniforms_of_the_Russian_Imperial_Arm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284984"/>
            <a:ext cx="2095500" cy="3105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91264" cy="58317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Первые формы внешкольной работы</a:t>
            </a:r>
            <a:endParaRPr lang="ru-RU" sz="32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6280"/>
          </a:xfrm>
        </p:spPr>
        <p:txBody>
          <a:bodyPr/>
          <a:lstStyle/>
          <a:p>
            <a:pPr algn="ctr">
              <a:buNone/>
            </a:pPr>
            <a:r>
              <a:rPr lang="ru-RU" sz="2000" b="1" u="sng" dirty="0" smtClean="0">
                <a:latin typeface="Times New Roman" pitchFamily="18" charset="0"/>
              </a:rPr>
              <a:t> </a:t>
            </a:r>
            <a:r>
              <a:rPr lang="ru-RU" sz="2400" b="1" u="sng" dirty="0" smtClean="0">
                <a:latin typeface="Times New Roman" pitchFamily="18" charset="0"/>
              </a:rPr>
              <a:t>Конец XVIII столетия</a:t>
            </a:r>
            <a:r>
              <a:rPr lang="ru-RU" sz="2400" dirty="0" smtClean="0">
                <a:latin typeface="Times New Roman" pitchFamily="18" charset="0"/>
              </a:rPr>
              <a:t> –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</a:rPr>
              <a:t>создан первый детский парк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</a:rPr>
              <a:t> по приказу Екатерины II для ее внука,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</a:rPr>
              <a:t>будущего императора России Александра I. 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4" name="Picture 8" descr="http://s-pb.in/images/stories/articles/ekaterina-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212976"/>
            <a:ext cx="4320480" cy="3240360"/>
          </a:xfrm>
          <a:prstGeom prst="rect">
            <a:avLst/>
          </a:prstGeom>
          <a:noFill/>
        </p:spPr>
      </p:pic>
      <p:pic>
        <p:nvPicPr>
          <p:cNvPr id="5" name="Picture 6" descr="Ал-др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228184" y="3212976"/>
            <a:ext cx="2016224" cy="32698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79208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Первые детские массовые мероприятия </a:t>
            </a:r>
            <a:endParaRPr lang="ru-RU" sz="32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i.kp.ua/a/0x450/126158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1628801"/>
            <a:ext cx="5525254" cy="30963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5103674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 апреле 1898 года в харьковском парке провели первый в России школьный праздник древонасаждения, в котором участвовали 28 народных училищ города. </a:t>
            </a:r>
            <a:endParaRPr lang="ru-RU" dirty="0"/>
          </a:p>
        </p:txBody>
      </p:sp>
      <p:pic>
        <p:nvPicPr>
          <p:cNvPr id="1028" name="Picture 4" descr="http://i.kp.ua/a/0x450/126158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340768"/>
            <a:ext cx="1905769" cy="33897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003232" cy="6551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Первые теоретические работы </a:t>
            </a:r>
            <a:br>
              <a:rPr lang="ru-RU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по внешкольному образованию</a:t>
            </a:r>
            <a:endParaRPr lang="ru-RU" sz="32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3" name="Picture 3" descr="Nikolay pirog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1124744"/>
            <a:ext cx="1384769" cy="1800200"/>
          </a:xfrm>
          <a:prstGeom prst="rect">
            <a:avLst/>
          </a:prstGeom>
          <a:noFill/>
        </p:spPr>
      </p:pic>
      <p:pic>
        <p:nvPicPr>
          <p:cNvPr id="46084" name="Picture 4" descr="Romanov Flag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</p:spPr>
      </p:pic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87824" y="1844824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/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4252040" y="43934"/>
            <a:ext cx="6399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6094" name="Picture 14" descr="Konstantin Dmitrievich Ushinskii 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124744"/>
            <a:ext cx="1440160" cy="1831258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107504" y="1412776"/>
            <a:ext cx="5400600" cy="5748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ru-RU" b="1" u="sng" dirty="0">
                <a:latin typeface="Times New Roman" pitchFamily="18" charset="0"/>
              </a:rPr>
              <a:t>П</a:t>
            </a:r>
            <a:r>
              <a:rPr lang="ru-RU" b="1" u="sng" dirty="0" smtClean="0">
                <a:latin typeface="Times New Roman" pitchFamily="18" charset="0"/>
              </a:rPr>
              <a:t>росветительская деятельность общественных организаций и частных лиц</a:t>
            </a:r>
            <a:r>
              <a:rPr lang="ru-RU" dirty="0" smtClean="0">
                <a:latin typeface="Times New Roman" pitchFamily="18" charset="0"/>
              </a:rPr>
              <a:t> (Л.Н. Толстой, К.Д. Ушинский, К.Н. </a:t>
            </a:r>
            <a:r>
              <a:rPr lang="ru-RU" dirty="0" err="1" smtClean="0">
                <a:latin typeface="Times New Roman" pitchFamily="18" charset="0"/>
              </a:rPr>
              <a:t>Венцель</a:t>
            </a:r>
            <a:r>
              <a:rPr lang="ru-RU" dirty="0" smtClean="0">
                <a:latin typeface="Times New Roman" pitchFamily="18" charset="0"/>
              </a:rPr>
              <a:t>, П.Ф. Лесгафт, Н.И. Пирогов, Е.Н.Медынский и др. ).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endParaRPr lang="ru-RU" dirty="0" smtClean="0">
              <a:latin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endParaRPr lang="ru-RU" dirty="0" smtClean="0">
              <a:latin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ru-RU" dirty="0" smtClean="0">
                <a:latin typeface="Times New Roman" pitchFamily="18" charset="0"/>
              </a:rPr>
              <a:t>Первой теоретической разработкой внешкольного образования стала книга Василий Порфирьевич </a:t>
            </a:r>
            <a:r>
              <a:rPr lang="ru-RU" dirty="0" err="1" smtClean="0">
                <a:latin typeface="Times New Roman" pitchFamily="18" charset="0"/>
              </a:rPr>
              <a:t>Вахтерова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b="1" u="sng" dirty="0" smtClean="0">
                <a:latin typeface="Times New Roman" pitchFamily="18" charset="0"/>
              </a:rPr>
              <a:t>"Внешкольное образование народа</a:t>
            </a:r>
            <a:r>
              <a:rPr lang="ru-RU" b="1" dirty="0" smtClean="0">
                <a:latin typeface="Times New Roman" pitchFamily="18" charset="0"/>
              </a:rPr>
              <a:t>",</a:t>
            </a:r>
            <a:r>
              <a:rPr lang="ru-RU" dirty="0" smtClean="0">
                <a:latin typeface="Times New Roman" pitchFamily="18" charset="0"/>
              </a:rPr>
              <a:t> вышедшая в 1896 году.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endParaRPr lang="ru-RU" dirty="0" smtClean="0">
              <a:latin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endParaRPr lang="ru-RU" dirty="0">
              <a:latin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endParaRPr lang="ru-RU" dirty="0" smtClean="0">
              <a:latin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ru-RU" dirty="0" smtClean="0">
                <a:latin typeface="Times New Roman" pitchFamily="18" charset="0"/>
              </a:rPr>
              <a:t>Наиболее последовательную работу по систематизации всей имеющейся информации по внешкольному образованию проделал </a:t>
            </a:r>
            <a:r>
              <a:rPr lang="ru-RU" u="sng" dirty="0" smtClean="0">
                <a:latin typeface="Times New Roman" pitchFamily="18" charset="0"/>
              </a:rPr>
              <a:t>В.И. </a:t>
            </a:r>
            <a:r>
              <a:rPr lang="ru-RU" u="sng" dirty="0" err="1" smtClean="0">
                <a:latin typeface="Times New Roman" pitchFamily="18" charset="0"/>
              </a:rPr>
              <a:t>Чарнолуский</a:t>
            </a:r>
            <a:r>
              <a:rPr lang="ru-RU" sz="2000" u="sng" dirty="0" smtClean="0">
                <a:latin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endParaRPr lang="ru-RU" dirty="0" smtClean="0">
              <a:latin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endParaRPr lang="ru-RU" dirty="0">
              <a:latin typeface="Times New Roman" pitchFamily="18" charset="0"/>
            </a:endParaRPr>
          </a:p>
        </p:txBody>
      </p:sp>
      <p:pic>
        <p:nvPicPr>
          <p:cNvPr id="46096" name="Picture 16" descr="Vasily Porfirievich Vakhtero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3284984"/>
            <a:ext cx="1600178" cy="1584176"/>
          </a:xfrm>
          <a:prstGeom prst="rect">
            <a:avLst/>
          </a:prstGeom>
          <a:noFill/>
        </p:spPr>
      </p:pic>
      <p:pic>
        <p:nvPicPr>
          <p:cNvPr id="24" name="Picture 7" descr="Y33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5580112" y="4941168"/>
            <a:ext cx="1512168" cy="1741285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5796136" y="2924944"/>
            <a:ext cx="1249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" pitchFamily="18" charset="0"/>
              </a:rPr>
              <a:t>К.Д. Ушинский</a:t>
            </a:r>
            <a:r>
              <a:rPr lang="ru-RU" dirty="0" smtClean="0">
                <a:latin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668344" y="2996952"/>
            <a:ext cx="10752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" pitchFamily="18" charset="0"/>
              </a:rPr>
              <a:t>Н.И. Пирогов</a:t>
            </a:r>
            <a:endParaRPr lang="ru-RU" sz="12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580112" y="4077072"/>
            <a:ext cx="12255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" pitchFamily="18" charset="0"/>
              </a:rPr>
              <a:t>В. П. </a:t>
            </a:r>
            <a:r>
              <a:rPr lang="ru-RU" sz="1200" dirty="0" err="1" smtClean="0">
                <a:latin typeface="Times New Roman" pitchFamily="18" charset="0"/>
              </a:rPr>
              <a:t>Вахтерова</a:t>
            </a:r>
            <a:endParaRPr lang="ru-RU" sz="12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7308304" y="5661248"/>
            <a:ext cx="1453796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</a:pPr>
            <a:r>
              <a:rPr lang="ru-RU" sz="1200" dirty="0" smtClean="0">
                <a:latin typeface="Times New Roman" pitchFamily="18" charset="0"/>
              </a:rPr>
              <a:t>В.И. </a:t>
            </a:r>
            <a:r>
              <a:rPr lang="ru-RU" sz="1200" dirty="0" err="1" smtClean="0">
                <a:latin typeface="Times New Roman" pitchFamily="18" charset="0"/>
              </a:rPr>
              <a:t>Чарнолуский</a:t>
            </a:r>
            <a:r>
              <a:rPr lang="ru-RU" sz="1200" dirty="0" smtClean="0">
                <a:latin typeface="Times New Roman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Воскресные школы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marL="0" lv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них изучали более широкий круг предметов, чем в казенных школах.</a:t>
            </a:r>
          </a:p>
          <a:p>
            <a:pPr marL="0" lv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Рабочие курсы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marL="0" lv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программы обучения соответствовали низшей средней и высшей школе, например,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Пречистинские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курсы.</a:t>
            </a:r>
          </a:p>
          <a:p>
            <a:pPr marL="0" lv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Народные чтения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marL="0" lv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преобладала религиозно-нравственная, историческая, военная проблематика.</a:t>
            </a:r>
          </a:p>
          <a:p>
            <a:pPr marL="0" indent="0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32656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Формы внешкольного образования в России </a:t>
            </a:r>
          </a:p>
          <a:p>
            <a:pPr algn="ctr">
              <a:buNone/>
            </a:pPr>
            <a:r>
              <a:rPr lang="ru-RU" sz="32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(60-70-е гг. 19 века):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91264" cy="58317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Первые формы внешкольной работы</a:t>
            </a:r>
            <a:endParaRPr lang="ru-RU" sz="32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6280"/>
          </a:xfrm>
        </p:spPr>
        <p:txBody>
          <a:bodyPr/>
          <a:lstStyle/>
          <a:p>
            <a:pPr algn="ctr">
              <a:buNone/>
            </a:pPr>
            <a:r>
              <a:rPr lang="ru-RU" sz="2400" b="1" u="sng" dirty="0" smtClean="0">
                <a:latin typeface="Times New Roman" pitchFamily="18" charset="0"/>
              </a:rPr>
              <a:t>1897 г.</a:t>
            </a:r>
            <a:r>
              <a:rPr lang="ru-RU" sz="2400" dirty="0" smtClean="0">
                <a:latin typeface="Times New Roman" pitchFamily="18" charset="0"/>
              </a:rPr>
              <a:t> – </a:t>
            </a:r>
          </a:p>
          <a:p>
            <a:pPr algn="ctr">
              <a:buNone/>
            </a:pPr>
            <a:r>
              <a:rPr lang="ru-RU" sz="2000" dirty="0" err="1" smtClean="0">
                <a:latin typeface="Times New Roman" pitchFamily="18" charset="0"/>
              </a:rPr>
              <a:t>Пречистинские</a:t>
            </a:r>
            <a:r>
              <a:rPr lang="ru-RU" sz="2000" dirty="0" smtClean="0">
                <a:latin typeface="Times New Roman" pitchFamily="18" charset="0"/>
              </a:rPr>
              <a:t> рабочие курсы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</a:rPr>
              <a:t> (И.М. Сеченов, И.Е. Репин, Е.Б. </a:t>
            </a:r>
            <a:r>
              <a:rPr lang="ru-RU" sz="2000" dirty="0" err="1" smtClean="0">
                <a:latin typeface="Times New Roman" pitchFamily="18" charset="0"/>
              </a:rPr>
              <a:t>Вахтангов,</a:t>
            </a:r>
            <a:r>
              <a:rPr lang="ru-RU" sz="2000" dirty="0" err="1" smtClean="0"/>
              <a:t>АЛ.В.Собинов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</a:rPr>
              <a:t> и др.)</a:t>
            </a:r>
          </a:p>
          <a:p>
            <a:endParaRPr lang="ru-RU" dirty="0"/>
          </a:p>
        </p:txBody>
      </p:sp>
      <p:pic>
        <p:nvPicPr>
          <p:cNvPr id="43010" name="Picture 2" descr="http://portal.snauka.ru/wp-content/uploads/2013/11/111013_1713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19" y="2636912"/>
            <a:ext cx="4990925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3848" y="1700808"/>
            <a:ext cx="5493296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Станислав Теофилович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Шацкий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(1878-1934), – известный педагог экспериментатор, автор многих трудов по проблемам воспитания.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32656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Роль С. Т. </a:t>
            </a:r>
            <a:r>
              <a:rPr lang="ru-RU" sz="28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Шацкого</a:t>
            </a:r>
            <a:r>
              <a:rPr lang="ru-RU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и  А. У. Зеленко в становлении форм внешкольной работы с детьми.</a:t>
            </a:r>
            <a:endParaRPr lang="ru-RU" sz="28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Шацкий, Станислав Теофилови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2381250" cy="2381250"/>
          </a:xfrm>
          <a:prstGeom prst="rect">
            <a:avLst/>
          </a:prstGeom>
          <a:noFill/>
        </p:spPr>
      </p:pic>
      <p:pic>
        <p:nvPicPr>
          <p:cNvPr id="6" name="Picture 1" descr="Civil engineer Alexander Zelenk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77072"/>
            <a:ext cx="2381250" cy="24003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419872" y="4365104"/>
            <a:ext cx="5400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Александр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Устинович Зеленко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(18711953) —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русский и советский инженер-архитектор и педагог.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Сотрудничал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 С. Т.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Шацким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в организации подростковых клубов. После 1917 года — организатор музеев, просветитель.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4630864"/>
            <a:ext cx="8208912" cy="44542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С. Т.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Шацкого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 А. У. 3еленко 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создали  в Москве в районе Бутырской слободы и Марьиной рощи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детские клубы и детский сад носили общее название</a:t>
            </a:r>
          </a:p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«Дневной приют для приходящих детей».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K весне 1906 года приют посещали около 150 детей. При приюте были открыты мастерские (слесарная, столярная, швейная). 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54274" name="Picture 2" descr="Стена ВКонтак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980728"/>
            <a:ext cx="5052683" cy="363645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260648"/>
            <a:ext cx="79616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«Дневной приют для приходящих детей»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554</TotalTime>
  <Words>756</Words>
  <Application>Microsoft Office PowerPoint</Application>
  <PresentationFormat>Экран (4:3)</PresentationFormat>
  <Paragraphs>90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Литейная</vt:lpstr>
      <vt:lpstr>Разработал педагог дополнительного образования  Колесникова Валентина Васильевна  МБОУ ДО «ГДДТ»ЖУРАВУШКА»</vt:lpstr>
      <vt:lpstr>Первые формы внешкольной работы</vt:lpstr>
      <vt:lpstr>Первые формы внешкольной работы</vt:lpstr>
      <vt:lpstr>Первые детские массовые мероприятия </vt:lpstr>
      <vt:lpstr>Первые теоретические работы  по внешкольному образованию</vt:lpstr>
      <vt:lpstr>Слайд 6</vt:lpstr>
      <vt:lpstr>Первые формы внешкольной работы</vt:lpstr>
      <vt:lpstr>Слайд 8</vt:lpstr>
      <vt:lpstr>Слайд 9</vt:lpstr>
      <vt:lpstr>Культурно-просветительное общество «Сеттльемент»</vt:lpstr>
      <vt:lpstr>Общество «Сетлемент»</vt:lpstr>
      <vt:lpstr>Слайд 12</vt:lpstr>
      <vt:lpstr>Детская летняя трудовая колония «Бодрая жизнь»</vt:lpstr>
      <vt:lpstr>     Детская летняя трудовая колония «Бодрая жизнь»</vt:lpstr>
      <vt:lpstr>Слайд 15</vt:lpstr>
      <vt:lpstr>Слайд 16</vt:lpstr>
      <vt:lpstr>Новаторский опыт С.Т. Шацкого</vt:lpstr>
      <vt:lpstr>Новаторский опыт С.Т. Шацкого</vt:lpstr>
      <vt:lpstr>Слайд 19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User</dc:creator>
  <cp:lastModifiedBy>Windows User</cp:lastModifiedBy>
  <cp:revision>42</cp:revision>
  <dcterms:created xsi:type="dcterms:W3CDTF">2015-04-19T14:11:39Z</dcterms:created>
  <dcterms:modified xsi:type="dcterms:W3CDTF">2015-05-20T06:26:02Z</dcterms:modified>
</cp:coreProperties>
</file>