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2"/>
  </p:notesMasterIdLst>
  <p:sldIdLst>
    <p:sldId id="256" r:id="rId2"/>
    <p:sldId id="273" r:id="rId3"/>
    <p:sldId id="257" r:id="rId4"/>
    <p:sldId id="258" r:id="rId5"/>
    <p:sldId id="259" r:id="rId6"/>
    <p:sldId id="263" r:id="rId7"/>
    <p:sldId id="260" r:id="rId8"/>
    <p:sldId id="261" r:id="rId9"/>
    <p:sldId id="262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67" r:id="rId18"/>
    <p:sldId id="272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72" autoAdjust="0"/>
    <p:restoredTop sz="94643" autoAdjust="0"/>
  </p:normalViewPr>
  <p:slideViewPr>
    <p:cSldViewPr>
      <p:cViewPr varScale="1">
        <p:scale>
          <a:sx n="84" d="100"/>
          <a:sy n="84" d="100"/>
        </p:scale>
        <p:origin x="-11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4F614-FB5D-4BB5-85F7-078F873B5BC7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DC396-B824-42A1-853A-CB8B782BA3F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C396-B824-42A1-853A-CB8B782BA3F5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8610-878D-44FB-A74A-7485DA13A328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9731-135D-40CD-998D-44B927F79F9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8610-878D-44FB-A74A-7485DA13A328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9731-135D-40CD-998D-44B927F79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8610-878D-44FB-A74A-7485DA13A328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9731-135D-40CD-998D-44B927F79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8610-878D-44FB-A74A-7485DA13A328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9731-135D-40CD-998D-44B927F79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8610-878D-44FB-A74A-7485DA13A328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9731-135D-40CD-998D-44B927F79F9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8610-878D-44FB-A74A-7485DA13A328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9731-135D-40CD-998D-44B927F79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8610-878D-44FB-A74A-7485DA13A328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9731-135D-40CD-998D-44B927F79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8610-878D-44FB-A74A-7485DA13A328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9731-135D-40CD-998D-44B927F79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8610-878D-44FB-A74A-7485DA13A328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9731-135D-40CD-998D-44B927F79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8610-878D-44FB-A74A-7485DA13A328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9731-135D-40CD-998D-44B927F79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8610-878D-44FB-A74A-7485DA13A328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6F9731-135D-40CD-998D-44B927F79F9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1F8610-878D-44FB-A74A-7485DA13A328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6F9731-135D-40CD-998D-44B927F79F9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40005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Презентация на тему: «Преподавание и учение как двусторонний процесс обучения: сущность понятий и характеристика этапов деятельности».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Преподавание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- это </a:t>
            </a:r>
            <a:r>
              <a:rPr lang="ru-RU" dirty="0"/>
              <a:t>процесс деятельности преподавателя, который может функционировать в результате тесного взаимодействия с обучаемым как в непосредственной, так и в опосредованной форме.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35729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/>
              <a:t>Преподавание - это деятельность </a:t>
            </a:r>
            <a:r>
              <a:rPr lang="ru-RU" sz="4400" b="1" dirty="0" smtClean="0"/>
              <a:t>учителя: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п</a:t>
            </a:r>
            <a:r>
              <a:rPr lang="ru-RU" dirty="0" smtClean="0"/>
              <a:t>о передаче </a:t>
            </a:r>
            <a:r>
              <a:rPr lang="ru-RU" dirty="0"/>
              <a:t>информации;</a:t>
            </a:r>
          </a:p>
          <a:p>
            <a:pPr algn="just"/>
            <a:r>
              <a:rPr lang="ru-RU" dirty="0" smtClean="0"/>
              <a:t>по </a:t>
            </a:r>
            <a:r>
              <a:rPr lang="ru-RU" dirty="0" smtClean="0"/>
              <a:t>организации </a:t>
            </a:r>
            <a:r>
              <a:rPr lang="ru-RU" dirty="0"/>
              <a:t>учебно-познавательной деятельности учащихся;</a:t>
            </a:r>
          </a:p>
          <a:p>
            <a:pPr algn="just"/>
            <a:r>
              <a:rPr lang="ru-RU" dirty="0" smtClean="0"/>
              <a:t>по </a:t>
            </a:r>
            <a:r>
              <a:rPr lang="ru-RU" dirty="0" smtClean="0"/>
              <a:t>оказанию </a:t>
            </a:r>
            <a:r>
              <a:rPr lang="ru-RU" dirty="0"/>
              <a:t>помощи при затруднении в процессе учения;</a:t>
            </a:r>
          </a:p>
          <a:p>
            <a:pPr algn="just"/>
            <a:r>
              <a:rPr lang="ru-RU" dirty="0" smtClean="0"/>
              <a:t>по </a:t>
            </a:r>
            <a:r>
              <a:rPr lang="ru-RU" dirty="0" smtClean="0"/>
              <a:t>стимулированию </a:t>
            </a:r>
            <a:r>
              <a:rPr lang="ru-RU" dirty="0"/>
              <a:t>интереса, самостоятельности и творчества учащихся;</a:t>
            </a:r>
          </a:p>
          <a:p>
            <a:pPr algn="just"/>
            <a:r>
              <a:rPr lang="ru-RU" dirty="0" smtClean="0"/>
              <a:t>по </a:t>
            </a:r>
            <a:r>
              <a:rPr lang="ru-RU" dirty="0" smtClean="0"/>
              <a:t>оценке </a:t>
            </a:r>
            <a:r>
              <a:rPr lang="ru-RU" dirty="0"/>
              <a:t>учебных достижений учащихся.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Цель </a:t>
            </a:r>
            <a:r>
              <a:rPr lang="ru-RU" sz="4000" b="1" dirty="0"/>
              <a:t>преподавания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-  организация </a:t>
            </a:r>
            <a:r>
              <a:rPr lang="ru-RU" dirty="0"/>
              <a:t>эффективного учения каждого ученика в процессе передачи информации, контроля и оценки ее усвоения. Эффективность учения предполагает также взаимодействие с учениками и организацию как совместной, так и самостоятельной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28586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Структура деятельности преподавания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Педагогическая обработка передаваемых детям знаний.</a:t>
            </a:r>
          </a:p>
          <a:p>
            <a:pPr algn="just"/>
            <a:r>
              <a:rPr lang="ru-RU" dirty="0"/>
              <a:t>Искусство их воспроизведения и разъяснения.</a:t>
            </a:r>
          </a:p>
          <a:p>
            <a:pPr algn="just"/>
            <a:r>
              <a:rPr lang="ru-RU" dirty="0"/>
              <a:t>Выявление детских задатков, способностей, дарований, стимулирование детской познавательной активности.</a:t>
            </a:r>
          </a:p>
          <a:p>
            <a:pPr algn="just"/>
            <a:r>
              <a:rPr lang="ru-RU" dirty="0"/>
              <a:t>Осуществление диагностики, получение и обработка обратной информации.</a:t>
            </a:r>
          </a:p>
          <a:p>
            <a:pPr algn="just"/>
            <a:r>
              <a:rPr lang="ru-RU" dirty="0"/>
              <a:t>Коррекция усвоенного материала.</a:t>
            </a:r>
          </a:p>
          <a:p>
            <a:pPr algn="just"/>
            <a:r>
              <a:rPr lang="ru-RU" dirty="0"/>
              <a:t>Организация практической деятельности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Учение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-   это специально </a:t>
            </a:r>
            <a:r>
              <a:rPr lang="ru-RU" dirty="0"/>
              <a:t>организованная, активная самостоятельная познавательная, трудовая, эстетическая … деятельность детей, направленная на освоение знаний, умений и навыков, развитие психических процессов и способностей (Г.М. </a:t>
            </a:r>
            <a:r>
              <a:rPr lang="ru-RU" dirty="0" err="1"/>
              <a:t>Коджаспирова</a:t>
            </a:r>
            <a:r>
              <a:rPr lang="ru-RU" dirty="0"/>
              <a:t>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Важнейшие качества учения: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самостоятельность</a:t>
            </a:r>
            <a:r>
              <a:rPr lang="ru-RU" dirty="0"/>
              <a:t>, которая выражается в самокритичности;</a:t>
            </a:r>
          </a:p>
          <a:p>
            <a:pPr algn="just"/>
            <a:r>
              <a:rPr lang="ru-RU" dirty="0" smtClean="0"/>
              <a:t>познавательная </a:t>
            </a:r>
            <a:r>
              <a:rPr lang="ru-RU" dirty="0"/>
              <a:t>активность, проявляющаяся в интересах, стремлениях и потребностях;</a:t>
            </a:r>
          </a:p>
          <a:p>
            <a:pPr algn="just"/>
            <a:r>
              <a:rPr lang="ru-RU" dirty="0" smtClean="0"/>
              <a:t>готовность </a:t>
            </a:r>
            <a:r>
              <a:rPr lang="ru-RU" dirty="0"/>
              <a:t>к преодолению трудностей, связанная с усидчивостью и волей;</a:t>
            </a:r>
          </a:p>
          <a:p>
            <a:pPr algn="just"/>
            <a:r>
              <a:rPr lang="ru-RU" dirty="0" smtClean="0"/>
              <a:t>оперативность </a:t>
            </a:r>
            <a:r>
              <a:rPr lang="ru-RU" dirty="0"/>
              <a:t>как правильное понимание стоящих задач, выбор нужного действия и темпа их решения (П.И. </a:t>
            </a:r>
            <a:r>
              <a:rPr lang="ru-RU" dirty="0" err="1"/>
              <a:t>Пидкасистый</a:t>
            </a:r>
            <a:r>
              <a:rPr lang="ru-RU" dirty="0"/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b="1" dirty="0"/>
              <a:t>Процесс обучения как система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/>
              <a:t>Два аспекта </a:t>
            </a:r>
            <a:r>
              <a:rPr lang="ru-RU" b="1" dirty="0"/>
              <a:t>целостности</a:t>
            </a:r>
            <a:r>
              <a:rPr lang="ru-RU" dirty="0"/>
              <a:t> педагогических объектов:</a:t>
            </a:r>
          </a:p>
          <a:p>
            <a:pPr algn="just">
              <a:buNone/>
            </a:pPr>
            <a:r>
              <a:rPr lang="ru-RU" dirty="0"/>
              <a:t>1) единство преподавания и учения, единство содержательной и процессуальной стороны обучения;</a:t>
            </a:r>
          </a:p>
          <a:p>
            <a:pPr algn="just">
              <a:buNone/>
            </a:pPr>
            <a:r>
              <a:rPr lang="ru-RU" dirty="0"/>
              <a:t>2) единство образовательной, воспитательной и развивающей функций.</a:t>
            </a:r>
          </a:p>
          <a:p>
            <a:pPr algn="just">
              <a:buNone/>
            </a:pPr>
            <a:r>
              <a:rPr lang="ru-RU" b="1" dirty="0" smtClean="0"/>
              <a:t>     </a:t>
            </a:r>
            <a:r>
              <a:rPr lang="ru-RU" b="1" dirty="0" err="1" smtClean="0"/>
              <a:t>Системообразующими</a:t>
            </a:r>
            <a:r>
              <a:rPr lang="ru-RU" b="1" dirty="0" smtClean="0"/>
              <a:t> </a:t>
            </a:r>
            <a:r>
              <a:rPr lang="ru-RU" b="1" dirty="0"/>
              <a:t>понятиями</a:t>
            </a:r>
            <a:r>
              <a:rPr lang="ru-RU" dirty="0"/>
              <a:t> процесса обучения как системы выступают </a:t>
            </a:r>
            <a:r>
              <a:rPr lang="ru-RU" b="1" dirty="0"/>
              <a:t>цель</a:t>
            </a:r>
            <a:r>
              <a:rPr lang="ru-RU" dirty="0"/>
              <a:t> обучения, </a:t>
            </a:r>
            <a:r>
              <a:rPr lang="ru-RU" b="1" dirty="0"/>
              <a:t>деятельность учителя</a:t>
            </a:r>
            <a:r>
              <a:rPr lang="ru-RU" dirty="0"/>
              <a:t> (преподавание), </a:t>
            </a:r>
            <a:r>
              <a:rPr lang="ru-RU" b="1" dirty="0"/>
              <a:t>деятельность учащихся</a:t>
            </a:r>
            <a:r>
              <a:rPr lang="ru-RU" dirty="0"/>
              <a:t> (учение) и </a:t>
            </a:r>
            <a:r>
              <a:rPr lang="ru-RU" b="1" dirty="0"/>
              <a:t>результат.</a:t>
            </a:r>
            <a:endParaRPr lang="ru-RU" dirty="0"/>
          </a:p>
          <a:p>
            <a:pPr algn="just">
              <a:buNone/>
            </a:pPr>
            <a:r>
              <a:rPr lang="ru-RU" b="1" dirty="0" smtClean="0"/>
              <a:t>    Переменными </a:t>
            </a:r>
            <a:r>
              <a:rPr lang="ru-RU" dirty="0"/>
              <a:t>составляющими выступают</a:t>
            </a:r>
            <a:r>
              <a:rPr lang="ru-RU" b="1" dirty="0"/>
              <a:t>: содержание обучения, методы, формы, средства.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Этапы процесса обучения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Намерение и желание</a:t>
            </a:r>
          </a:p>
          <a:p>
            <a:pPr marL="514350" indent="-514350">
              <a:buAutoNum type="arabicPeriod"/>
            </a:pPr>
            <a:r>
              <a:rPr lang="ru-RU" dirty="0" smtClean="0"/>
              <a:t>Осознанность</a:t>
            </a:r>
          </a:p>
          <a:p>
            <a:pPr marL="514350" indent="-514350">
              <a:buAutoNum type="arabicPeriod"/>
            </a:pPr>
            <a:r>
              <a:rPr lang="ru-RU" dirty="0" smtClean="0"/>
              <a:t>Информация</a:t>
            </a:r>
          </a:p>
          <a:p>
            <a:pPr marL="514350" indent="-514350">
              <a:buAutoNum type="arabicPeriod"/>
            </a:pPr>
            <a:r>
              <a:rPr lang="ru-RU" dirty="0" smtClean="0"/>
              <a:t>Действие</a:t>
            </a:r>
          </a:p>
          <a:p>
            <a:pPr marL="514350" indent="-514350">
              <a:buAutoNum type="arabicPeriod"/>
            </a:pPr>
            <a:r>
              <a:rPr lang="ru-RU" dirty="0" smtClean="0"/>
              <a:t>Результаты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Характеристика этапов обучения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В </a:t>
            </a:r>
            <a:r>
              <a:rPr lang="ru-RU" dirty="0"/>
              <a:t>процессе обучения выделяют четыре основных этапа:</a:t>
            </a:r>
          </a:p>
          <a:p>
            <a:pPr algn="just"/>
            <a:r>
              <a:rPr lang="ru-RU" dirty="0" smtClean="0"/>
              <a:t>восприятие </a:t>
            </a:r>
            <a:r>
              <a:rPr lang="ru-RU" dirty="0"/>
              <a:t>учебного материала, подлежащего усвоению;</a:t>
            </a:r>
          </a:p>
          <a:p>
            <a:pPr algn="just"/>
            <a:r>
              <a:rPr lang="ru-RU" dirty="0" smtClean="0"/>
              <a:t>осмысливание </a:t>
            </a:r>
            <a:r>
              <a:rPr lang="ru-RU" dirty="0"/>
              <a:t>учебного материала, образование понятий;</a:t>
            </a:r>
          </a:p>
          <a:p>
            <a:pPr algn="just"/>
            <a:r>
              <a:rPr lang="ru-RU" dirty="0" smtClean="0"/>
              <a:t>закрепление </a:t>
            </a:r>
            <a:r>
              <a:rPr lang="ru-RU" dirty="0"/>
              <a:t>и совершенствование знаний, образование умений и навыков;</a:t>
            </a:r>
          </a:p>
          <a:p>
            <a:pPr algn="just"/>
            <a:r>
              <a:rPr lang="ru-RU" dirty="0" smtClean="0"/>
              <a:t>применение </a:t>
            </a:r>
            <a:r>
              <a:rPr lang="ru-RU" dirty="0"/>
              <a:t>на практике полученных знаний, умений и навыков.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2144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Учебный </a:t>
            </a:r>
            <a:r>
              <a:rPr lang="ru-RU" sz="3600" dirty="0"/>
              <a:t>(дидактический) процесс содержит следующие главные звенья взаимодействия: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Деятельность педагога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Деятельность обучаемых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Разъяснение учащимся целей и задач обучения.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Ознакомление обучаемых с новыми знаниями (явлениями, событиями, предметами, законами).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Управление процессом осознания и приобретения знаний, умений.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Управление процессом познания научных закономерностей и законов.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Управление процессом перехода от теории к практике.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Организация эвристической и исследовательской деятельности.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Проверка, оценка изменений в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обученности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развитии учащихся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Собственная деятельность по созданию положительной мотивации учения.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Восприятие новых знаний, умений.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Анализ, синтез, сопоставление, систематизация.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Познание закономерностей и законов, понимание причинно-следственных связей.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Приобретение умений и навыков, их систематизация.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Практическая деятельность по самостоятельному решению возникающих проблем.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Самоконтроль, самодиагностика достижений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Основные понятия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b="1" i="1" dirty="0"/>
              <a:t>Преподавание</a:t>
            </a:r>
            <a:r>
              <a:rPr lang="ru-RU" i="1" dirty="0"/>
              <a:t> – </a:t>
            </a:r>
            <a:r>
              <a:rPr lang="ru-RU" dirty="0"/>
              <a:t>упорядоченная деятельность педагога по реализации цели обучения (образовательных задач), обеспечение информирования, воспитания, осознания и практического применения знаний.</a:t>
            </a:r>
          </a:p>
          <a:p>
            <a:pPr algn="just"/>
            <a:r>
              <a:rPr lang="ru-RU" b="1" i="1" dirty="0"/>
              <a:t>Учение</a:t>
            </a:r>
            <a:r>
              <a:rPr lang="ru-RU" i="1" dirty="0"/>
              <a:t> – </a:t>
            </a:r>
            <a:r>
              <a:rPr lang="ru-RU" dirty="0"/>
              <a:t>процесс (точнее, </a:t>
            </a:r>
            <a:r>
              <a:rPr lang="ru-RU" dirty="0" err="1"/>
              <a:t>сопроцесс</a:t>
            </a:r>
            <a:r>
              <a:rPr lang="ru-RU" dirty="0"/>
              <a:t>), в ходе которого на основе познания, упражнения и приобретенного опыта возникают новые формы поведения и деятельности, изменяются ранее приобретенные.</a:t>
            </a:r>
          </a:p>
          <a:p>
            <a:pPr algn="just"/>
            <a:r>
              <a:rPr lang="ru-RU" b="1" i="1" dirty="0"/>
              <a:t>Обучение</a:t>
            </a:r>
            <a:r>
              <a:rPr lang="ru-RU" i="1" dirty="0"/>
              <a:t> – </a:t>
            </a:r>
            <a:r>
              <a:rPr lang="ru-RU" dirty="0"/>
              <a:t>упорядоченное взаимодействие педагога с учащимися, направленное на достижение поставленной цели.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i="1" dirty="0" smtClean="0"/>
              <a:t>Список использованной литературы</a:t>
            </a:r>
            <a:endParaRPr lang="ru-RU" sz="40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Коджаспирова</a:t>
            </a:r>
            <a:r>
              <a:rPr lang="ru-RU" dirty="0" smtClean="0"/>
              <a:t> Г.М. Педагогика в схемах, таблицах и опорных конспектах/ Г.М. </a:t>
            </a:r>
            <a:r>
              <a:rPr lang="ru-RU" dirty="0" err="1" smtClean="0"/>
              <a:t>Коджаспирова</a:t>
            </a:r>
            <a:r>
              <a:rPr lang="ru-RU" dirty="0" smtClean="0"/>
              <a:t>. – М., 2006. – 256 с. – (Высшее образование).</a:t>
            </a:r>
          </a:p>
          <a:p>
            <a:r>
              <a:rPr lang="ru-RU" dirty="0" smtClean="0"/>
              <a:t>Хуторской А.В. Современная дидактика: учебник / А.В.Хуторской. – </a:t>
            </a:r>
            <a:r>
              <a:rPr lang="ru-RU" dirty="0" err="1" smtClean="0"/>
              <a:t>Спб</a:t>
            </a:r>
            <a:r>
              <a:rPr lang="ru-RU" dirty="0" smtClean="0"/>
              <a:t>.: Питер, 2001. – 544 с.</a:t>
            </a:r>
          </a:p>
          <a:p>
            <a:r>
              <a:rPr lang="ru-RU" dirty="0" err="1" smtClean="0"/>
              <a:t>Пидкасистый</a:t>
            </a:r>
            <a:r>
              <a:rPr lang="ru-RU" dirty="0" smtClean="0"/>
              <a:t> П.И. Педагогика: учеб. для студ. </a:t>
            </a:r>
            <a:r>
              <a:rPr lang="ru-RU" dirty="0" err="1" smtClean="0"/>
              <a:t>Пед</a:t>
            </a:r>
            <a:r>
              <a:rPr lang="ru-RU" dirty="0" smtClean="0"/>
              <a:t>. Вузов и </a:t>
            </a:r>
            <a:r>
              <a:rPr lang="ru-RU" dirty="0" err="1" smtClean="0"/>
              <a:t>пед</a:t>
            </a:r>
            <a:r>
              <a:rPr lang="ru-RU" dirty="0" smtClean="0"/>
              <a:t>. Колледжей / под ред. П.И. </a:t>
            </a:r>
            <a:r>
              <a:rPr lang="ru-RU" dirty="0" err="1" smtClean="0"/>
              <a:t>Пидкасистого</a:t>
            </a:r>
            <a:r>
              <a:rPr lang="ru-RU" dirty="0" smtClean="0"/>
              <a:t>. – М., 2002. – 608 с.</a:t>
            </a:r>
          </a:p>
          <a:p>
            <a:r>
              <a:rPr lang="ru-RU" dirty="0" err="1" smtClean="0"/>
              <a:t>Загвязинский</a:t>
            </a:r>
            <a:r>
              <a:rPr lang="ru-RU" dirty="0" smtClean="0"/>
              <a:t> В.И. Теория обучения: Современная интерпретация: учеб. пособие / В.И. </a:t>
            </a:r>
            <a:r>
              <a:rPr lang="ru-RU" dirty="0" err="1" smtClean="0"/>
              <a:t>Загвязинский</a:t>
            </a:r>
            <a:r>
              <a:rPr lang="ru-RU" dirty="0" smtClean="0"/>
              <a:t>. – М.: Изд. Центр «Академия», 2001. – 192 с.</a:t>
            </a:r>
          </a:p>
          <a:p>
            <a:r>
              <a:rPr lang="ru-RU" dirty="0" err="1" smtClean="0"/>
              <a:t>Ситаров</a:t>
            </a:r>
            <a:r>
              <a:rPr lang="ru-RU" dirty="0" smtClean="0"/>
              <a:t> В.А. Дидактика: учеб. пособие/ В.А. </a:t>
            </a:r>
            <a:r>
              <a:rPr lang="ru-RU" dirty="0" err="1" smtClean="0"/>
              <a:t>Ситаров</a:t>
            </a:r>
            <a:r>
              <a:rPr lang="ru-RU" dirty="0" smtClean="0"/>
              <a:t>; под ред. В.А. </a:t>
            </a:r>
            <a:r>
              <a:rPr lang="ru-RU" dirty="0" err="1" smtClean="0"/>
              <a:t>Сластёнина</a:t>
            </a:r>
            <a:r>
              <a:rPr lang="ru-RU" dirty="0" smtClean="0"/>
              <a:t>. – М.: Академия, 2002. – 368 с.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Процесс обучения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- </a:t>
            </a:r>
            <a:r>
              <a:rPr lang="ru-RU" dirty="0"/>
              <a:t>это «…целенаправленная, взаимосвязанная, последовательно изменяющаяся деятельность учителя и учащихся, направленная на формирование системы знаний, основ научного мировоззрения, трудового и нравственного воспитания, творческой активности, обеспечивающих всестороннее развитие ученика» </a:t>
            </a:r>
            <a:r>
              <a:rPr lang="ru-RU" dirty="0" smtClean="0"/>
              <a:t>(Дидактические материалы к учебным курсам, изучаемым на ФППК ОНО. – М., 1989. – С. 3)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pPr algn="ctr"/>
            <a:r>
              <a:rPr lang="ru-RU" dirty="0"/>
              <a:t> </a:t>
            </a:r>
            <a:r>
              <a:rPr lang="ru-RU" sz="4000" b="1" dirty="0"/>
              <a:t>Обучение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– </a:t>
            </a:r>
            <a:r>
              <a:rPr lang="ru-RU" b="1" dirty="0"/>
              <a:t>процесс </a:t>
            </a:r>
            <a:r>
              <a:rPr lang="ru-RU" dirty="0"/>
              <a:t>активного целенаправленного </a:t>
            </a:r>
            <a:r>
              <a:rPr lang="ru-RU" b="1" dirty="0"/>
              <a:t>взаимодействия </a:t>
            </a:r>
            <a:r>
              <a:rPr lang="ru-RU" dirty="0"/>
              <a:t>между обучающим и обучаемыми, в результате которого у обучающегося формируются определённые </a:t>
            </a:r>
            <a:r>
              <a:rPr lang="ru-RU" b="1" dirty="0"/>
              <a:t>знания, умения и навыки, опыт деятельности и поведения, а также личностные качества</a:t>
            </a:r>
            <a:r>
              <a:rPr lang="ru-RU" dirty="0"/>
              <a:t>. </a:t>
            </a:r>
            <a:r>
              <a:rPr lang="ru-RU" dirty="0" smtClean="0"/>
              <a:t>(</a:t>
            </a:r>
            <a:r>
              <a:rPr lang="ru-RU" dirty="0" smtClean="0"/>
              <a:t>Педагогика. Учебное пособие…/ под ред. П.И. </a:t>
            </a:r>
            <a:r>
              <a:rPr lang="ru-RU" dirty="0" err="1" smtClean="0"/>
              <a:t>Пидкасистого</a:t>
            </a:r>
            <a:r>
              <a:rPr lang="ru-RU" dirty="0" smtClean="0"/>
              <a:t>. – М., 2004. – С. – </a:t>
            </a:r>
            <a:r>
              <a:rPr lang="ru-RU" dirty="0" smtClean="0"/>
              <a:t>153)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17859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/>
              <a:t>Содержание </a:t>
            </a:r>
            <a:r>
              <a:rPr lang="ru-RU" sz="4400" b="1" dirty="0"/>
              <a:t>процесса </a:t>
            </a:r>
            <a:r>
              <a:rPr lang="ru-RU" sz="4400" b="1" dirty="0" smtClean="0"/>
              <a:t>обучения</a:t>
            </a:r>
            <a:r>
              <a:rPr lang="ru-RU" sz="4400" b="1" dirty="0" smtClean="0"/>
              <a:t> включает основные формы общественного сознания: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FontTx/>
              <a:buChar char="-"/>
            </a:pPr>
            <a:r>
              <a:rPr lang="ru-RU" dirty="0" smtClean="0"/>
              <a:t>науку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искусство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мораль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право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культуру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производственный опыт,</a:t>
            </a:r>
          </a:p>
          <a:p>
            <a:pPr>
              <a:buFontTx/>
              <a:buChar char="-"/>
            </a:pPr>
            <a:r>
              <a:rPr lang="ru-RU" dirty="0" smtClean="0"/>
              <a:t>трудовые </a:t>
            </a:r>
            <a:r>
              <a:rPr lang="ru-RU" dirty="0"/>
              <a:t>навыки.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400" b="1" dirty="0"/>
              <a:t>Основные </a:t>
            </a:r>
            <a:r>
              <a:rPr lang="ru-RU" sz="4400" b="1" dirty="0" smtClean="0"/>
              <a:t>компоненты обучения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Основными </a:t>
            </a:r>
            <a:r>
              <a:rPr lang="ru-RU" dirty="0"/>
              <a:t>компонентами обучения </a:t>
            </a:r>
            <a:r>
              <a:rPr lang="ru-RU" dirty="0" smtClean="0"/>
              <a:t>являются преподавание </a:t>
            </a:r>
            <a:r>
              <a:rPr lang="ru-RU" dirty="0"/>
              <a:t>и учение.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Основные компоненты процесса обучения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цели, </a:t>
            </a:r>
          </a:p>
          <a:p>
            <a:r>
              <a:rPr lang="ru-RU" dirty="0" smtClean="0"/>
              <a:t>содержание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методы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формы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средства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результаты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дидактические </a:t>
            </a:r>
            <a:r>
              <a:rPr lang="ru-RU" dirty="0"/>
              <a:t>условия.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Механизм освоения содержания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Целенаправленная </a:t>
            </a:r>
            <a:r>
              <a:rPr lang="ru-RU" dirty="0"/>
              <a:t>организованная совместная деятельность детей и взрослых, их содержательное общение, в процессе которого происходит управляемое познание, усвоение социального опыта, воспроизведение, овладение конкретной деятельностью, лежащей в основе формирования личности.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Процесс обучения реализуется: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в </a:t>
            </a:r>
            <a:r>
              <a:rPr lang="ru-RU" dirty="0"/>
              <a:t>отборе, систематизации, структурировании учителем учебной информации предъявлении её учащимся в педагогической  действительности;</a:t>
            </a:r>
          </a:p>
          <a:p>
            <a:pPr algn="just"/>
            <a:r>
              <a:rPr lang="ru-RU" dirty="0" smtClean="0"/>
              <a:t>в </a:t>
            </a:r>
            <a:r>
              <a:rPr lang="ru-RU" dirty="0"/>
              <a:t>восприятии, осознании и овладении этой информацией и методами работы с нею учащимися;</a:t>
            </a:r>
          </a:p>
          <a:p>
            <a:pPr algn="just"/>
            <a:r>
              <a:rPr lang="ru-RU" dirty="0" smtClean="0"/>
              <a:t>в </a:t>
            </a:r>
            <a:r>
              <a:rPr lang="ru-RU" dirty="0"/>
              <a:t>организации в целостном педагогическом процессе рациональной, эффективной, адекватной задачам обучения деятельности каждого ученика по овладению системой знаний и методов оперирования ими в учебной и производственной работе.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943</Words>
  <Application>Microsoft Office PowerPoint</Application>
  <PresentationFormat>Экран (4:3)</PresentationFormat>
  <Paragraphs>100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 Презентация на тему: «Преподавание и учение как двусторонний процесс обучения: сущность понятий и характеристика этапов деятельности».</vt:lpstr>
      <vt:lpstr>Основные понятия</vt:lpstr>
      <vt:lpstr>Процесс обучения </vt:lpstr>
      <vt:lpstr> Обучение </vt:lpstr>
      <vt:lpstr>Содержание процесса обучения включает основные формы общественного сознания:  </vt:lpstr>
      <vt:lpstr>Основные компоненты обучения </vt:lpstr>
      <vt:lpstr>Основные компоненты процесса обучения </vt:lpstr>
      <vt:lpstr>Механизм освоения содержания</vt:lpstr>
      <vt:lpstr>Процесс обучения реализуется: </vt:lpstr>
      <vt:lpstr>Преподавание</vt:lpstr>
      <vt:lpstr>Преподавание - это деятельность учителя: </vt:lpstr>
      <vt:lpstr>Цель преподавания</vt:lpstr>
      <vt:lpstr>Структура деятельности преподавания </vt:lpstr>
      <vt:lpstr>Учение </vt:lpstr>
      <vt:lpstr>Важнейшие качества учения:</vt:lpstr>
      <vt:lpstr>  Процесс обучения как система </vt:lpstr>
      <vt:lpstr>Этапы процесса обучения</vt:lpstr>
      <vt:lpstr>Характеристика этапов обучения </vt:lpstr>
      <vt:lpstr> Учебный (дидактический) процесс содержит следующие главные звенья взаимодействия: </vt:lpstr>
      <vt:lpstr>Список использованной литературы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Презентация на тему: «Преподавание и учение как двусторонний процесс обучения: сущность понятий и характеристика этапов деятельности».</dc:title>
  <dc:creator>Admin</dc:creator>
  <cp:lastModifiedBy>Admin</cp:lastModifiedBy>
  <cp:revision>8</cp:revision>
  <dcterms:created xsi:type="dcterms:W3CDTF">2014-11-24T17:24:15Z</dcterms:created>
  <dcterms:modified xsi:type="dcterms:W3CDTF">2014-11-24T18:21:22Z</dcterms:modified>
</cp:coreProperties>
</file>