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2" r:id="rId4"/>
    <p:sldId id="263" r:id="rId5"/>
    <p:sldId id="264" r:id="rId6"/>
    <p:sldId id="265" r:id="rId7"/>
    <p:sldId id="28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83" r:id="rId21"/>
    <p:sldId id="284" r:id="rId22"/>
    <p:sldId id="285" r:id="rId23"/>
    <p:sldId id="281" r:id="rId24"/>
    <p:sldId id="282" r:id="rId25"/>
    <p:sldId id="290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95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28861-D53C-4B48-BA22-AC01B25B9038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AE8FF-4C99-4F5B-B53E-355376B47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8FF-4C99-4F5B-B53E-355376B476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E8FF-4C99-4F5B-B53E-355376B476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8884-253A-4DB0-84C5-B57634FAF5C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5690-6214-475A-8EDE-41E00D189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dnevnik.ru/school.aspx?school=268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dnevnik.ru/school.aspx?school=26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42" y="928662"/>
            <a:ext cx="6143668" cy="228601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Социально-педагогический проект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«Возвращение Петрушки»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16" y="3857620"/>
            <a:ext cx="4286280" cy="153354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Разработали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едагоги </a:t>
            </a:r>
            <a:r>
              <a:rPr lang="ru-RU" sz="1800" b="1" dirty="0" smtClean="0">
                <a:solidFill>
                  <a:schemeClr val="tx1"/>
                </a:solidFill>
              </a:rPr>
              <a:t>дополнительного образования МБОУДОДО «Гатчинский ДДТ»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Самусева Елена Николаевна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Колесникова Валентина Васильевна</a:t>
            </a:r>
            <a:r>
              <a:rPr lang="ru-RU" sz="1900" dirty="0" smtClean="0"/>
              <a:t> 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96" y="807246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90" y="142844"/>
          <a:ext cx="6172200" cy="462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8"/>
                <a:gridCol w="2714644"/>
                <a:gridCol w="688658"/>
                <a:gridCol w="1025854"/>
                <a:gridCol w="1443026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Сроки реализа-ции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Ответственный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Результат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Заключительный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выставки  «Мой 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03.2014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Выставка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Сравнительный анализ  и самоанализ изменений, произошедших с участниками в ходе проведения проекта.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10.04.14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Анализ, самоанализ  и обобщение методического опыта.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42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 методических материалов проекта.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30.04.14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Социально-педагогический проект «Возвращение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Презентация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Планирование работы по дальнейшему совершенствованию проекта.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15.05.14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  мероприятий.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7143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C00000"/>
                </a:solidFill>
              </a:rPr>
              <a:t>Оценка эффективности реализации проекта</a:t>
            </a:r>
            <a:endParaRPr lang="ru-RU" sz="18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</a:t>
            </a:r>
            <a:r>
              <a:rPr lang="ru-RU" sz="1800" b="1" dirty="0">
                <a:solidFill>
                  <a:srgbClr val="C00000"/>
                </a:solidFill>
              </a:rPr>
              <a:t>Возвращение Петрушки»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u="sng" dirty="0"/>
              <a:t>Количественные показатели:</a:t>
            </a:r>
            <a:endParaRPr lang="ru-RU" sz="1400" b="1" dirty="0"/>
          </a:p>
          <a:p>
            <a:pPr lvl="0"/>
            <a:r>
              <a:rPr lang="ru-RU" sz="1300" dirty="0"/>
              <a:t>в реализации  проекта «Возвращение Петрушки»  участвовало   514 человек; </a:t>
            </a:r>
          </a:p>
          <a:p>
            <a:pPr lvl="0"/>
            <a:r>
              <a:rPr lang="ru-RU" sz="1300" dirty="0"/>
              <a:t>проведены  открытые  занятия – 1;</a:t>
            </a:r>
          </a:p>
          <a:p>
            <a:pPr lvl="0"/>
            <a:r>
              <a:rPr lang="ru-RU" sz="1300" dirty="0"/>
              <a:t>проведён мастер-класс для педагогов – 1</a:t>
            </a:r>
          </a:p>
          <a:p>
            <a:pPr lvl="0"/>
            <a:r>
              <a:rPr lang="ru-RU" sz="1300" dirty="0"/>
              <a:t>диплом победителя Шубиной Марии за разработку творческого  проекта «Театр Петрушки» в   областном  конкурсе проектной деятельности по детскому декоративно - прикладному творчеству – 1;</a:t>
            </a:r>
          </a:p>
          <a:p>
            <a:pPr lvl="0"/>
            <a:r>
              <a:rPr lang="ru-RU" sz="1300" dirty="0"/>
              <a:t>диплом победителя Шубиной Марии за разработку творческого  проекта «Театр Петрушки» в региональном конкурсе ученических проектов «Наша новая школа» в рамках  Международной научно-практической конференции «Личность. Общество. Образование» - 1;</a:t>
            </a:r>
          </a:p>
          <a:p>
            <a:pPr lvl="0"/>
            <a:r>
              <a:rPr lang="ru-RU" sz="1300" dirty="0"/>
              <a:t>выступление «Театра Петрушки» для жителей микрорайона «Аэродром» города Гатчина на празднике «Масленица» - 1;</a:t>
            </a:r>
          </a:p>
          <a:p>
            <a:pPr lvl="0"/>
            <a:r>
              <a:rPr lang="ru-RU" sz="1300" dirty="0"/>
              <a:t>диплом </a:t>
            </a:r>
            <a:r>
              <a:rPr lang="ru-RU" sz="1300" dirty="0" smtClean="0"/>
              <a:t> </a:t>
            </a:r>
            <a:r>
              <a:rPr lang="en-US" sz="1300" dirty="0" smtClean="0"/>
              <a:t>I </a:t>
            </a:r>
            <a:r>
              <a:rPr lang="ru-RU" sz="1300" dirty="0" smtClean="0"/>
              <a:t>степени </a:t>
            </a:r>
            <a:r>
              <a:rPr lang="ru-RU" sz="1300" dirty="0"/>
              <a:t>Всероссийского дистанционного конкурса с международным участием «Лучший открытый урок» (Самусева Е.Н., Колесникова В.В., </a:t>
            </a:r>
            <a:r>
              <a:rPr lang="ru-RU" sz="1300" dirty="0" err="1"/>
              <a:t>Печковская</a:t>
            </a:r>
            <a:r>
              <a:rPr lang="ru-RU" sz="1300" dirty="0"/>
              <a:t> Н.И.) – </a:t>
            </a:r>
            <a:r>
              <a:rPr lang="ru-RU" sz="1300" dirty="0" smtClean="0"/>
              <a:t>1.</a:t>
            </a:r>
            <a:endParaRPr lang="ru-RU" sz="1300" dirty="0"/>
          </a:p>
          <a:p>
            <a:pPr>
              <a:buNone/>
            </a:pPr>
            <a:r>
              <a:rPr lang="ru-RU" sz="1400" b="1" u="sng" dirty="0"/>
              <a:t>Показатели социального развития личности:</a:t>
            </a:r>
            <a:endParaRPr lang="ru-RU" sz="1400" b="1" dirty="0"/>
          </a:p>
          <a:p>
            <a:pPr lvl="0"/>
            <a:r>
              <a:rPr lang="ru-RU" sz="1300" dirty="0"/>
              <a:t>участники проекта «Возвращение Петрушки» познакомились   с традиционным кукольным театром Петрушки; научить мастерить театр Петрушки и разыгрывать с помощью тряпичной куклы Петрушка различные жанровые сценки;</a:t>
            </a:r>
          </a:p>
          <a:p>
            <a:pPr lvl="0"/>
            <a:r>
              <a:rPr lang="ru-RU" sz="1300" dirty="0"/>
              <a:t>участие в реализации проекта  способствовало  развитию художественно-образного и логического мышления, памяти, воображения, наблюдательности, сообразительности, пополнению словарного запаса, повышению культуру речи;  сохранению  в памяти ребенка особенности родного языка, значение слов, обогащает народной мудростью;</a:t>
            </a:r>
          </a:p>
          <a:p>
            <a:pPr lvl="0"/>
            <a:r>
              <a:rPr lang="ru-RU" sz="1300" dirty="0"/>
              <a:t>проведены выставки работ учащихся.                                                           </a:t>
            </a:r>
            <a:endParaRPr lang="ru-RU" sz="1300" dirty="0" smtClean="0"/>
          </a:p>
          <a:p>
            <a:pPr lvl="0">
              <a:buNone/>
            </a:pPr>
            <a:r>
              <a:rPr lang="ru-RU" sz="1300" dirty="0" smtClean="0"/>
              <a:t>   </a:t>
            </a:r>
            <a:r>
              <a:rPr lang="ru-RU" sz="1400" b="1" u="sng" dirty="0"/>
              <a:t>Показатели социальной адаптации личности</a:t>
            </a:r>
            <a:r>
              <a:rPr lang="ru-RU" sz="1400" b="1" dirty="0"/>
              <a:t>:</a:t>
            </a:r>
          </a:p>
          <a:p>
            <a:pPr lvl="0"/>
            <a:r>
              <a:rPr lang="ru-RU" sz="1300" dirty="0"/>
              <a:t>деятельность по реализации проекта была направлена на позитивную социализацию участников проекта;</a:t>
            </a:r>
          </a:p>
          <a:p>
            <a:pPr lvl="0"/>
            <a:r>
              <a:rPr lang="ru-RU" sz="1300" dirty="0"/>
              <a:t>для учащихся создавались ситуации, в которых они могли проявлять свои способности, были не только исполнителями, но и генераторами идей;</a:t>
            </a:r>
          </a:p>
          <a:p>
            <a:pPr lvl="0"/>
            <a:r>
              <a:rPr lang="ru-RU" sz="1300" dirty="0"/>
              <a:t>особенностью реализации данного проекта является то, что к деятельности привлекались не только успешные дети, но и дети, имеющие трудности в общении и обучении;</a:t>
            </a:r>
          </a:p>
          <a:p>
            <a:pPr lvl="0"/>
            <a:r>
              <a:rPr lang="ru-RU" sz="1300" dirty="0"/>
              <a:t>в ходе реализации проекта  наблюдался личностный рост детей, повышалась личная и коллективная ответственность за порученное дело. </a:t>
            </a:r>
          </a:p>
          <a:p>
            <a:pPr>
              <a:buNone/>
            </a:pPr>
            <a:r>
              <a:rPr lang="ru-RU" sz="1400" b="1" u="sng" dirty="0"/>
              <a:t>Показатели общественного мнения</a:t>
            </a:r>
            <a:r>
              <a:rPr lang="ru-RU" sz="1400" b="1" dirty="0"/>
              <a:t>:</a:t>
            </a:r>
          </a:p>
          <a:p>
            <a:pPr lvl="0"/>
            <a:r>
              <a:rPr lang="ru-RU" sz="1300" dirty="0"/>
              <a:t>статья  в общественно-политической газете Гатчинского муниципального района «Гатчинская правда» от 22 марта 2014 года «Театр Петрушки» Марии Шубиной.</a:t>
            </a:r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099"/>
            <a:ext cx="6858000" cy="557216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    Перспективы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социально-педагогического проекта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«Возвращение Петрушки»</a:t>
            </a:r>
            <a:r>
              <a:rPr lang="ru-RU" sz="31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3100" dirty="0">
              <a:solidFill>
                <a:srgbClr val="C00000"/>
              </a:solidFill>
            </a:endParaRPr>
          </a:p>
          <a:p>
            <a:pPr lvl="0"/>
            <a:r>
              <a:rPr lang="ru-RU" sz="2400" dirty="0" smtClean="0"/>
              <a:t> Ежегодное </a:t>
            </a:r>
            <a:r>
              <a:rPr lang="ru-RU" sz="2400" dirty="0"/>
              <a:t>проведение открытых   </a:t>
            </a:r>
            <a:r>
              <a:rPr lang="ru-RU" sz="2400" dirty="0" smtClean="0"/>
              <a:t>интегрированных </a:t>
            </a:r>
            <a:r>
              <a:rPr lang="ru-RU" sz="2400" dirty="0"/>
              <a:t>занятия по традиционной кукле, </a:t>
            </a:r>
            <a:r>
              <a:rPr lang="ru-RU" sz="2400" dirty="0" smtClean="0"/>
              <a:t>изобразительному </a:t>
            </a:r>
            <a:r>
              <a:rPr lang="ru-RU" sz="2400" dirty="0"/>
              <a:t>и театральному искусству для учащихся начальных классов  совместно с родителями. </a:t>
            </a:r>
            <a:r>
              <a:rPr lang="ru-RU" sz="2400" dirty="0" smtClean="0"/>
              <a:t>  Тема </a:t>
            </a:r>
            <a:r>
              <a:rPr lang="ru-RU" sz="2400" dirty="0"/>
              <a:t>«Театр Петрушки»;</a:t>
            </a:r>
          </a:p>
          <a:p>
            <a:pPr lvl="0"/>
            <a:r>
              <a:rPr lang="ru-RU" sz="2400" dirty="0" smtClean="0"/>
              <a:t> Организация </a:t>
            </a:r>
            <a:r>
              <a:rPr lang="ru-RU" sz="2400" dirty="0"/>
              <a:t>и выступление «Театра Петрушки» для жителей микрорайона города Гатчина на ежегодном традиционном празднике </a:t>
            </a:r>
            <a:r>
              <a:rPr lang="ru-RU" sz="2400" dirty="0" smtClean="0"/>
              <a:t>«Масленица»; </a:t>
            </a:r>
            <a:endParaRPr lang="ru-RU" sz="2400" dirty="0"/>
          </a:p>
          <a:p>
            <a:pPr lvl="0"/>
            <a:r>
              <a:rPr lang="ru-RU" sz="2400" dirty="0"/>
              <a:t>У</a:t>
            </a:r>
            <a:r>
              <a:rPr lang="ru-RU" sz="2400" dirty="0" smtClean="0"/>
              <a:t>частие </a:t>
            </a:r>
            <a:r>
              <a:rPr lang="ru-RU" sz="2400" dirty="0"/>
              <a:t>творческого проекта «Театр Петрушки» во   всероссийском   конкурсе  декоративно – </a:t>
            </a:r>
            <a:r>
              <a:rPr lang="ru-RU" sz="2400" dirty="0" smtClean="0"/>
              <a:t>прикладного  </a:t>
            </a:r>
            <a:r>
              <a:rPr lang="ru-RU" sz="2400" dirty="0"/>
              <a:t>творчеству и изобразительного </a:t>
            </a:r>
            <a:r>
              <a:rPr lang="ru-RU" sz="2400" dirty="0" smtClean="0"/>
              <a:t>искусства в 2014 году;</a:t>
            </a:r>
            <a:endParaRPr lang="ru-RU" sz="2400" dirty="0"/>
          </a:p>
          <a:p>
            <a:pPr lvl="0"/>
            <a:r>
              <a:rPr lang="ru-RU" sz="2400" dirty="0" smtClean="0"/>
              <a:t> Организация </a:t>
            </a:r>
            <a:r>
              <a:rPr lang="ru-RU" sz="2400" dirty="0"/>
              <a:t>семинара по итогам реализации проекта;</a:t>
            </a:r>
          </a:p>
          <a:p>
            <a:pPr lvl="0"/>
            <a:r>
              <a:rPr lang="ru-RU" sz="2400" dirty="0" smtClean="0"/>
              <a:t> Публикации </a:t>
            </a:r>
            <a:r>
              <a:rPr lang="ru-RU" sz="2400" dirty="0"/>
              <a:t>в СМИ.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82"/>
            <a:ext cx="6858000" cy="34816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 smtClean="0">
                <a:solidFill>
                  <a:srgbClr val="C00000"/>
                </a:solidFill>
              </a:rPr>
              <a:t>Открытое интегрированное занятие </a:t>
            </a:r>
            <a:r>
              <a:rPr lang="ru-RU" sz="2000" b="1" dirty="0">
                <a:solidFill>
                  <a:srgbClr val="C00000"/>
                </a:solidFill>
              </a:rPr>
              <a:t>по традиционной кукле, изобразительному и театральному искусству для учащихся начальных классов  совместно с родителями. Тема «Театр Петрушки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600" b="1" i="1" dirty="0" smtClean="0"/>
              <a:t>Место проведения: МБОУДОД «Гатчинский ДДТ»</a:t>
            </a:r>
            <a:endParaRPr lang="ru-RU" sz="1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" y="2214546"/>
            <a:ext cx="6586538" cy="571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</a:rPr>
              <a:t>Практическая работа «Изготовление куклы Петрушка»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04" y="150016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занятия : </a:t>
            </a:r>
            <a:r>
              <a:rPr lang="ru-RU" dirty="0" smtClean="0"/>
              <a:t>Изучение традиционного кукольного театра Петрушки. Изготовление  театра Петрушки.</a:t>
            </a:r>
            <a:endParaRPr lang="ru-RU" dirty="0"/>
          </a:p>
        </p:txBody>
      </p:sp>
      <p:pic>
        <p:nvPicPr>
          <p:cNvPr id="17409" name="Picture 1" descr="C:\Documents and Settings\Alexandr\Мои документы\Мои рисунки\Возвращение Петруш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2786050"/>
            <a:ext cx="4059237" cy="2511425"/>
          </a:xfrm>
          <a:prstGeom prst="rect">
            <a:avLst/>
          </a:prstGeom>
          <a:noFill/>
        </p:spPr>
      </p:pic>
      <p:pic>
        <p:nvPicPr>
          <p:cNvPr id="17410" name="Picture 2" descr="C:\Documents and Settings\Alexandr\Мои документы\Мои рисунки\Возвращение Петруш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6" y="3000364"/>
            <a:ext cx="2457450" cy="2438400"/>
          </a:xfrm>
          <a:prstGeom prst="rect">
            <a:avLst/>
          </a:prstGeom>
          <a:noFill/>
        </p:spPr>
      </p:pic>
      <p:pic>
        <p:nvPicPr>
          <p:cNvPr id="17411" name="Picture 3" descr="C:\Documents and Settings\Alexandr\Мои документы\Мои рисунки\Возвращение Петруш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52" y="5786446"/>
            <a:ext cx="3444875" cy="2755900"/>
          </a:xfrm>
          <a:prstGeom prst="rect">
            <a:avLst/>
          </a:prstGeom>
          <a:noFill/>
        </p:spPr>
      </p:pic>
      <p:pic>
        <p:nvPicPr>
          <p:cNvPr id="17412" name="Picture 4" descr="C:\Documents and Settings\Alexandr\Мои документы\Мои рисунки\Возвращение Петрушки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6000760"/>
            <a:ext cx="2981325" cy="273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04" y="14284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0070C0"/>
                </a:solidFill>
              </a:rPr>
              <a:t>Практическая работа «Изготовление ширмы»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642910"/>
            <a:ext cx="27091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Documents and Settings\Alexandr\Мои документы\Мои рисунки\Возвращение Петрушки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571472"/>
            <a:ext cx="2584450" cy="2378075"/>
          </a:xfrm>
          <a:prstGeom prst="rect">
            <a:avLst/>
          </a:prstGeom>
          <a:noFill/>
        </p:spPr>
      </p:pic>
      <p:pic>
        <p:nvPicPr>
          <p:cNvPr id="16386" name="Picture 2" descr="C:\Documents and Settings\Alexandr\Мои документы\Мои рисунки\Возвращение Петрушки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70" y="3071802"/>
            <a:ext cx="4664075" cy="3249613"/>
          </a:xfrm>
          <a:prstGeom prst="rect">
            <a:avLst/>
          </a:prstGeom>
          <a:noFill/>
        </p:spPr>
      </p:pic>
      <p:pic>
        <p:nvPicPr>
          <p:cNvPr id="16387" name="Picture 3" descr="C:\Documents and Settings\Alexandr\Мои документы\Мои рисунки\Возвращение Петрушки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8" y="6786578"/>
            <a:ext cx="3011487" cy="1871663"/>
          </a:xfrm>
          <a:prstGeom prst="rect">
            <a:avLst/>
          </a:prstGeom>
          <a:noFill/>
        </p:spPr>
      </p:pic>
      <p:pic>
        <p:nvPicPr>
          <p:cNvPr id="16388" name="Picture 4" descr="C:\Documents and Settings\Alexandr\Мои документы\Мои рисунки\Возвращение Петрушки\Рисунок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6" y="6429388"/>
            <a:ext cx="2944813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42" y="14284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u="sng" dirty="0" smtClean="0">
                <a:solidFill>
                  <a:srgbClr val="0070C0"/>
                </a:solidFill>
              </a:rPr>
              <a:t>Театральная деятельность «Игра с Петрушкой»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15361" name="Picture 1" descr="C:\Documents and Settings\Alexandr\Мои документы\Мои рисунки\Возвращение Петрушки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571472"/>
            <a:ext cx="4233863" cy="3227387"/>
          </a:xfrm>
          <a:prstGeom prst="rect">
            <a:avLst/>
          </a:prstGeom>
          <a:noFill/>
        </p:spPr>
      </p:pic>
      <p:pic>
        <p:nvPicPr>
          <p:cNvPr id="15362" name="Picture 2" descr="C:\Documents and Settings\Alexandr\Мои документы\Мои рисунки\Возвращение Петрушки\Рисуно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8" y="1071538"/>
            <a:ext cx="2047875" cy="2657475"/>
          </a:xfrm>
          <a:prstGeom prst="rect">
            <a:avLst/>
          </a:prstGeom>
          <a:noFill/>
        </p:spPr>
      </p:pic>
      <p:pic>
        <p:nvPicPr>
          <p:cNvPr id="15363" name="Picture 3" descr="C:\Documents and Settings\Alexandr\Мои документы\Мои рисунки\Возвращение Петрушки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4214810"/>
            <a:ext cx="5821363" cy="423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"/>
            <a:ext cx="6858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Областная конференция 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"Организация проектирования ОП в условиях введения ФГОС"   на базе МБОУ «Гатчинская НОШ №5»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Тема  открытого урока: «Домашний театр Петрушки»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Завершить работу по изготовлению домашнего театра Петрушки.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4" name="Picture 2" descr="C:\Documents and Settings\Alexandr\Мои документы\Мои рисунки\Возвращение Петрушки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785918"/>
            <a:ext cx="5591175" cy="3433763"/>
          </a:xfrm>
          <a:prstGeom prst="rect">
            <a:avLst/>
          </a:prstGeom>
          <a:noFill/>
        </p:spPr>
      </p:pic>
      <p:pic>
        <p:nvPicPr>
          <p:cNvPr id="13315" name="Picture 3" descr="C:\Documents and Settings\Alexandr\Мои документы\Мои рисунки\Возвращение Петрушки\Рисунок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5357818"/>
            <a:ext cx="4657725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Alexandr\Мои документы\Мои рисунки\Возвращение Петрушки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85720"/>
            <a:ext cx="5373687" cy="4030663"/>
          </a:xfrm>
          <a:prstGeom prst="rect">
            <a:avLst/>
          </a:prstGeom>
          <a:noFill/>
        </p:spPr>
      </p:pic>
      <p:pic>
        <p:nvPicPr>
          <p:cNvPr id="11266" name="Picture 2" descr="C:\Documents and Settings\Alexandr\Мои документы\Мои рисунки\Возвращение Петрушки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4786314"/>
            <a:ext cx="5251450" cy="394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lexandr\Мои документы\Мои рисунки\Возвращение Петрушки\Рисунок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42844"/>
            <a:ext cx="1725613" cy="5443537"/>
          </a:xfrm>
          <a:prstGeom prst="rect">
            <a:avLst/>
          </a:prstGeom>
          <a:noFill/>
        </p:spPr>
      </p:pic>
      <p:pic>
        <p:nvPicPr>
          <p:cNvPr id="8195" name="Picture 3" descr="C:\Documents and Settings\Alexandr\Мои документы\Мои рисунки\Возвращение Петрушки\Рисунок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6" y="142844"/>
            <a:ext cx="3084513" cy="5510213"/>
          </a:xfrm>
          <a:prstGeom prst="rect">
            <a:avLst/>
          </a:prstGeom>
          <a:noFill/>
        </p:spPr>
      </p:pic>
      <p:pic>
        <p:nvPicPr>
          <p:cNvPr id="8196" name="Picture 4" descr="C:\Documents and Settings\Alexandr\Мои документы\Мои рисунки\Возвращение Петрушки\Рисунок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94" y="5786446"/>
            <a:ext cx="50863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0"/>
            <a:ext cx="5857916" cy="5000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Т</a:t>
            </a:r>
            <a:r>
              <a:rPr lang="ru-RU" sz="3100" b="1" dirty="0" smtClean="0">
                <a:solidFill>
                  <a:srgbClr val="C00000"/>
                </a:solidFill>
                <a:ea typeface="Calibri"/>
                <a:cs typeface="Times New Roman"/>
              </a:rPr>
              <a:t>ворческий проект</a:t>
            </a:r>
            <a:br>
              <a:rPr lang="ru-RU" sz="31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C00000"/>
                </a:solidFill>
                <a:ea typeface="Calibri"/>
                <a:cs typeface="Times New Roman"/>
              </a:rPr>
              <a:t>«Театр Петрушки»</a:t>
            </a:r>
            <a:endParaRPr lang="ru-RU" sz="31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428652" y="1071538"/>
            <a:ext cx="371477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Работа учащийся</a:t>
            </a:r>
            <a:endParaRPr lang="ru-RU" dirty="0" smtClean="0"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т/о «Белошвейка»,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т/о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АРТ-студия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Шубиной Марии   16 лет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Руководители – консультанты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педагоги дополнительного образования</a:t>
            </a: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</a:rPr>
              <a:t>Самусева Елена Николаевна</a:t>
            </a:r>
            <a:r>
              <a:rPr lang="ru-RU" sz="1600" dirty="0" smtClean="0"/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Колесникова Валентина       Васильевна</a:t>
            </a:r>
          </a:p>
        </p:txBody>
      </p:sp>
      <p:pic>
        <p:nvPicPr>
          <p:cNvPr id="7170" name="Picture 2" descr="C:\Documents and Settings\Alexandr\Мои документы\Мои рисунки\Возвращение Петрушки\Рисунок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72"/>
            <a:ext cx="3303587" cy="4022725"/>
          </a:xfrm>
          <a:prstGeom prst="rect">
            <a:avLst/>
          </a:prstGeom>
          <a:noFill/>
        </p:spPr>
      </p:pic>
      <p:pic>
        <p:nvPicPr>
          <p:cNvPr id="7171" name="Picture 3" descr="C:\Documents and Settings\Alexandr\Мои документы\Мои рисунки\Возвращение Петрушки\Рисунок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75" y="4214810"/>
            <a:ext cx="3311525" cy="4025900"/>
          </a:xfrm>
          <a:prstGeom prst="rect">
            <a:avLst/>
          </a:prstGeom>
          <a:noFill/>
        </p:spPr>
      </p:pic>
      <p:pic>
        <p:nvPicPr>
          <p:cNvPr id="7172" name="Picture 4" descr="C:\Documents and Settings\Alexandr\Мои документы\Мои рисунки\Возвращение Петрушки\Рисунок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137" y="1214414"/>
            <a:ext cx="3598863" cy="259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214282"/>
            <a:ext cx="6429420" cy="80010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/>
              <a:t> Паспорт проекта</a:t>
            </a: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r>
              <a:rPr lang="ru-RU" sz="5600" dirty="0"/>
              <a:t>1</a:t>
            </a:r>
            <a:r>
              <a:rPr lang="ru-RU" sz="5600" u="sng" dirty="0"/>
              <a:t>.Наименование проекта:</a:t>
            </a:r>
            <a:r>
              <a:rPr lang="ru-RU" sz="5600" dirty="0"/>
              <a:t> «Возвращение Петрушки</a:t>
            </a:r>
            <a:r>
              <a:rPr lang="ru-RU" sz="5600" dirty="0" smtClean="0"/>
              <a:t>»</a:t>
            </a:r>
          </a:p>
          <a:p>
            <a:pPr>
              <a:buNone/>
            </a:pPr>
            <a:endParaRPr lang="ru-RU" sz="5600" dirty="0"/>
          </a:p>
          <a:p>
            <a:pPr>
              <a:buNone/>
            </a:pPr>
            <a:r>
              <a:rPr lang="ru-RU" sz="5600" dirty="0"/>
              <a:t> 2.</a:t>
            </a:r>
            <a:r>
              <a:rPr lang="ru-RU" sz="5600" u="sng" dirty="0"/>
              <a:t>Цель проекта:  </a:t>
            </a:r>
            <a:endParaRPr lang="ru-RU" sz="5600" dirty="0"/>
          </a:p>
          <a:p>
            <a:pPr>
              <a:buNone/>
            </a:pPr>
            <a:r>
              <a:rPr lang="ru-RU" sz="5600" dirty="0" smtClean="0"/>
              <a:t>        Формирование </a:t>
            </a:r>
            <a:r>
              <a:rPr lang="ru-RU" sz="5600" dirty="0"/>
              <a:t>национально-культурной   идентичности личности   посредством изучения уникального явления в русской традиционной культуре - театр Петрушки.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r>
              <a:rPr lang="ru-RU" sz="5600" dirty="0"/>
              <a:t>3. </a:t>
            </a:r>
            <a:r>
              <a:rPr lang="ru-RU" sz="5600" u="sng" dirty="0"/>
              <a:t>Авторы проекта:</a:t>
            </a:r>
            <a:r>
              <a:rPr lang="ru-RU" sz="5600" dirty="0"/>
              <a:t> </a:t>
            </a:r>
          </a:p>
          <a:p>
            <a:pPr>
              <a:buNone/>
            </a:pPr>
            <a:r>
              <a:rPr lang="ru-RU" sz="5600" dirty="0" smtClean="0"/>
              <a:t>       Педагоги </a:t>
            </a:r>
            <a:r>
              <a:rPr lang="ru-RU" sz="5600" dirty="0"/>
              <a:t>дополнительного образования  МБОУДОД «Гатчинского  ДДТ» Самусева Елена Николаевна, Колесникова Валентина Васильевна.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r>
              <a:rPr lang="ru-RU" sz="5600" dirty="0"/>
              <a:t>4. </a:t>
            </a:r>
            <a:r>
              <a:rPr lang="ru-RU" sz="5600" u="sng" dirty="0"/>
              <a:t>Срок реализации проекта:</a:t>
            </a:r>
            <a:r>
              <a:rPr lang="ru-RU" sz="5600" dirty="0"/>
              <a:t> сентябрь 2012г. – май 2014 г. 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r>
              <a:rPr lang="ru-RU" sz="5600" dirty="0"/>
              <a:t>5. </a:t>
            </a:r>
            <a:r>
              <a:rPr lang="ru-RU" sz="5600" u="sng" dirty="0"/>
              <a:t>Категория участников:</a:t>
            </a:r>
            <a:endParaRPr lang="ru-RU" sz="5600" dirty="0"/>
          </a:p>
          <a:p>
            <a:pPr>
              <a:buNone/>
            </a:pPr>
            <a:r>
              <a:rPr lang="ru-RU" sz="5600" dirty="0" smtClean="0"/>
              <a:t>           </a:t>
            </a:r>
            <a:r>
              <a:rPr lang="ru-RU" sz="5600" dirty="0"/>
              <a:t>Учащиеся, родители, педагоги,  администрация МБОУДОД «Гатчинский ДДТ»;  учащиеся, педагоги,  администрация  </a:t>
            </a:r>
            <a:r>
              <a:rPr lang="ru-RU" sz="5600" u="sng" dirty="0">
                <a:hlinkClick r:id="rId2" tooltip="На главную страницу школы"/>
              </a:rPr>
              <a:t>МБОУ "Гатчинская НОШ № 5"</a:t>
            </a:r>
            <a:r>
              <a:rPr lang="ru-RU" sz="5600" dirty="0"/>
              <a:t>; учащиеся и педагоги участники Межрегиональной научно-практической конференции «Современные образовательные технологии в системе дополнительного образования детей»; педагоги  - участники областной конференции "Организация проектирования ОП в условиях введения ФГОС" на базе МБОУ "Гатчинская НОШ №5"; учащиеся и педагоги участники  областного конкурса проектной деятельности по детскому декоративно - прикладному творчеству УДОД "Центр "Ладога"; учащиеся и педагоги участники Международной научно-практической конференции «Личность. Общество. Образование», жители микрорайона «Аэродром» города Гатчина Ленинградской области.</a:t>
            </a:r>
          </a:p>
          <a:p>
            <a:pPr>
              <a:buNone/>
            </a:pPr>
            <a:r>
              <a:rPr lang="ru-RU" sz="5600" dirty="0"/>
              <a:t>6. </a:t>
            </a:r>
            <a:r>
              <a:rPr lang="ru-RU" sz="5600" u="sng" dirty="0"/>
              <a:t>Количество участников:</a:t>
            </a:r>
            <a:r>
              <a:rPr lang="ru-RU" sz="5600" dirty="0"/>
              <a:t>  514человек.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r>
              <a:rPr lang="ru-RU" sz="5600" dirty="0"/>
              <a:t>7. </a:t>
            </a:r>
            <a:r>
              <a:rPr lang="ru-RU" sz="5600" u="sng" dirty="0"/>
              <a:t>Организации-партнеры:</a:t>
            </a:r>
            <a:endParaRPr lang="ru-RU" sz="5600" dirty="0"/>
          </a:p>
          <a:p>
            <a:pPr>
              <a:buNone/>
            </a:pPr>
            <a:r>
              <a:rPr lang="ru-RU" sz="5600" dirty="0" smtClean="0"/>
              <a:t>          МБОУДОД </a:t>
            </a:r>
            <a:r>
              <a:rPr lang="ru-RU" sz="5600" dirty="0"/>
              <a:t>«Гатчинский ДДТ»; </a:t>
            </a:r>
            <a:r>
              <a:rPr lang="ru-RU" sz="5600" u="sng" dirty="0">
                <a:hlinkClick r:id="rId2" tooltip="На главную страницу школы"/>
              </a:rPr>
              <a:t>МБОУ "Гатчинская НОШ № 5"</a:t>
            </a:r>
            <a:r>
              <a:rPr lang="ru-RU" sz="5600" dirty="0"/>
              <a:t>; УДОД "Центр "Ладога"; ГАОУ ДПО «Ленинградский областной институт развития образования»;  МУПЖКХ города Гатчины.</a:t>
            </a:r>
          </a:p>
          <a:p>
            <a:pPr>
              <a:buNone/>
            </a:pPr>
            <a:r>
              <a:rPr lang="ru-RU" sz="5600" dirty="0"/>
              <a:t>8. </a:t>
            </a:r>
            <a:r>
              <a:rPr lang="ru-RU" sz="5600" u="sng" dirty="0"/>
              <a:t>Место реализации:</a:t>
            </a:r>
            <a:r>
              <a:rPr lang="ru-RU" sz="5600" dirty="0"/>
              <a:t> </a:t>
            </a:r>
          </a:p>
          <a:p>
            <a:pPr>
              <a:buNone/>
            </a:pPr>
            <a:r>
              <a:rPr lang="ru-RU" sz="5600" dirty="0"/>
              <a:t>МБОУДОД «Гатчинский ДДТ»; </a:t>
            </a:r>
            <a:r>
              <a:rPr lang="ru-RU" sz="5600" u="sng" dirty="0">
                <a:hlinkClick r:id="rId2" tooltip="На главную страницу школы"/>
              </a:rPr>
              <a:t>МБОУ "Гатчинская НОШ № 5"</a:t>
            </a:r>
            <a:r>
              <a:rPr lang="ru-RU" sz="5600" dirty="0"/>
              <a:t>; УДОД "Центр "Ладога"; ГАОУ ДПО «Ленинградский областной институт развития образования».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r>
              <a:rPr lang="ru-RU" sz="5600" dirty="0"/>
              <a:t>9. Адрес, телефон:</a:t>
            </a:r>
          </a:p>
          <a:p>
            <a:pPr>
              <a:buNone/>
            </a:pPr>
            <a:r>
              <a:rPr lang="ru-RU" sz="5600" dirty="0" smtClean="0"/>
              <a:t>    Город </a:t>
            </a:r>
            <a:r>
              <a:rPr lang="ru-RU" sz="5600" dirty="0"/>
              <a:t>Гатчина, Ленинградская область,  ул. Зверевой, дом 20, корпус 3, </a:t>
            </a:r>
            <a:br>
              <a:rPr lang="ru-RU" sz="5600" dirty="0"/>
            </a:br>
            <a:r>
              <a:rPr lang="ru-RU" sz="5600" dirty="0"/>
              <a:t>т.8 (81371) -73 916 </a:t>
            </a:r>
          </a:p>
          <a:p>
            <a:endParaRPr lang="ru-RU" sz="5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214283"/>
          <a:ext cx="6324600" cy="8815418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88154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38" y="366184"/>
            <a:ext cx="7358114" cy="12768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Выступление «Театра Петрушки» </a:t>
            </a:r>
            <a:br>
              <a:rPr lang="ru-RU" sz="2700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для жителей микрорайона «Аэродром» г. Гатчина </a:t>
            </a:r>
            <a:br>
              <a:rPr lang="ru-RU" sz="2700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a typeface="Times New Roman"/>
                <a:cs typeface="Times New Roman" pitchFamily="18" charset="0"/>
              </a:rPr>
              <a:t>на празднике «Масленица» 2014 год</a:t>
            </a:r>
            <a:r>
              <a:rPr lang="ru-RU" sz="4000" dirty="0" smtClean="0">
                <a:ea typeface="Calibri"/>
                <a:cs typeface="Times New Roman"/>
              </a:rPr>
              <a:t/>
            </a:r>
            <a:br>
              <a:rPr lang="ru-RU" sz="4000" dirty="0" smtClean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2" name="Picture 2" descr="C:\Documents and Settings\Alexandr\Мои документы\Мои рисунки\Возвращение Петрушки\Рисунок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428728"/>
            <a:ext cx="4779963" cy="3586163"/>
          </a:xfrm>
          <a:prstGeom prst="rect">
            <a:avLst/>
          </a:prstGeom>
          <a:noFill/>
        </p:spPr>
      </p:pic>
      <p:pic>
        <p:nvPicPr>
          <p:cNvPr id="5123" name="Picture 3" descr="C:\Documents and Settings\Alexandr\Мои документы\Мои рисунки\Возвращение Петрушки\Рисунок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541963"/>
            <a:ext cx="4802187" cy="360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lexandr\Мои документы\Мои рисунки\Возвращение Петрушки\Рисунок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4" y="4714876"/>
            <a:ext cx="5311775" cy="4021137"/>
          </a:xfrm>
          <a:prstGeom prst="rect">
            <a:avLst/>
          </a:prstGeom>
          <a:noFill/>
        </p:spPr>
      </p:pic>
      <p:pic>
        <p:nvPicPr>
          <p:cNvPr id="4100" name="Picture 4" descr="C:\Documents and Settings\Alexandr\Мои документы\Мои рисунки\Возвращение Петрушки\Рисунок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94" y="285720"/>
            <a:ext cx="5268913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exandr\Мои документы\Мои рисунки\Возвращение Петрушки\Рисунок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143108"/>
            <a:ext cx="6118225" cy="5586413"/>
          </a:xfrm>
          <a:prstGeom prst="rect">
            <a:avLst/>
          </a:prstGeom>
          <a:noFill/>
        </p:spPr>
      </p:pic>
      <p:pic>
        <p:nvPicPr>
          <p:cNvPr id="3075" name="Picture 3" descr="C:\Documents and Settings\Alexandr\Мои документы\Мои рисунки\Возвращение Петрушки\Рисунок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4" y="642910"/>
            <a:ext cx="527685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85720"/>
            <a:ext cx="6172200" cy="1524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Областной  конкурс проектной деятельности по детскому декоративно - прикладному творчеству УДОД "Центр "Ладога".</a:t>
            </a:r>
            <a:b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 Защита творческого проекта Шубиной Марии</a:t>
            </a:r>
            <a:b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/>
              </a:rPr>
              <a:t> «Театр Петрушки»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lexandr\Мои документы\Мои рисунки\Возвращение Петрушки\Рисунок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2000232"/>
            <a:ext cx="3181350" cy="4370387"/>
          </a:xfrm>
          <a:prstGeom prst="rect">
            <a:avLst/>
          </a:prstGeom>
          <a:noFill/>
        </p:spPr>
      </p:pic>
      <p:pic>
        <p:nvPicPr>
          <p:cNvPr id="2051" name="Picture 3" descr="C:\Documents and Settings\Alexandr\Мои документы\Мои рисунки\Возвращение Петрушки\Рисунок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52" y="1785918"/>
            <a:ext cx="3444875" cy="2378075"/>
          </a:xfrm>
          <a:prstGeom prst="rect">
            <a:avLst/>
          </a:prstGeom>
          <a:noFill/>
        </p:spPr>
      </p:pic>
      <p:pic>
        <p:nvPicPr>
          <p:cNvPr id="2052" name="Picture 4" descr="C:\Documents and Settings\Alexandr\Мои документы\Мои рисунки\Возвращение Петрушки\Рисунок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90" y="4429124"/>
            <a:ext cx="3157537" cy="4017963"/>
          </a:xfrm>
          <a:prstGeom prst="rect">
            <a:avLst/>
          </a:prstGeom>
          <a:noFill/>
        </p:spPr>
      </p:pic>
      <p:pic>
        <p:nvPicPr>
          <p:cNvPr id="2053" name="Picture 5" descr="C:\Documents and Settings\Alexandr\Мои документы\Мои рисунки\Возвращение Петрушки\Рисунок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763" y="6500826"/>
            <a:ext cx="3297237" cy="210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1524000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Региональный конкурс</a:t>
            </a:r>
            <a:b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ученических проектов «Наша новая школа» в рамках  Международной научно-практической конференции «Личность. Общество. Образование».</a:t>
            </a:r>
            <a:r>
              <a:rPr lang="ru-RU" sz="1800" b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ea typeface="Calibri"/>
                <a:cs typeface="Times New Roman"/>
              </a:rPr>
              <a:t>Защита творческого проекта Шубиной Марии  </a:t>
            </a:r>
            <a:br>
              <a:rPr lang="ru-RU" sz="18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ea typeface="Calibri"/>
                <a:cs typeface="Times New Roman"/>
              </a:rPr>
              <a:t>«Театр Петрушки»</a:t>
            </a:r>
            <a:endParaRPr lang="ru-RU" sz="18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1026" name="Picture 2" descr="C:\Documents and Settings\Alexandr\Мои документы\Мои рисунки\Возвращение Петрушки\Рисунок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1928794"/>
            <a:ext cx="3260725" cy="2182813"/>
          </a:xfrm>
          <a:prstGeom prst="rect">
            <a:avLst/>
          </a:prstGeom>
          <a:noFill/>
        </p:spPr>
      </p:pic>
      <p:pic>
        <p:nvPicPr>
          <p:cNvPr id="1027" name="Picture 3" descr="C:\Documents and Settings\Alexandr\Мои документы\Мои рисунки\Возвращение Петрушки\Рисунок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1928794"/>
            <a:ext cx="3187700" cy="2133600"/>
          </a:xfrm>
          <a:prstGeom prst="rect">
            <a:avLst/>
          </a:prstGeom>
          <a:noFill/>
        </p:spPr>
      </p:pic>
      <p:pic>
        <p:nvPicPr>
          <p:cNvPr id="1028" name="Picture 4" descr="C:\Documents and Settings\Alexandr\Мои документы\Мои рисунки\Возвращение Петрушки\Рисунок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4429124"/>
            <a:ext cx="3127375" cy="4297363"/>
          </a:xfrm>
          <a:prstGeom prst="rect">
            <a:avLst/>
          </a:prstGeom>
          <a:noFill/>
        </p:spPr>
      </p:pic>
      <p:pic>
        <p:nvPicPr>
          <p:cNvPr id="1029" name="Picture 5" descr="C:\Documents and Settings\Alexandr\Мои документы\Мои рисунки\Возвращение Петрушки\Рисунок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52" y="4286248"/>
            <a:ext cx="3333750" cy="2225675"/>
          </a:xfrm>
          <a:prstGeom prst="rect">
            <a:avLst/>
          </a:prstGeom>
          <a:noFill/>
        </p:spPr>
      </p:pic>
      <p:pic>
        <p:nvPicPr>
          <p:cNvPr id="1030" name="Picture 6" descr="C:\Documents and Settings\Alexandr\Мои документы\Мои рисунки\Возвращение Петрушки\Рисунок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52" y="6643702"/>
            <a:ext cx="3371850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82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Всероссийский конкурс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декоративно-прокладного творчества и изобразительного искусства в городе Таганроге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I:\Валя\ЖУРАВУШКА\ЖУРАВУШКА\Проекты\Проект Маши Шубиной\Фото Маша\Фото Таганрог\ElY8REvrd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1357290"/>
            <a:ext cx="3571900" cy="3571900"/>
          </a:xfrm>
          <a:prstGeom prst="rect">
            <a:avLst/>
          </a:prstGeom>
          <a:noFill/>
        </p:spPr>
      </p:pic>
      <p:pic>
        <p:nvPicPr>
          <p:cNvPr id="9220" name="Picture 4" descr="I:\Валя\ЖУРАВУШКА\ЖУРАВУШКА\Проекты\Проект Маши Шубиной\Фото Маша\Фото Таганрог\7atD7Pwm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214942"/>
            <a:ext cx="5353418" cy="3571900"/>
          </a:xfrm>
          <a:prstGeom prst="rect">
            <a:avLst/>
          </a:prstGeom>
          <a:noFill/>
        </p:spPr>
      </p:pic>
      <p:pic>
        <p:nvPicPr>
          <p:cNvPr id="9224" name="Picture 8" descr="http://gtn.lokos.net/gatddt/pics/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6" y="1285852"/>
            <a:ext cx="263583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1071538"/>
            <a:ext cx="6157934" cy="63391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Актуальность </a:t>
            </a:r>
            <a:r>
              <a:rPr lang="ru-RU" sz="3600" b="1" dirty="0" smtClean="0">
                <a:solidFill>
                  <a:srgbClr val="C00000"/>
                </a:solidFill>
              </a:rPr>
              <a:t>проекта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dirty="0" smtClean="0"/>
              <a:t>(тезисы)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52" y="1785917"/>
            <a:ext cx="6286544" cy="6382301"/>
          </a:xfrm>
        </p:spPr>
        <p:txBody>
          <a:bodyPr>
            <a:normAutofit/>
          </a:bodyPr>
          <a:lstStyle/>
          <a:p>
            <a:r>
              <a:rPr lang="ru-RU" sz="2400" dirty="0"/>
              <a:t>Главный кризис современной России – это кризис </a:t>
            </a:r>
            <a:r>
              <a:rPr lang="ru-RU" sz="2400" dirty="0" smtClean="0"/>
              <a:t>идентичности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/>
              <a:t>Успешные реформы невозможны без учета фактора идентичности. </a:t>
            </a:r>
          </a:p>
          <a:p>
            <a:r>
              <a:rPr lang="ru-RU" sz="2400" dirty="0" smtClean="0"/>
              <a:t>Идентичностью - устойчивый </a:t>
            </a:r>
            <a:r>
              <a:rPr lang="ru-RU" sz="2400" dirty="0"/>
              <a:t>механизм </a:t>
            </a:r>
            <a:r>
              <a:rPr lang="ru-RU" sz="2400" dirty="0" err="1"/>
              <a:t>социокультурного</a:t>
            </a:r>
            <a:r>
              <a:rPr lang="ru-RU" sz="2400" dirty="0"/>
              <a:t>  воспроизводства. </a:t>
            </a:r>
            <a:endParaRPr lang="ru-RU" sz="2400" dirty="0" smtClean="0"/>
          </a:p>
          <a:p>
            <a:r>
              <a:rPr lang="ru-RU" sz="2400" dirty="0" smtClean="0"/>
              <a:t>Идентичность - проект, предполагающий, </a:t>
            </a:r>
            <a:r>
              <a:rPr lang="ru-RU" sz="2400" dirty="0"/>
              <a:t>что предметом особого  конструирования является само социальное и культурное бытие России.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2845"/>
            <a:ext cx="6172200" cy="80253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Цель </a:t>
            </a:r>
            <a:r>
              <a:rPr lang="ru-RU" sz="4400" b="1" dirty="0">
                <a:solidFill>
                  <a:srgbClr val="C00000"/>
                </a:solidFill>
              </a:rPr>
              <a:t>проекта:</a:t>
            </a:r>
            <a:endParaRPr lang="ru-RU" sz="44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  <a:r>
              <a:rPr lang="ru-RU" sz="3800" dirty="0"/>
              <a:t>Формирование национально-культурной   идентичности личности </a:t>
            </a:r>
            <a:r>
              <a:rPr lang="ru-RU" sz="3800" dirty="0" smtClean="0"/>
              <a:t>посредством </a:t>
            </a:r>
            <a:r>
              <a:rPr lang="ru-RU" sz="3800" dirty="0"/>
              <a:t>изучения уникального явления в русской традиционной культуре - театр Петрушки</a:t>
            </a:r>
            <a:r>
              <a:rPr lang="ru-RU" sz="3800" dirty="0" smtClean="0"/>
              <a:t>.</a:t>
            </a:r>
          </a:p>
          <a:p>
            <a:endParaRPr lang="ru-RU" sz="3800" dirty="0"/>
          </a:p>
          <a:p>
            <a:pPr>
              <a:buNone/>
            </a:pPr>
            <a:r>
              <a:rPr lang="ru-RU" sz="4400" b="1" dirty="0" smtClean="0"/>
              <a:t>    </a:t>
            </a:r>
            <a:r>
              <a:rPr lang="ru-RU" sz="4400" b="1" dirty="0" smtClean="0">
                <a:solidFill>
                  <a:srgbClr val="C00000"/>
                </a:solidFill>
              </a:rPr>
              <a:t>Задачи проекта:</a:t>
            </a:r>
            <a:endParaRPr lang="ru-RU" sz="4400" dirty="0">
              <a:solidFill>
                <a:srgbClr val="C00000"/>
              </a:solidFill>
            </a:endParaRPr>
          </a:p>
          <a:p>
            <a:pPr lvl="0"/>
            <a:r>
              <a:rPr lang="ru-RU" sz="3800" dirty="0"/>
              <a:t>содействовать приобщению участников проекта  к культурно-художественному миру, развитие мотивации  к изучению культурного и исторического  наследия;</a:t>
            </a:r>
          </a:p>
          <a:p>
            <a:pPr lvl="0"/>
            <a:r>
              <a:rPr lang="ru-RU" sz="3800" dirty="0"/>
              <a:t>способствовать   реализации творческого потенциала личности в духовной, художественной и предметно-продуктивной деятельности;</a:t>
            </a:r>
          </a:p>
          <a:p>
            <a:pPr lvl="0"/>
            <a:r>
              <a:rPr lang="ru-RU" sz="3800" dirty="0"/>
              <a:t>воспитывать духовную, культурную и социальную преемственность поколений;</a:t>
            </a:r>
          </a:p>
          <a:p>
            <a:pPr lvl="0"/>
            <a:r>
              <a:rPr lang="ru-RU" sz="3800" dirty="0"/>
              <a:t>содействовать воспитанию  партнёрских отношений между родителями и  детьми в  совместной творческой деятельности;</a:t>
            </a:r>
          </a:p>
          <a:p>
            <a:pPr lvl="0"/>
            <a:r>
              <a:rPr lang="ru-RU" sz="3800" dirty="0"/>
              <a:t>выстраивать педагогически целесообразные партнёрские отношения с другими институтами социализации;</a:t>
            </a:r>
          </a:p>
          <a:p>
            <a:pPr lvl="0"/>
            <a:r>
              <a:rPr lang="ru-RU" sz="3800" dirty="0"/>
              <a:t>оказывать научно-методическую помощь и поддержку педагогам и  родителям в вопросах  нравственного, морально-этического воспитания подрастающего поколения.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85721"/>
            <a:ext cx="6172200" cy="78824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        Участники </a:t>
            </a:r>
            <a:r>
              <a:rPr lang="ru-RU" sz="3800" b="1" dirty="0">
                <a:solidFill>
                  <a:srgbClr val="C00000"/>
                </a:solidFill>
              </a:rPr>
              <a:t>проекта:</a:t>
            </a:r>
            <a:endParaRPr lang="ru-RU" sz="3800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учащиеся МБОУДОД «Гатчинский ДДТ» - 120 человек;</a:t>
            </a:r>
          </a:p>
          <a:p>
            <a:pPr lvl="0"/>
            <a:r>
              <a:rPr lang="ru-RU" dirty="0"/>
              <a:t>учащиеся  </a:t>
            </a:r>
            <a:r>
              <a:rPr lang="ru-RU" u="sng" dirty="0">
                <a:hlinkClick r:id="rId2" tooltip="На главную страницу школы"/>
              </a:rPr>
              <a:t>МБОУ "Гатчинская НОШ № 5"</a:t>
            </a:r>
            <a:r>
              <a:rPr lang="ru-RU" dirty="0"/>
              <a:t> – 28 человек;</a:t>
            </a:r>
          </a:p>
          <a:p>
            <a:pPr lvl="0"/>
            <a:r>
              <a:rPr lang="ru-RU" dirty="0"/>
              <a:t>родители учащихся МБОУДОД «Гатчинский ДДТ» – 56 человек;</a:t>
            </a:r>
          </a:p>
          <a:p>
            <a:pPr lvl="0"/>
            <a:r>
              <a:rPr lang="ru-RU" dirty="0"/>
              <a:t>педагоги  и администрация МБОУДОД «Гатчинский ДДТ» – 18 человек; </a:t>
            </a:r>
          </a:p>
          <a:p>
            <a:pPr lvl="0"/>
            <a:r>
              <a:rPr lang="ru-RU" dirty="0"/>
              <a:t>учителя  и администрация  </a:t>
            </a:r>
            <a:r>
              <a:rPr lang="ru-RU" u="sng" dirty="0"/>
              <a:t>МБОУ "Гатчинская НОШ № </a:t>
            </a:r>
            <a:r>
              <a:rPr lang="ru-RU" u="sng" dirty="0" smtClean="0"/>
              <a:t>5»</a:t>
            </a:r>
            <a:r>
              <a:rPr lang="ru-RU" dirty="0" smtClean="0"/>
              <a:t> – </a:t>
            </a:r>
            <a:r>
              <a:rPr lang="ru-RU" dirty="0"/>
              <a:t>3 человека; </a:t>
            </a:r>
          </a:p>
          <a:p>
            <a:pPr lvl="0"/>
            <a:r>
              <a:rPr lang="ru-RU" dirty="0"/>
              <a:t>участники Межрегиональной научно-практической конференции «Современные образовательные технологии в системе дополнительного образования детей» – 40 человек;</a:t>
            </a:r>
          </a:p>
          <a:p>
            <a:pPr lvl="0"/>
            <a:r>
              <a:rPr lang="ru-RU" dirty="0"/>
              <a:t>участники  областной конференции "Организация проектирования ОП в условиях введения ФГОС" на базе МБОУ "Гатчинская НОШ №5" </a:t>
            </a:r>
            <a:r>
              <a:rPr lang="ru-RU" dirty="0" smtClean="0"/>
              <a:t>– </a:t>
            </a:r>
            <a:r>
              <a:rPr lang="ru-RU" dirty="0"/>
              <a:t>18  человек;</a:t>
            </a:r>
          </a:p>
          <a:p>
            <a:pPr lvl="0"/>
            <a:r>
              <a:rPr lang="ru-RU" dirty="0"/>
              <a:t>участники  областного конкурса проектной деятельности по детскому декоративно - прикладному творчеству УДОД "Центр "Ладога" –  45 человека;</a:t>
            </a:r>
          </a:p>
          <a:p>
            <a:pPr lvl="0"/>
            <a:r>
              <a:rPr lang="ru-RU" dirty="0"/>
              <a:t>участники Международной научно-практической конференции «Личность. Общество. Образование». –  36 человек;</a:t>
            </a:r>
          </a:p>
          <a:p>
            <a:pPr lvl="0"/>
            <a:r>
              <a:rPr lang="ru-RU" dirty="0"/>
              <a:t>жители микрорайона «Аэродром» города Гатчина Ленинградской области -  150  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52" y="500034"/>
            <a:ext cx="6500858" cy="603461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          Риски реализации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       проекта «Возвращение </a:t>
            </a:r>
            <a:r>
              <a:rPr lang="ru-RU" sz="3400" b="1" dirty="0">
                <a:solidFill>
                  <a:srgbClr val="C00000"/>
                </a:solidFill>
              </a:rPr>
              <a:t>Петрушки</a:t>
            </a:r>
            <a:r>
              <a:rPr lang="ru-RU" sz="3400" b="1" dirty="0" smtClean="0">
                <a:solidFill>
                  <a:srgbClr val="C00000"/>
                </a:solidFill>
              </a:rPr>
              <a:t>»:</a:t>
            </a:r>
          </a:p>
          <a:p>
            <a:pPr algn="ctr">
              <a:buNone/>
            </a:pPr>
            <a:endParaRPr lang="ru-RU" sz="3400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Отказ родителей и педагогов вследствие политических, религиозных  </a:t>
            </a:r>
            <a:r>
              <a:rPr lang="ru-RU" dirty="0" smtClean="0"/>
              <a:t>убеждений;</a:t>
            </a:r>
            <a:endParaRPr lang="ru-RU" dirty="0"/>
          </a:p>
          <a:p>
            <a:pPr lvl="0"/>
            <a:r>
              <a:rPr lang="ru-RU" dirty="0"/>
              <a:t>Отказ различных структур в помощи  реализации </a:t>
            </a:r>
            <a:r>
              <a:rPr lang="ru-RU" dirty="0" smtClean="0"/>
              <a:t>проекта;</a:t>
            </a:r>
            <a:endParaRPr lang="ru-RU" dirty="0"/>
          </a:p>
          <a:p>
            <a:pPr lvl="0"/>
            <a:r>
              <a:rPr lang="ru-RU" i="1" dirty="0"/>
              <a:t>Риск </a:t>
            </a:r>
            <a:r>
              <a:rPr lang="ru-RU" dirty="0"/>
              <a:t>неблагоприятных </a:t>
            </a:r>
            <a:r>
              <a:rPr lang="ru-RU" i="1" dirty="0"/>
              <a:t>социально</a:t>
            </a:r>
            <a:r>
              <a:rPr lang="ru-RU" dirty="0"/>
              <a:t>-политических изменений в стране или </a:t>
            </a:r>
            <a:r>
              <a:rPr lang="ru-RU" dirty="0" smtClean="0"/>
              <a:t>регионе;</a:t>
            </a:r>
            <a:endParaRPr lang="ru-RU" dirty="0"/>
          </a:p>
          <a:p>
            <a:pPr lvl="0"/>
            <a:r>
              <a:rPr lang="ru-RU" dirty="0"/>
              <a:t>Стихийные бедствия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3400" b="1" dirty="0" smtClean="0">
                <a:solidFill>
                  <a:srgbClr val="C00000"/>
                </a:solidFill>
              </a:rPr>
              <a:t>Пути предупреждения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 </a:t>
            </a:r>
            <a:r>
              <a:rPr lang="ru-RU" sz="3400" b="1" dirty="0">
                <a:solidFill>
                  <a:srgbClr val="C00000"/>
                </a:solidFill>
              </a:rPr>
              <a:t>негативных последствий</a:t>
            </a:r>
            <a:r>
              <a:rPr lang="ru-RU" sz="3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3400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Широкая разъяснительная работа среди родителей, населения, представителей </a:t>
            </a:r>
            <a:r>
              <a:rPr lang="ru-RU" dirty="0" smtClean="0"/>
              <a:t>организаций;</a:t>
            </a:r>
            <a:endParaRPr lang="ru-RU" dirty="0"/>
          </a:p>
          <a:p>
            <a:pPr lvl="0"/>
            <a:r>
              <a:rPr lang="ru-RU" dirty="0"/>
              <a:t> Реклама совместных </a:t>
            </a:r>
            <a:r>
              <a:rPr lang="ru-RU" dirty="0" smtClean="0"/>
              <a:t>мероприятий;</a:t>
            </a:r>
            <a:endParaRPr lang="ru-RU" dirty="0"/>
          </a:p>
          <a:p>
            <a:pPr lvl="0"/>
            <a:r>
              <a:rPr lang="ru-RU" dirty="0"/>
              <a:t> Прозрачность деятельности учреждения в области духовно-нравственного </a:t>
            </a:r>
            <a:r>
              <a:rPr lang="ru-RU" dirty="0" smtClean="0"/>
              <a:t>воспитания;</a:t>
            </a:r>
            <a:endParaRPr lang="ru-RU" dirty="0"/>
          </a:p>
          <a:p>
            <a:pPr lvl="0"/>
            <a:r>
              <a:rPr lang="ru-RU" dirty="0"/>
              <a:t>Добровольное участие в мероприятиях.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142844"/>
            <a:ext cx="6143668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Механизм реализации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социально-педагогического проекта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«Возвращение Петрушки»: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(методы, методики, технологии)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500166"/>
            <a:ext cx="6086496" cy="950125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Современные образовательные технологии:</a:t>
            </a:r>
            <a:endParaRPr lang="ru-RU" sz="2000" dirty="0" smtClean="0"/>
          </a:p>
          <a:p>
            <a:r>
              <a:rPr lang="ru-RU" sz="2000" dirty="0" smtClean="0"/>
              <a:t>развивающего обучения;</a:t>
            </a:r>
          </a:p>
          <a:p>
            <a:r>
              <a:rPr lang="ru-RU" sz="2000" dirty="0" smtClean="0"/>
              <a:t>проблемного </a:t>
            </a:r>
            <a:r>
              <a:rPr lang="ru-RU" sz="2000" dirty="0" err="1" smtClean="0"/>
              <a:t>обученя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проектные методы обучения;</a:t>
            </a:r>
          </a:p>
          <a:p>
            <a:r>
              <a:rPr lang="ru-RU" sz="2000" dirty="0" smtClean="0"/>
              <a:t>технологию развития «критического мышления»;</a:t>
            </a:r>
          </a:p>
          <a:p>
            <a:r>
              <a:rPr lang="ru-RU" sz="2000" dirty="0" smtClean="0"/>
              <a:t> игровые;</a:t>
            </a:r>
          </a:p>
          <a:p>
            <a:r>
              <a:rPr lang="ru-RU" sz="2000" dirty="0" smtClean="0"/>
              <a:t>информационно-коммуникационные технологии;</a:t>
            </a:r>
          </a:p>
          <a:p>
            <a:r>
              <a:rPr lang="ru-RU" sz="2000" dirty="0" smtClean="0"/>
              <a:t>технологию дистанционного обучения;</a:t>
            </a:r>
          </a:p>
          <a:p>
            <a:pPr>
              <a:lnSpc>
                <a:spcPct val="80000"/>
              </a:lnSpc>
            </a:pPr>
            <a:r>
              <a:rPr lang="ru-RU" sz="2000" dirty="0" err="1" smtClean="0"/>
              <a:t>этнопедагогические</a:t>
            </a:r>
            <a:r>
              <a:rPr lang="ru-RU" sz="2000" dirty="0" smtClean="0"/>
              <a:t> технологии;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коллективные и групповые способы обучения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 Методы социального проектирования:</a:t>
            </a:r>
          </a:p>
          <a:p>
            <a:r>
              <a:rPr lang="ru-RU" sz="2000" dirty="0" smtClean="0"/>
              <a:t>метод анкетирования;</a:t>
            </a:r>
          </a:p>
          <a:p>
            <a:r>
              <a:rPr lang="ru-RU" sz="2000" dirty="0" smtClean="0"/>
              <a:t>метод наблюдения;</a:t>
            </a:r>
          </a:p>
          <a:p>
            <a:r>
              <a:rPr lang="ru-RU" sz="2000" dirty="0" smtClean="0"/>
              <a:t>метод ассоциации;</a:t>
            </a:r>
          </a:p>
          <a:p>
            <a:r>
              <a:rPr lang="ru-RU" sz="2000" dirty="0" smtClean="0"/>
              <a:t>методика мозгового штурма;</a:t>
            </a:r>
          </a:p>
          <a:p>
            <a:r>
              <a:rPr lang="ru-RU" sz="2000" dirty="0" smtClean="0"/>
              <a:t>методика вживания в роль. 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0"/>
            <a:ext cx="6229372" cy="816821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План мероприятий </a:t>
            </a:r>
            <a:r>
              <a:rPr lang="ru-RU" sz="1800" b="1" dirty="0">
                <a:solidFill>
                  <a:srgbClr val="C00000"/>
                </a:solidFill>
              </a:rPr>
              <a:t>по реализации </a:t>
            </a:r>
            <a:r>
              <a:rPr lang="ru-RU" sz="1800" b="1" dirty="0" smtClean="0">
                <a:solidFill>
                  <a:srgbClr val="C00000"/>
                </a:solidFill>
              </a:rPr>
              <a:t>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«Возвращение </a:t>
            </a:r>
            <a:r>
              <a:rPr lang="ru-RU" sz="1800" b="1" dirty="0">
                <a:solidFill>
                  <a:srgbClr val="C00000"/>
                </a:solidFill>
              </a:rPr>
              <a:t>Петрушки</a:t>
            </a:r>
            <a:r>
              <a:rPr lang="ru-RU" sz="1800" b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сентябрь 2012г. – май 2014 г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28663"/>
          <a:ext cx="6858000" cy="892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32"/>
                <a:gridCol w="2606118"/>
                <a:gridCol w="729577"/>
                <a:gridCol w="1399008"/>
                <a:gridCol w="1884065"/>
              </a:tblGrid>
              <a:tr h="543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Сроки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реали-зации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Ответственный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Результат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36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Обсуждение и выбор темы проекта, разработка плана его реализации.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30.10.12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План мероприятий по проекту.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7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открытого   интегрированного занятия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 традиционной кукле, изобразительному и театральному искусству для учащихся начальных классов  совместно с родителями. Тема «Театр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1.12.12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Печковская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 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разработка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открытого   интегрированного занятия.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Тема «Театр Петрушки».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Презентация «Театр Петрушки».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открытого  занятия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«Театр Петрушки» для урока труда и ИЗО.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30.12.12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Конспект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открытого  занятия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«Театр Петрушки» для урока труда и ИЗО. Презентация.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мастер-класса «Интегративные технологии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театрализованной, изобразительной  и декоративно-прикладной деятельности обучающихся.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20.02.13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Печковская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 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 и обобщение методического опыта.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творческого проекта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1.11.13 – 20.02.14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Шубина М.Р.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Творческий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«Театр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выступление «Театра Петрушки» для жителей микрорайона «Аэродром» города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Гатчина на празднике «Масленица».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20.02.14 – 26.02.14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Шубина М.Р.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Афиша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выступления       «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Театра Петрушки»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учащихся.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Социологический опрос жителей  микрорайона «Аэродром» города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Гатчина.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52" y="-1"/>
          <a:ext cx="6715149" cy="914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102745"/>
                <a:gridCol w="2811872"/>
                <a:gridCol w="838816"/>
                <a:gridCol w="1175503"/>
                <a:gridCol w="1571899"/>
              </a:tblGrid>
              <a:tr h="64799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Сроки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реализа-ции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Ответственный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Результат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8262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5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 открытого интегрированного занятия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 традиционной кукле, изобразительному и театральному искусству для учащихся начальных классов  совместно с родителями. Тема «Театр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30.01.13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Печковская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 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Анализ, самоанализ  и обобщение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метод.опыта.Выставка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 «Мой 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-1841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 открытого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занятия «Театр Петрушки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для участников областной конференции "Организация проектирования ОП в условиях введения ФГОС" на базе МБОУ "Гатчинская НОШ №5".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-1841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25.11.13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Анализ, самоанализ  и обобщение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метод.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опыта.Выставка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 «Мой театр Петрушки», анкетирование.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8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 Межрегиональной научно-практической конференции «Современные образовательные технологии в системе дополнительного образования детей».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Проведение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мастер-класса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«Интегративные технологии в театрализованной, изобразительной  и декоративно-прикладной деятельности обучающихся».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22.04.13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Печковская Н 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Анализ, самоанализ  и обобщение методического опыта.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областном  конкурсе проектной деятельности по детскому декоративно - прикладному творчеству УДОД "Центр "Ладога". Защита творческого проекта Шубиной Марии «Театр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27.02.14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Шубина М.Р.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0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региональном конкурсе ученических проектов «Наша новая школа» в рамках  Международной научно-практической конференции «Личность. Общество. Образование».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Защита творческого проекта Шубиной Марии  «Театр Петрушки».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17.04.14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В.В.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Шубина М.Р.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4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Выступление «Театра Петрушки» для жителей микрорайона «Аэродром» г.Гатчина на празднике «Масленица».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26.02.14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Самусева Е.Н.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Шубина М.Р.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Статья  в газете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«Гатчинская правда»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«Театр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Петрушки» Марии Шубиной.»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участников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30.01.13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25.11.13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22.04.13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Социологический опрос микрорайона «Аэродром» города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Гатчина.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04.2014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Самусева Е.Н. Колесникова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1164</Words>
  <Application>Microsoft Office PowerPoint</Application>
  <PresentationFormat>Экран (4:3)</PresentationFormat>
  <Paragraphs>282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Социально-педагогический проект «Возвращение Петрушки»</vt:lpstr>
      <vt:lpstr>Слайд 2</vt:lpstr>
      <vt:lpstr>Актуальность проекта (тезисы) </vt:lpstr>
      <vt:lpstr>Слайд 4</vt:lpstr>
      <vt:lpstr>Слайд 5</vt:lpstr>
      <vt:lpstr>Слайд 6</vt:lpstr>
      <vt:lpstr>  Механизм реализации  социально-педагогического проекта «Возвращение Петрушки»:  (методы, методики, технологии)  </vt:lpstr>
      <vt:lpstr>Слайд 8</vt:lpstr>
      <vt:lpstr>Слайд 9</vt:lpstr>
      <vt:lpstr>Слайд 10</vt:lpstr>
      <vt:lpstr>Слайд 11</vt:lpstr>
      <vt:lpstr>Слайд 12</vt:lpstr>
      <vt:lpstr>  Открытое интегрированное занятие по традиционной кукле, изобразительному и театральному искусству для учащихся начальных классов  совместно с родителями. Тема «Театр Петрушки» Место проведения: МБОУДОД «Гатчинский ДДТ»</vt:lpstr>
      <vt:lpstr>Слайд 14</vt:lpstr>
      <vt:lpstr>Слайд 15</vt:lpstr>
      <vt:lpstr>Слайд 16</vt:lpstr>
      <vt:lpstr>Слайд 17</vt:lpstr>
      <vt:lpstr>Слайд 18</vt:lpstr>
      <vt:lpstr> Творческий проект «Театр Петрушки»</vt:lpstr>
      <vt:lpstr>Выступление «Театра Петрушки»  для жителей микрорайона «Аэродром» г. Гатчина  на празднике «Масленица» 2014 год </vt:lpstr>
      <vt:lpstr>Слайд 21</vt:lpstr>
      <vt:lpstr>Слайд 22</vt:lpstr>
      <vt:lpstr>Областной  конкурс проектной деятельности по детскому декоративно - прикладному творчеству УДОД "Центр "Ладога".  Защита творческого проекта Шубиной Марии  «Театр Петрушки» </vt:lpstr>
      <vt:lpstr> Региональный конкурс  ученических проектов «Наша новая школа» в рамках  Международной научно-практической конференции «Личность. Общество. Образование».  Защита творческого проекта Шубиной Марии   «Театр Петрушки»</vt:lpstr>
      <vt:lpstr>Всероссийский конкурс декоративно-прокладного творчества и изобразительного искусства в городе Таганроге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проектирование</dc:title>
  <dc:creator>WiZaRd</dc:creator>
  <cp:lastModifiedBy>WiZaRd</cp:lastModifiedBy>
  <cp:revision>123</cp:revision>
  <dcterms:created xsi:type="dcterms:W3CDTF">2014-05-17T16:44:38Z</dcterms:created>
  <dcterms:modified xsi:type="dcterms:W3CDTF">2014-12-02T15:13:00Z</dcterms:modified>
</cp:coreProperties>
</file>