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9" r:id="rId10"/>
    <p:sldId id="265" r:id="rId11"/>
    <p:sldId id="264" r:id="rId12"/>
    <p:sldId id="266" r:id="rId13"/>
    <p:sldId id="267" r:id="rId14"/>
    <p:sldId id="279" r:id="rId15"/>
    <p:sldId id="280" r:id="rId16"/>
    <p:sldId id="281" r:id="rId17"/>
    <p:sldId id="268" r:id="rId18"/>
    <p:sldId id="274" r:id="rId19"/>
    <p:sldId id="275" r:id="rId20"/>
    <p:sldId id="276" r:id="rId21"/>
    <p:sldId id="277" r:id="rId22"/>
    <p:sldId id="278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4">
          <p15:clr>
            <a:srgbClr val="A4A3A4"/>
          </p15:clr>
        </p15:guide>
        <p15:guide id="2" pos="27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08" y="84"/>
      </p:cViewPr>
      <p:guideLst>
        <p:guide orient="horz" pos="2054"/>
        <p:guide pos="27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E098F-10C7-4110-AF70-12559E9762C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7CCEA1-C659-496E-9BDE-5CEDE0546B14}">
      <dgm:prSet phldrT="[Текст]"/>
      <dgm:spPr/>
      <dgm:t>
        <a:bodyPr/>
        <a:lstStyle/>
        <a:p>
          <a:r>
            <a:rPr lang="ru-RU" dirty="0"/>
            <a:t>Допуск к ГИА</a:t>
          </a:r>
        </a:p>
      </dgm:t>
    </dgm:pt>
    <dgm:pt modelId="{998AD6BF-B7DB-4760-9B1B-5FC183D5EEE6}" type="parTrans" cxnId="{F181BD22-51B7-4307-90C0-367B90E5C865}">
      <dgm:prSet/>
      <dgm:spPr/>
      <dgm:t>
        <a:bodyPr/>
        <a:lstStyle/>
        <a:p>
          <a:endParaRPr lang="ru-RU"/>
        </a:p>
      </dgm:t>
    </dgm:pt>
    <dgm:pt modelId="{64F0D640-0E16-466D-A225-353E0ABFDFCB}" type="sibTrans" cxnId="{F181BD22-51B7-4307-90C0-367B90E5C865}">
      <dgm:prSet/>
      <dgm:spPr/>
      <dgm:t>
        <a:bodyPr/>
        <a:lstStyle/>
        <a:p>
          <a:endParaRPr lang="ru-RU"/>
        </a:p>
      </dgm:t>
    </dgm:pt>
    <dgm:pt modelId="{1AAB839D-AD14-48A4-B29D-58811A68029F}">
      <dgm:prSet phldrT="[Текст]"/>
      <dgm:spPr/>
      <dgm:t>
        <a:bodyPr/>
        <a:lstStyle/>
        <a:p>
          <a:r>
            <a:rPr lang="ru-RU" dirty="0"/>
            <a:t>Итоговое сочинение (зачет/незачет)</a:t>
          </a:r>
        </a:p>
      </dgm:t>
    </dgm:pt>
    <dgm:pt modelId="{95A2E494-53F5-4C29-887D-C7AE80A35A60}" type="parTrans" cxnId="{BE1591A0-8FCB-4244-99E4-8C7E50810A1C}">
      <dgm:prSet/>
      <dgm:spPr/>
      <dgm:t>
        <a:bodyPr/>
        <a:lstStyle/>
        <a:p>
          <a:endParaRPr lang="ru-RU"/>
        </a:p>
      </dgm:t>
    </dgm:pt>
    <dgm:pt modelId="{C3C992A3-148C-4C4A-AE36-4BE4EE9ED45E}" type="sibTrans" cxnId="{BE1591A0-8FCB-4244-99E4-8C7E50810A1C}">
      <dgm:prSet/>
      <dgm:spPr/>
      <dgm:t>
        <a:bodyPr/>
        <a:lstStyle/>
        <a:p>
          <a:endParaRPr lang="ru-RU"/>
        </a:p>
      </dgm:t>
    </dgm:pt>
    <dgm:pt modelId="{5734F707-A1F3-4319-8045-8D220CE72757}">
      <dgm:prSet phldrT="[Текст]"/>
      <dgm:spPr/>
      <dgm:t>
        <a:bodyPr/>
        <a:lstStyle/>
        <a:p>
          <a:r>
            <a:rPr lang="ru-RU" dirty="0"/>
            <a:t>Отсутствие академической задолженности, выполнение учебного плана в полном объёме</a:t>
          </a:r>
        </a:p>
      </dgm:t>
    </dgm:pt>
    <dgm:pt modelId="{9EEB515F-D294-48D0-A0AE-ABAEE74760F6}" type="parTrans" cxnId="{0B05F6AE-8BAF-403A-B0A9-47911B3F2FEE}">
      <dgm:prSet/>
      <dgm:spPr/>
      <dgm:t>
        <a:bodyPr/>
        <a:lstStyle/>
        <a:p>
          <a:endParaRPr lang="ru-RU"/>
        </a:p>
      </dgm:t>
    </dgm:pt>
    <dgm:pt modelId="{37136425-1AB4-4359-B0C5-58CB7CB0F319}" type="sibTrans" cxnId="{0B05F6AE-8BAF-403A-B0A9-47911B3F2FEE}">
      <dgm:prSet/>
      <dgm:spPr/>
      <dgm:t>
        <a:bodyPr/>
        <a:lstStyle/>
        <a:p>
          <a:endParaRPr lang="ru-RU"/>
        </a:p>
      </dgm:t>
    </dgm:pt>
    <dgm:pt modelId="{6784C336-7AC8-4B71-85EA-8D7AB59E1F6E}">
      <dgm:prSet phldrT="[Текст]"/>
      <dgm:spPr/>
      <dgm:t>
        <a:bodyPr/>
        <a:lstStyle/>
        <a:p>
          <a:r>
            <a:rPr lang="ru-RU" dirty="0"/>
            <a:t>ЕГЭ</a:t>
          </a:r>
        </a:p>
      </dgm:t>
    </dgm:pt>
    <dgm:pt modelId="{9E9C9EF3-21A1-42B0-9DB5-1A756F27C330}" type="parTrans" cxnId="{C4D19712-DEAE-4642-847F-B3758A4C560C}">
      <dgm:prSet/>
      <dgm:spPr/>
      <dgm:t>
        <a:bodyPr/>
        <a:lstStyle/>
        <a:p>
          <a:endParaRPr lang="ru-RU"/>
        </a:p>
      </dgm:t>
    </dgm:pt>
    <dgm:pt modelId="{718DD501-E09C-440D-861B-F8E68BA0041E}" type="sibTrans" cxnId="{C4D19712-DEAE-4642-847F-B3758A4C560C}">
      <dgm:prSet/>
      <dgm:spPr/>
      <dgm:t>
        <a:bodyPr/>
        <a:lstStyle/>
        <a:p>
          <a:endParaRPr lang="ru-RU"/>
        </a:p>
      </dgm:t>
    </dgm:pt>
    <dgm:pt modelId="{CB3ABF2E-6960-4D2A-AC8E-FCDFCF08284C}">
      <dgm:prSet phldrT="[Текст]"/>
      <dgm:spPr/>
      <dgm:t>
        <a:bodyPr/>
        <a:lstStyle/>
        <a:p>
          <a:r>
            <a:rPr lang="ru-RU" dirty="0"/>
            <a:t>Успешная сдача обязательных предметов</a:t>
          </a:r>
        </a:p>
      </dgm:t>
    </dgm:pt>
    <dgm:pt modelId="{1D5A7BF7-44E2-4F04-99A0-692102EBF35C}" type="parTrans" cxnId="{0F082825-6628-44A3-A214-294EABA41AD4}">
      <dgm:prSet/>
      <dgm:spPr/>
      <dgm:t>
        <a:bodyPr/>
        <a:lstStyle/>
        <a:p>
          <a:endParaRPr lang="ru-RU"/>
        </a:p>
      </dgm:t>
    </dgm:pt>
    <dgm:pt modelId="{219FBE5B-4A06-4318-9429-EC285B943139}" type="sibTrans" cxnId="{0F082825-6628-44A3-A214-294EABA41AD4}">
      <dgm:prSet/>
      <dgm:spPr/>
      <dgm:t>
        <a:bodyPr/>
        <a:lstStyle/>
        <a:p>
          <a:endParaRPr lang="ru-RU"/>
        </a:p>
      </dgm:t>
    </dgm:pt>
    <dgm:pt modelId="{4FDA0248-A653-44EF-9650-0F0EF01D185F}">
      <dgm:prSet phldrT="[Текст]"/>
      <dgm:spPr/>
      <dgm:t>
        <a:bodyPr/>
        <a:lstStyle/>
        <a:p>
          <a:r>
            <a:rPr lang="ru-RU" dirty="0"/>
            <a:t>Сдача предметов по выбору</a:t>
          </a:r>
        </a:p>
      </dgm:t>
    </dgm:pt>
    <dgm:pt modelId="{13BEF861-58AC-4B0A-9B18-71A7B4B7AB61}" type="parTrans" cxnId="{0410BCE9-6825-4B71-9623-50C182E64DEE}">
      <dgm:prSet/>
      <dgm:spPr/>
      <dgm:t>
        <a:bodyPr/>
        <a:lstStyle/>
        <a:p>
          <a:endParaRPr lang="ru-RU"/>
        </a:p>
      </dgm:t>
    </dgm:pt>
    <dgm:pt modelId="{29C69192-B882-4102-812F-B64A71B37D34}" type="sibTrans" cxnId="{0410BCE9-6825-4B71-9623-50C182E64DEE}">
      <dgm:prSet/>
      <dgm:spPr/>
      <dgm:t>
        <a:bodyPr/>
        <a:lstStyle/>
        <a:p>
          <a:endParaRPr lang="ru-RU"/>
        </a:p>
      </dgm:t>
    </dgm:pt>
    <dgm:pt modelId="{6087D6EB-1727-4E38-AB0B-94152E3C4ABF}">
      <dgm:prSet phldrT="[Текст]"/>
      <dgm:spPr/>
      <dgm:t>
        <a:bodyPr/>
        <a:lstStyle/>
        <a:p>
          <a:r>
            <a:rPr lang="ru-RU" dirty="0"/>
            <a:t>Аттестат о среднем общем образовании</a:t>
          </a:r>
        </a:p>
      </dgm:t>
    </dgm:pt>
    <dgm:pt modelId="{324036D5-F9DF-4854-A7BD-DD29B5987E7A}" type="parTrans" cxnId="{1C8D34FE-C184-45EA-9038-443A6E33455A}">
      <dgm:prSet/>
      <dgm:spPr/>
      <dgm:t>
        <a:bodyPr/>
        <a:lstStyle/>
        <a:p>
          <a:endParaRPr lang="ru-RU"/>
        </a:p>
      </dgm:t>
    </dgm:pt>
    <dgm:pt modelId="{06D13E0F-BA29-4E1E-A89D-FEB2031E485B}" type="sibTrans" cxnId="{1C8D34FE-C184-45EA-9038-443A6E33455A}">
      <dgm:prSet/>
      <dgm:spPr/>
      <dgm:t>
        <a:bodyPr/>
        <a:lstStyle/>
        <a:p>
          <a:endParaRPr lang="ru-RU"/>
        </a:p>
      </dgm:t>
    </dgm:pt>
    <dgm:pt modelId="{57095254-B732-49A0-A511-AFBB563233E8}">
      <dgm:prSet phldrT="[Текст]"/>
      <dgm:spPr/>
      <dgm:t>
        <a:bodyPr/>
        <a:lstStyle/>
        <a:p>
          <a:r>
            <a:rPr lang="ru-RU" dirty="0"/>
            <a:t>Получение аттестата</a:t>
          </a:r>
        </a:p>
      </dgm:t>
    </dgm:pt>
    <dgm:pt modelId="{833E578E-D51C-431D-9CC2-2F9F20537955}" type="parTrans" cxnId="{6BFEFB31-9829-444C-AE23-055EE4F76B3D}">
      <dgm:prSet/>
      <dgm:spPr/>
      <dgm:t>
        <a:bodyPr/>
        <a:lstStyle/>
        <a:p>
          <a:endParaRPr lang="ru-RU"/>
        </a:p>
      </dgm:t>
    </dgm:pt>
    <dgm:pt modelId="{234592FB-E73C-4802-901C-C968E19B66E3}" type="sibTrans" cxnId="{6BFEFB31-9829-444C-AE23-055EE4F76B3D}">
      <dgm:prSet/>
      <dgm:spPr/>
      <dgm:t>
        <a:bodyPr/>
        <a:lstStyle/>
        <a:p>
          <a:endParaRPr lang="ru-RU"/>
        </a:p>
      </dgm:t>
    </dgm:pt>
    <dgm:pt modelId="{0BA642E2-65D1-4040-A5F7-E5E41D15E58A}">
      <dgm:prSet phldrT="[Текст]"/>
      <dgm:spPr/>
      <dgm:t>
        <a:bodyPr/>
        <a:lstStyle/>
        <a:p>
          <a:r>
            <a:rPr lang="ru-RU" dirty="0"/>
            <a:t>Поступление в высшие учебные заведения</a:t>
          </a:r>
        </a:p>
      </dgm:t>
    </dgm:pt>
    <dgm:pt modelId="{F1F92E9A-6EA2-418D-9298-923CEEE32D27}" type="parTrans" cxnId="{6BFFF9F7-F8C0-48CE-9D24-64386F2A0716}">
      <dgm:prSet/>
      <dgm:spPr/>
      <dgm:t>
        <a:bodyPr/>
        <a:lstStyle/>
        <a:p>
          <a:endParaRPr lang="ru-RU"/>
        </a:p>
      </dgm:t>
    </dgm:pt>
    <dgm:pt modelId="{32FE8E1E-6A20-4B4E-A096-F58588995610}" type="sibTrans" cxnId="{6BFFF9F7-F8C0-48CE-9D24-64386F2A0716}">
      <dgm:prSet/>
      <dgm:spPr/>
      <dgm:t>
        <a:bodyPr/>
        <a:lstStyle/>
        <a:p>
          <a:endParaRPr lang="ru-RU"/>
        </a:p>
      </dgm:t>
    </dgm:pt>
    <dgm:pt modelId="{F5C931DF-18AC-46A3-AC90-C72483F94B8E}" type="pres">
      <dgm:prSet presAssocID="{BB0E098F-10C7-4110-AF70-12559E9762C5}" presName="Name0" presStyleCnt="0">
        <dgm:presLayoutVars>
          <dgm:dir/>
          <dgm:animLvl val="lvl"/>
          <dgm:resizeHandles val="exact"/>
        </dgm:presLayoutVars>
      </dgm:prSet>
      <dgm:spPr/>
    </dgm:pt>
    <dgm:pt modelId="{78911A86-D020-4594-B7BF-C0E9D3DF7847}" type="pres">
      <dgm:prSet presAssocID="{6087D6EB-1727-4E38-AB0B-94152E3C4ABF}" presName="boxAndChildren" presStyleCnt="0"/>
      <dgm:spPr/>
    </dgm:pt>
    <dgm:pt modelId="{0A2670A1-FA9C-49DE-B9EC-DCFB9C3A6DE8}" type="pres">
      <dgm:prSet presAssocID="{6087D6EB-1727-4E38-AB0B-94152E3C4ABF}" presName="parentTextBox" presStyleLbl="node1" presStyleIdx="0" presStyleCnt="3"/>
      <dgm:spPr/>
    </dgm:pt>
    <dgm:pt modelId="{28273D37-F245-4F6A-B3F6-93FC27AF9225}" type="pres">
      <dgm:prSet presAssocID="{6087D6EB-1727-4E38-AB0B-94152E3C4ABF}" presName="entireBox" presStyleLbl="node1" presStyleIdx="0" presStyleCnt="3"/>
      <dgm:spPr/>
    </dgm:pt>
    <dgm:pt modelId="{502BAF47-CB27-4117-8B03-A1567940EAF0}" type="pres">
      <dgm:prSet presAssocID="{6087D6EB-1727-4E38-AB0B-94152E3C4ABF}" presName="descendantBox" presStyleCnt="0"/>
      <dgm:spPr/>
    </dgm:pt>
    <dgm:pt modelId="{BDB7C2C4-C648-4BAD-BB13-D52C388E461E}" type="pres">
      <dgm:prSet presAssocID="{57095254-B732-49A0-A511-AFBB563233E8}" presName="childTextBox" presStyleLbl="fgAccFollowNode1" presStyleIdx="0" presStyleCnt="6">
        <dgm:presLayoutVars>
          <dgm:bulletEnabled val="1"/>
        </dgm:presLayoutVars>
      </dgm:prSet>
      <dgm:spPr/>
    </dgm:pt>
    <dgm:pt modelId="{9B864CAB-9E66-46C9-AFE3-B83A3844AFBD}" type="pres">
      <dgm:prSet presAssocID="{0BA642E2-65D1-4040-A5F7-E5E41D15E58A}" presName="childTextBox" presStyleLbl="fgAccFollowNode1" presStyleIdx="1" presStyleCnt="6">
        <dgm:presLayoutVars>
          <dgm:bulletEnabled val="1"/>
        </dgm:presLayoutVars>
      </dgm:prSet>
      <dgm:spPr/>
    </dgm:pt>
    <dgm:pt modelId="{DA9DCF4D-7F0E-4A43-9EFA-DF8A94E232D7}" type="pres">
      <dgm:prSet presAssocID="{718DD501-E09C-440D-861B-F8E68BA0041E}" presName="sp" presStyleCnt="0"/>
      <dgm:spPr/>
    </dgm:pt>
    <dgm:pt modelId="{14E54512-A016-4B52-8C94-EB80D027EC48}" type="pres">
      <dgm:prSet presAssocID="{6784C336-7AC8-4B71-85EA-8D7AB59E1F6E}" presName="arrowAndChildren" presStyleCnt="0"/>
      <dgm:spPr/>
    </dgm:pt>
    <dgm:pt modelId="{A748E71F-3E4E-4E08-8016-78693C9273C6}" type="pres">
      <dgm:prSet presAssocID="{6784C336-7AC8-4B71-85EA-8D7AB59E1F6E}" presName="parentTextArrow" presStyleLbl="node1" presStyleIdx="0" presStyleCnt="3"/>
      <dgm:spPr/>
    </dgm:pt>
    <dgm:pt modelId="{CD836010-C6B0-4CF3-AE7D-6CD2851ED7BB}" type="pres">
      <dgm:prSet presAssocID="{6784C336-7AC8-4B71-85EA-8D7AB59E1F6E}" presName="arrow" presStyleLbl="node1" presStyleIdx="1" presStyleCnt="3"/>
      <dgm:spPr/>
    </dgm:pt>
    <dgm:pt modelId="{266DDFED-0490-405E-B60C-7A41905612CA}" type="pres">
      <dgm:prSet presAssocID="{6784C336-7AC8-4B71-85EA-8D7AB59E1F6E}" presName="descendantArrow" presStyleCnt="0"/>
      <dgm:spPr/>
    </dgm:pt>
    <dgm:pt modelId="{7568542B-80EF-4311-BC5F-AEC299C25F90}" type="pres">
      <dgm:prSet presAssocID="{CB3ABF2E-6960-4D2A-AC8E-FCDFCF08284C}" presName="childTextArrow" presStyleLbl="fgAccFollowNode1" presStyleIdx="2" presStyleCnt="6">
        <dgm:presLayoutVars>
          <dgm:bulletEnabled val="1"/>
        </dgm:presLayoutVars>
      </dgm:prSet>
      <dgm:spPr/>
    </dgm:pt>
    <dgm:pt modelId="{B1C026DE-59EF-4A8B-A4F7-8CB679A38E6E}" type="pres">
      <dgm:prSet presAssocID="{4FDA0248-A653-44EF-9650-0F0EF01D185F}" presName="childTextArrow" presStyleLbl="fgAccFollowNode1" presStyleIdx="3" presStyleCnt="6">
        <dgm:presLayoutVars>
          <dgm:bulletEnabled val="1"/>
        </dgm:presLayoutVars>
      </dgm:prSet>
      <dgm:spPr/>
    </dgm:pt>
    <dgm:pt modelId="{520A6602-D630-4057-967F-6C7B0CF78689}" type="pres">
      <dgm:prSet presAssocID="{64F0D640-0E16-466D-A225-353E0ABFDFCB}" presName="sp" presStyleCnt="0"/>
      <dgm:spPr/>
    </dgm:pt>
    <dgm:pt modelId="{E0DBA25D-337F-4862-8B27-003C094696F8}" type="pres">
      <dgm:prSet presAssocID="{827CCEA1-C659-496E-9BDE-5CEDE0546B14}" presName="arrowAndChildren" presStyleCnt="0"/>
      <dgm:spPr/>
    </dgm:pt>
    <dgm:pt modelId="{BD618555-760C-4557-B4D3-39217C85D2B1}" type="pres">
      <dgm:prSet presAssocID="{827CCEA1-C659-496E-9BDE-5CEDE0546B14}" presName="parentTextArrow" presStyleLbl="node1" presStyleIdx="1" presStyleCnt="3"/>
      <dgm:spPr/>
    </dgm:pt>
    <dgm:pt modelId="{8AFA73E9-CAA2-45AB-BC78-02BB56711D9A}" type="pres">
      <dgm:prSet presAssocID="{827CCEA1-C659-496E-9BDE-5CEDE0546B14}" presName="arrow" presStyleLbl="node1" presStyleIdx="2" presStyleCnt="3"/>
      <dgm:spPr/>
    </dgm:pt>
    <dgm:pt modelId="{A1789596-CD9A-4269-B740-FEC43A76227A}" type="pres">
      <dgm:prSet presAssocID="{827CCEA1-C659-496E-9BDE-5CEDE0546B14}" presName="descendantArrow" presStyleCnt="0"/>
      <dgm:spPr/>
    </dgm:pt>
    <dgm:pt modelId="{559B26F1-46B0-4E07-A86E-87F886A90A59}" type="pres">
      <dgm:prSet presAssocID="{1AAB839D-AD14-48A4-B29D-58811A68029F}" presName="childTextArrow" presStyleLbl="fgAccFollowNode1" presStyleIdx="4" presStyleCnt="6">
        <dgm:presLayoutVars>
          <dgm:bulletEnabled val="1"/>
        </dgm:presLayoutVars>
      </dgm:prSet>
      <dgm:spPr/>
    </dgm:pt>
    <dgm:pt modelId="{1C5B4255-98B9-4BBE-8098-7572BDCBCE4D}" type="pres">
      <dgm:prSet presAssocID="{5734F707-A1F3-4319-8045-8D220CE72757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0572FF04-F708-4EC0-BAA0-C3CACB923FDB}" type="presOf" srcId="{6784C336-7AC8-4B71-85EA-8D7AB59E1F6E}" destId="{A748E71F-3E4E-4E08-8016-78693C9273C6}" srcOrd="0" destOrd="0" presId="urn:microsoft.com/office/officeart/2005/8/layout/process4"/>
    <dgm:cxn modelId="{E7590406-EF13-49E7-BE59-8766B485662D}" type="presOf" srcId="{BB0E098F-10C7-4110-AF70-12559E9762C5}" destId="{F5C931DF-18AC-46A3-AC90-C72483F94B8E}" srcOrd="0" destOrd="0" presId="urn:microsoft.com/office/officeart/2005/8/layout/process4"/>
    <dgm:cxn modelId="{C2A1560B-C8A8-44EE-B96B-24B92BBC8136}" type="presOf" srcId="{6784C336-7AC8-4B71-85EA-8D7AB59E1F6E}" destId="{CD836010-C6B0-4CF3-AE7D-6CD2851ED7BB}" srcOrd="1" destOrd="0" presId="urn:microsoft.com/office/officeart/2005/8/layout/process4"/>
    <dgm:cxn modelId="{C4D19712-DEAE-4642-847F-B3758A4C560C}" srcId="{BB0E098F-10C7-4110-AF70-12559E9762C5}" destId="{6784C336-7AC8-4B71-85EA-8D7AB59E1F6E}" srcOrd="1" destOrd="0" parTransId="{9E9C9EF3-21A1-42B0-9DB5-1A756F27C330}" sibTransId="{718DD501-E09C-440D-861B-F8E68BA0041E}"/>
    <dgm:cxn modelId="{7F5BFC14-00E5-4CC1-B74E-D827753FE393}" type="presOf" srcId="{57095254-B732-49A0-A511-AFBB563233E8}" destId="{BDB7C2C4-C648-4BAD-BB13-D52C388E461E}" srcOrd="0" destOrd="0" presId="urn:microsoft.com/office/officeart/2005/8/layout/process4"/>
    <dgm:cxn modelId="{F181BD22-51B7-4307-90C0-367B90E5C865}" srcId="{BB0E098F-10C7-4110-AF70-12559E9762C5}" destId="{827CCEA1-C659-496E-9BDE-5CEDE0546B14}" srcOrd="0" destOrd="0" parTransId="{998AD6BF-B7DB-4760-9B1B-5FC183D5EEE6}" sibTransId="{64F0D640-0E16-466D-A225-353E0ABFDFCB}"/>
    <dgm:cxn modelId="{0F082825-6628-44A3-A214-294EABA41AD4}" srcId="{6784C336-7AC8-4B71-85EA-8D7AB59E1F6E}" destId="{CB3ABF2E-6960-4D2A-AC8E-FCDFCF08284C}" srcOrd="0" destOrd="0" parTransId="{1D5A7BF7-44E2-4F04-99A0-692102EBF35C}" sibTransId="{219FBE5B-4A06-4318-9429-EC285B943139}"/>
    <dgm:cxn modelId="{6BFEFB31-9829-444C-AE23-055EE4F76B3D}" srcId="{6087D6EB-1727-4E38-AB0B-94152E3C4ABF}" destId="{57095254-B732-49A0-A511-AFBB563233E8}" srcOrd="0" destOrd="0" parTransId="{833E578E-D51C-431D-9CC2-2F9F20537955}" sibTransId="{234592FB-E73C-4802-901C-C968E19B66E3}"/>
    <dgm:cxn modelId="{2221ED3B-18D6-41CB-BBA7-13FEE7AEACAA}" type="presOf" srcId="{4FDA0248-A653-44EF-9650-0F0EF01D185F}" destId="{B1C026DE-59EF-4A8B-A4F7-8CB679A38E6E}" srcOrd="0" destOrd="0" presId="urn:microsoft.com/office/officeart/2005/8/layout/process4"/>
    <dgm:cxn modelId="{F49E0C6C-DE0E-46E6-A7D2-7554561B1B93}" type="presOf" srcId="{6087D6EB-1727-4E38-AB0B-94152E3C4ABF}" destId="{0A2670A1-FA9C-49DE-B9EC-DCFB9C3A6DE8}" srcOrd="0" destOrd="0" presId="urn:microsoft.com/office/officeart/2005/8/layout/process4"/>
    <dgm:cxn modelId="{993E8451-5D75-49D3-8AE5-D5527BEE237D}" type="presOf" srcId="{0BA642E2-65D1-4040-A5F7-E5E41D15E58A}" destId="{9B864CAB-9E66-46C9-AFE3-B83A3844AFBD}" srcOrd="0" destOrd="0" presId="urn:microsoft.com/office/officeart/2005/8/layout/process4"/>
    <dgm:cxn modelId="{7CA9C779-92A8-47E7-9DB0-4C11BC2BDB36}" type="presOf" srcId="{1AAB839D-AD14-48A4-B29D-58811A68029F}" destId="{559B26F1-46B0-4E07-A86E-87F886A90A59}" srcOrd="0" destOrd="0" presId="urn:microsoft.com/office/officeart/2005/8/layout/process4"/>
    <dgm:cxn modelId="{01BAA47E-74CA-4E29-9D7C-ACA4FE438609}" type="presOf" srcId="{6087D6EB-1727-4E38-AB0B-94152E3C4ABF}" destId="{28273D37-F245-4F6A-B3F6-93FC27AF9225}" srcOrd="1" destOrd="0" presId="urn:microsoft.com/office/officeart/2005/8/layout/process4"/>
    <dgm:cxn modelId="{98106487-A8F2-43D6-9050-01AFC2501105}" type="presOf" srcId="{CB3ABF2E-6960-4D2A-AC8E-FCDFCF08284C}" destId="{7568542B-80EF-4311-BC5F-AEC299C25F90}" srcOrd="0" destOrd="0" presId="urn:microsoft.com/office/officeart/2005/8/layout/process4"/>
    <dgm:cxn modelId="{BE1591A0-8FCB-4244-99E4-8C7E50810A1C}" srcId="{827CCEA1-C659-496E-9BDE-5CEDE0546B14}" destId="{1AAB839D-AD14-48A4-B29D-58811A68029F}" srcOrd="0" destOrd="0" parTransId="{95A2E494-53F5-4C29-887D-C7AE80A35A60}" sibTransId="{C3C992A3-148C-4C4A-AE36-4BE4EE9ED45E}"/>
    <dgm:cxn modelId="{0817E6A1-0B82-4EE0-BD34-58B2AFE6FCB4}" type="presOf" srcId="{827CCEA1-C659-496E-9BDE-5CEDE0546B14}" destId="{8AFA73E9-CAA2-45AB-BC78-02BB56711D9A}" srcOrd="1" destOrd="0" presId="urn:microsoft.com/office/officeart/2005/8/layout/process4"/>
    <dgm:cxn modelId="{0B05F6AE-8BAF-403A-B0A9-47911B3F2FEE}" srcId="{827CCEA1-C659-496E-9BDE-5CEDE0546B14}" destId="{5734F707-A1F3-4319-8045-8D220CE72757}" srcOrd="1" destOrd="0" parTransId="{9EEB515F-D294-48D0-A0AE-ABAEE74760F6}" sibTransId="{37136425-1AB4-4359-B0C5-58CB7CB0F319}"/>
    <dgm:cxn modelId="{0410BCE9-6825-4B71-9623-50C182E64DEE}" srcId="{6784C336-7AC8-4B71-85EA-8D7AB59E1F6E}" destId="{4FDA0248-A653-44EF-9650-0F0EF01D185F}" srcOrd="1" destOrd="0" parTransId="{13BEF861-58AC-4B0A-9B18-71A7B4B7AB61}" sibTransId="{29C69192-B882-4102-812F-B64A71B37D34}"/>
    <dgm:cxn modelId="{6BFFF9F7-F8C0-48CE-9D24-64386F2A0716}" srcId="{6087D6EB-1727-4E38-AB0B-94152E3C4ABF}" destId="{0BA642E2-65D1-4040-A5F7-E5E41D15E58A}" srcOrd="1" destOrd="0" parTransId="{F1F92E9A-6EA2-418D-9298-923CEEE32D27}" sibTransId="{32FE8E1E-6A20-4B4E-A096-F58588995610}"/>
    <dgm:cxn modelId="{D1DDCEFB-B648-4C02-87BA-FBE35884E1F7}" type="presOf" srcId="{5734F707-A1F3-4319-8045-8D220CE72757}" destId="{1C5B4255-98B9-4BBE-8098-7572BDCBCE4D}" srcOrd="0" destOrd="0" presId="urn:microsoft.com/office/officeart/2005/8/layout/process4"/>
    <dgm:cxn modelId="{1C8D34FE-C184-45EA-9038-443A6E33455A}" srcId="{BB0E098F-10C7-4110-AF70-12559E9762C5}" destId="{6087D6EB-1727-4E38-AB0B-94152E3C4ABF}" srcOrd="2" destOrd="0" parTransId="{324036D5-F9DF-4854-A7BD-DD29B5987E7A}" sibTransId="{06D13E0F-BA29-4E1E-A89D-FEB2031E485B}"/>
    <dgm:cxn modelId="{A0CDCCFF-25EA-4DC0-850E-A31F96CC8C8F}" type="presOf" srcId="{827CCEA1-C659-496E-9BDE-5CEDE0546B14}" destId="{BD618555-760C-4557-B4D3-39217C85D2B1}" srcOrd="0" destOrd="0" presId="urn:microsoft.com/office/officeart/2005/8/layout/process4"/>
    <dgm:cxn modelId="{FEA0CEE1-0BB9-45B0-A819-418CEAB7B113}" type="presParOf" srcId="{F5C931DF-18AC-46A3-AC90-C72483F94B8E}" destId="{78911A86-D020-4594-B7BF-C0E9D3DF7847}" srcOrd="0" destOrd="0" presId="urn:microsoft.com/office/officeart/2005/8/layout/process4"/>
    <dgm:cxn modelId="{3BC42C4D-E0C4-4AAC-BFE4-848DFFBCB7EA}" type="presParOf" srcId="{78911A86-D020-4594-B7BF-C0E9D3DF7847}" destId="{0A2670A1-FA9C-49DE-B9EC-DCFB9C3A6DE8}" srcOrd="0" destOrd="0" presId="urn:microsoft.com/office/officeart/2005/8/layout/process4"/>
    <dgm:cxn modelId="{05104FFC-A1D3-4BBA-A6EB-11786D49542B}" type="presParOf" srcId="{78911A86-D020-4594-B7BF-C0E9D3DF7847}" destId="{28273D37-F245-4F6A-B3F6-93FC27AF9225}" srcOrd="1" destOrd="0" presId="urn:microsoft.com/office/officeart/2005/8/layout/process4"/>
    <dgm:cxn modelId="{24344DDF-E5CE-482D-9958-6CA3E38D7E53}" type="presParOf" srcId="{78911A86-D020-4594-B7BF-C0E9D3DF7847}" destId="{502BAF47-CB27-4117-8B03-A1567940EAF0}" srcOrd="2" destOrd="0" presId="urn:microsoft.com/office/officeart/2005/8/layout/process4"/>
    <dgm:cxn modelId="{D0E61083-40B1-4B71-B9F3-E8461F550F77}" type="presParOf" srcId="{502BAF47-CB27-4117-8B03-A1567940EAF0}" destId="{BDB7C2C4-C648-4BAD-BB13-D52C388E461E}" srcOrd="0" destOrd="0" presId="urn:microsoft.com/office/officeart/2005/8/layout/process4"/>
    <dgm:cxn modelId="{597BA6C5-79B7-4762-9C47-EC590D9AE434}" type="presParOf" srcId="{502BAF47-CB27-4117-8B03-A1567940EAF0}" destId="{9B864CAB-9E66-46C9-AFE3-B83A3844AFBD}" srcOrd="1" destOrd="0" presId="urn:microsoft.com/office/officeart/2005/8/layout/process4"/>
    <dgm:cxn modelId="{7BB19E2D-D000-4A97-95B8-707CCA110D40}" type="presParOf" srcId="{F5C931DF-18AC-46A3-AC90-C72483F94B8E}" destId="{DA9DCF4D-7F0E-4A43-9EFA-DF8A94E232D7}" srcOrd="1" destOrd="0" presId="urn:microsoft.com/office/officeart/2005/8/layout/process4"/>
    <dgm:cxn modelId="{BC1C4189-3C94-490B-A539-0A60B67C90C4}" type="presParOf" srcId="{F5C931DF-18AC-46A3-AC90-C72483F94B8E}" destId="{14E54512-A016-4B52-8C94-EB80D027EC48}" srcOrd="2" destOrd="0" presId="urn:microsoft.com/office/officeart/2005/8/layout/process4"/>
    <dgm:cxn modelId="{618EAF5B-A9ED-40AC-8E75-4ED30DE15E49}" type="presParOf" srcId="{14E54512-A016-4B52-8C94-EB80D027EC48}" destId="{A748E71F-3E4E-4E08-8016-78693C9273C6}" srcOrd="0" destOrd="0" presId="urn:microsoft.com/office/officeart/2005/8/layout/process4"/>
    <dgm:cxn modelId="{98182763-4370-4384-ACE5-33912AD0747A}" type="presParOf" srcId="{14E54512-A016-4B52-8C94-EB80D027EC48}" destId="{CD836010-C6B0-4CF3-AE7D-6CD2851ED7BB}" srcOrd="1" destOrd="0" presId="urn:microsoft.com/office/officeart/2005/8/layout/process4"/>
    <dgm:cxn modelId="{7AC011E4-6109-4B4A-8416-9DBF526BE5B8}" type="presParOf" srcId="{14E54512-A016-4B52-8C94-EB80D027EC48}" destId="{266DDFED-0490-405E-B60C-7A41905612CA}" srcOrd="2" destOrd="0" presId="urn:microsoft.com/office/officeart/2005/8/layout/process4"/>
    <dgm:cxn modelId="{DAA04D3F-F69C-4517-9DD0-6600AF18D111}" type="presParOf" srcId="{266DDFED-0490-405E-B60C-7A41905612CA}" destId="{7568542B-80EF-4311-BC5F-AEC299C25F90}" srcOrd="0" destOrd="0" presId="urn:microsoft.com/office/officeart/2005/8/layout/process4"/>
    <dgm:cxn modelId="{778E8148-F703-42DB-B84C-86476CA18A55}" type="presParOf" srcId="{266DDFED-0490-405E-B60C-7A41905612CA}" destId="{B1C026DE-59EF-4A8B-A4F7-8CB679A38E6E}" srcOrd="1" destOrd="0" presId="urn:microsoft.com/office/officeart/2005/8/layout/process4"/>
    <dgm:cxn modelId="{6F6DA383-B216-4DBF-A556-493C7D0AF80C}" type="presParOf" srcId="{F5C931DF-18AC-46A3-AC90-C72483F94B8E}" destId="{520A6602-D630-4057-967F-6C7B0CF78689}" srcOrd="3" destOrd="0" presId="urn:microsoft.com/office/officeart/2005/8/layout/process4"/>
    <dgm:cxn modelId="{010524DD-7A31-4468-9E80-BF29CBE4B1A8}" type="presParOf" srcId="{F5C931DF-18AC-46A3-AC90-C72483F94B8E}" destId="{E0DBA25D-337F-4862-8B27-003C094696F8}" srcOrd="4" destOrd="0" presId="urn:microsoft.com/office/officeart/2005/8/layout/process4"/>
    <dgm:cxn modelId="{C0D74750-C9C3-4C37-8D01-3BBE6EBFDE60}" type="presParOf" srcId="{E0DBA25D-337F-4862-8B27-003C094696F8}" destId="{BD618555-760C-4557-B4D3-39217C85D2B1}" srcOrd="0" destOrd="0" presId="urn:microsoft.com/office/officeart/2005/8/layout/process4"/>
    <dgm:cxn modelId="{8D84C98F-D61E-4AE5-BD43-4D8DA2410664}" type="presParOf" srcId="{E0DBA25D-337F-4862-8B27-003C094696F8}" destId="{8AFA73E9-CAA2-45AB-BC78-02BB56711D9A}" srcOrd="1" destOrd="0" presId="urn:microsoft.com/office/officeart/2005/8/layout/process4"/>
    <dgm:cxn modelId="{7F1CBE34-C3B7-4265-A63E-31A4E88A2957}" type="presParOf" srcId="{E0DBA25D-337F-4862-8B27-003C094696F8}" destId="{A1789596-CD9A-4269-B740-FEC43A76227A}" srcOrd="2" destOrd="0" presId="urn:microsoft.com/office/officeart/2005/8/layout/process4"/>
    <dgm:cxn modelId="{3EF189FB-C8CC-475F-AEC5-9CEFA9A1A00A}" type="presParOf" srcId="{A1789596-CD9A-4269-B740-FEC43A76227A}" destId="{559B26F1-46B0-4E07-A86E-87F886A90A59}" srcOrd="0" destOrd="0" presId="urn:microsoft.com/office/officeart/2005/8/layout/process4"/>
    <dgm:cxn modelId="{0C68026B-D65A-468E-BB2D-C1F910D4BFDC}" type="presParOf" srcId="{A1789596-CD9A-4269-B740-FEC43A76227A}" destId="{1C5B4255-98B9-4BBE-8098-7572BDCBCE4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73D37-F245-4F6A-B3F6-93FC27AF9225}">
      <dsp:nvSpPr>
        <dsp:cNvPr id="0" name=""/>
        <dsp:cNvSpPr/>
      </dsp:nvSpPr>
      <dsp:spPr>
        <a:xfrm>
          <a:off x="0" y="3804864"/>
          <a:ext cx="8016875" cy="1248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Аттестат о среднем общем образовании</a:t>
          </a:r>
        </a:p>
      </dsp:txBody>
      <dsp:txXfrm>
        <a:off x="0" y="3804864"/>
        <a:ext cx="8016875" cy="674374"/>
      </dsp:txXfrm>
    </dsp:sp>
    <dsp:sp modelId="{BDB7C2C4-C648-4BAD-BB13-D52C388E461E}">
      <dsp:nvSpPr>
        <dsp:cNvPr id="0" name=""/>
        <dsp:cNvSpPr/>
      </dsp:nvSpPr>
      <dsp:spPr>
        <a:xfrm>
          <a:off x="0" y="4454262"/>
          <a:ext cx="4008437" cy="5744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Получение аттестата</a:t>
          </a:r>
        </a:p>
      </dsp:txBody>
      <dsp:txXfrm>
        <a:off x="0" y="4454262"/>
        <a:ext cx="4008437" cy="574467"/>
      </dsp:txXfrm>
    </dsp:sp>
    <dsp:sp modelId="{9B864CAB-9E66-46C9-AFE3-B83A3844AFBD}">
      <dsp:nvSpPr>
        <dsp:cNvPr id="0" name=""/>
        <dsp:cNvSpPr/>
      </dsp:nvSpPr>
      <dsp:spPr>
        <a:xfrm>
          <a:off x="4008437" y="4454262"/>
          <a:ext cx="4008437" cy="5744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Поступление в высшие учебные заведения</a:t>
          </a:r>
        </a:p>
      </dsp:txBody>
      <dsp:txXfrm>
        <a:off x="4008437" y="4454262"/>
        <a:ext cx="4008437" cy="574467"/>
      </dsp:txXfrm>
    </dsp:sp>
    <dsp:sp modelId="{CD836010-C6B0-4CF3-AE7D-6CD2851ED7BB}">
      <dsp:nvSpPr>
        <dsp:cNvPr id="0" name=""/>
        <dsp:cNvSpPr/>
      </dsp:nvSpPr>
      <dsp:spPr>
        <a:xfrm rot="10800000">
          <a:off x="0" y="1902879"/>
          <a:ext cx="8016875" cy="192071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ЕГЭ</a:t>
          </a:r>
        </a:p>
      </dsp:txBody>
      <dsp:txXfrm rot="-10800000">
        <a:off x="0" y="1902879"/>
        <a:ext cx="8016875" cy="674172"/>
      </dsp:txXfrm>
    </dsp:sp>
    <dsp:sp modelId="{7568542B-80EF-4311-BC5F-AEC299C25F90}">
      <dsp:nvSpPr>
        <dsp:cNvPr id="0" name=""/>
        <dsp:cNvSpPr/>
      </dsp:nvSpPr>
      <dsp:spPr>
        <a:xfrm>
          <a:off x="0" y="2577051"/>
          <a:ext cx="4008437" cy="5742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Успешная сдача обязательных предметов</a:t>
          </a:r>
        </a:p>
      </dsp:txBody>
      <dsp:txXfrm>
        <a:off x="0" y="2577051"/>
        <a:ext cx="4008437" cy="574294"/>
      </dsp:txXfrm>
    </dsp:sp>
    <dsp:sp modelId="{B1C026DE-59EF-4A8B-A4F7-8CB679A38E6E}">
      <dsp:nvSpPr>
        <dsp:cNvPr id="0" name=""/>
        <dsp:cNvSpPr/>
      </dsp:nvSpPr>
      <dsp:spPr>
        <a:xfrm>
          <a:off x="4008437" y="2577051"/>
          <a:ext cx="4008437" cy="5742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Сдача предметов по выбору</a:t>
          </a:r>
        </a:p>
      </dsp:txBody>
      <dsp:txXfrm>
        <a:off x="4008437" y="2577051"/>
        <a:ext cx="4008437" cy="574294"/>
      </dsp:txXfrm>
    </dsp:sp>
    <dsp:sp modelId="{8AFA73E9-CAA2-45AB-BC78-02BB56711D9A}">
      <dsp:nvSpPr>
        <dsp:cNvPr id="0" name=""/>
        <dsp:cNvSpPr/>
      </dsp:nvSpPr>
      <dsp:spPr>
        <a:xfrm rot="10800000">
          <a:off x="0" y="893"/>
          <a:ext cx="8016875" cy="192071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Допуск к ГИА</a:t>
          </a:r>
        </a:p>
      </dsp:txBody>
      <dsp:txXfrm rot="-10800000">
        <a:off x="0" y="893"/>
        <a:ext cx="8016875" cy="674172"/>
      </dsp:txXfrm>
    </dsp:sp>
    <dsp:sp modelId="{559B26F1-46B0-4E07-A86E-87F886A90A59}">
      <dsp:nvSpPr>
        <dsp:cNvPr id="0" name=""/>
        <dsp:cNvSpPr/>
      </dsp:nvSpPr>
      <dsp:spPr>
        <a:xfrm>
          <a:off x="0" y="675065"/>
          <a:ext cx="4008437" cy="5742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Итоговое сочинение (зачет/незачет)</a:t>
          </a:r>
        </a:p>
      </dsp:txBody>
      <dsp:txXfrm>
        <a:off x="0" y="675065"/>
        <a:ext cx="4008437" cy="574294"/>
      </dsp:txXfrm>
    </dsp:sp>
    <dsp:sp modelId="{1C5B4255-98B9-4BBE-8098-7572BDCBCE4D}">
      <dsp:nvSpPr>
        <dsp:cNvPr id="0" name=""/>
        <dsp:cNvSpPr/>
      </dsp:nvSpPr>
      <dsp:spPr>
        <a:xfrm>
          <a:off x="4008437" y="675065"/>
          <a:ext cx="4008437" cy="5742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Отсутствие академической задолженности, выполнение учебного плана в полном объёме</a:t>
          </a:r>
        </a:p>
      </dsp:txBody>
      <dsp:txXfrm>
        <a:off x="4008437" y="675065"/>
        <a:ext cx="4008437" cy="574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59331" y="6148102"/>
            <a:ext cx="1202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"/>
                <a:cs typeface="FeSa Cond Pro Book"/>
              </a:rPr>
              <a:t>www.tyuiu.ru</a:t>
            </a: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"/>
              <a:cs typeface="FeSa Cond Pro Boo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231631"/>
            <a:ext cx="3096344" cy="1693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9582" y="3322370"/>
            <a:ext cx="5082343" cy="2623261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8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8098" y="6510048"/>
            <a:ext cx="2067255" cy="265384"/>
          </a:xfrm>
          <a:prstGeom prst="rect">
            <a:avLst/>
          </a:prstGeom>
        </p:spPr>
        <p:txBody>
          <a:bodyPr/>
          <a:lstStyle/>
          <a:p>
            <a:fld id="{4E3914EA-46C1-784A-A817-F5D196E6F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9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644008" y="1340768"/>
            <a:ext cx="3960440" cy="360040"/>
          </a:xfrm>
          <a:prstGeom prst="roundRect">
            <a:avLst>
              <a:gd name="adj" fmla="val 1491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1560" y="1340768"/>
            <a:ext cx="3960440" cy="360040"/>
          </a:xfrm>
          <a:prstGeom prst="roundRect">
            <a:avLst>
              <a:gd name="adj" fmla="val 1491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340768"/>
            <a:ext cx="4031878" cy="5040560"/>
          </a:xfrm>
        </p:spPr>
        <p:txBody>
          <a:bodyPr/>
          <a:lstStyle>
            <a:lvl1pPr>
              <a:defRPr sz="1600" b="1" i="0" strike="noStrike" cap="all" baseline="0">
                <a:solidFill>
                  <a:schemeClr val="bg1"/>
                </a:solidFill>
                <a:latin typeface=""/>
              </a:defRPr>
            </a:lvl1pPr>
            <a:lvl2pPr>
              <a:defRPr sz="1800"/>
            </a:lvl2pPr>
            <a:lvl3pPr>
              <a:defRPr sz="1200" b="1" i="0" cap="all"/>
            </a:lvl3pPr>
            <a:lvl4pPr>
              <a:defRPr sz="1200" b="1" i="0" cap="all">
                <a:solidFill>
                  <a:schemeClr val="accent6">
                    <a:lumMod val="75000"/>
                  </a:schemeClr>
                </a:solidFill>
                <a:latin typeface=""/>
              </a:defRPr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98098" y="6510048"/>
            <a:ext cx="2067255" cy="265384"/>
          </a:xfrm>
          <a:prstGeom prst="rect">
            <a:avLst/>
          </a:prstGeom>
        </p:spPr>
        <p:txBody>
          <a:bodyPr/>
          <a:lstStyle/>
          <a:p>
            <a:fld id="{4E3914EA-46C1-784A-A817-F5D196E6F1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44008" y="1340768"/>
            <a:ext cx="4032448" cy="5040560"/>
          </a:xfrm>
        </p:spPr>
        <p:txBody>
          <a:bodyPr/>
          <a:lstStyle>
            <a:lvl1pPr>
              <a:defRPr sz="1600" b="1" i="0" strike="noStrike" cap="all" baseline="0">
                <a:solidFill>
                  <a:schemeClr val="bg1"/>
                </a:solidFill>
                <a:latin typeface=""/>
              </a:defRPr>
            </a:lvl1pPr>
            <a:lvl2pPr>
              <a:defRPr sz="1800"/>
            </a:lvl2pPr>
            <a:lvl3pPr>
              <a:defRPr sz="1200" b="1" i="0" cap="all"/>
            </a:lvl3pPr>
            <a:lvl4pPr>
              <a:defRPr sz="1200" b="1" i="0" cap="all">
                <a:solidFill>
                  <a:schemeClr val="accent6">
                    <a:lumMod val="75000"/>
                  </a:schemeClr>
                </a:solidFill>
                <a:latin typeface=""/>
              </a:defRPr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4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4000px_russia_with_crimea_and_sevastopol copy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2" t="-8053" r="-2031" b="-773"/>
          <a:stretch/>
        </p:blipFill>
        <p:spPr>
          <a:xfrm>
            <a:off x="899592" y="188640"/>
            <a:ext cx="7091511" cy="4153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11560" y="4149080"/>
            <a:ext cx="7920880" cy="360040"/>
          </a:xfrm>
          <a:prstGeom prst="roundRect">
            <a:avLst>
              <a:gd name="adj" fmla="val 1491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11560" y="4149080"/>
            <a:ext cx="7920880" cy="2088232"/>
          </a:xfrm>
        </p:spPr>
        <p:txBody>
          <a:bodyPr/>
          <a:lstStyle>
            <a:lvl1pPr>
              <a:defRPr sz="1600" b="1" i="0" strike="noStrike" cap="all" baseline="0">
                <a:solidFill>
                  <a:schemeClr val="bg1"/>
                </a:solidFill>
                <a:latin typeface=""/>
              </a:defRPr>
            </a:lvl1pPr>
            <a:lvl2pPr>
              <a:defRPr sz="1800"/>
            </a:lvl2pPr>
            <a:lvl3pPr>
              <a:defRPr sz="1200" b="1" i="0" cap="all"/>
            </a:lvl3pPr>
            <a:lvl4pPr>
              <a:defRPr sz="1200" b="1" i="0" cap="all">
                <a:solidFill>
                  <a:schemeClr val="accent6">
                    <a:lumMod val="75000"/>
                  </a:schemeClr>
                </a:solidFill>
                <a:latin typeface=""/>
              </a:defRPr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4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74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80512" cy="8556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021" y="274638"/>
            <a:ext cx="6798869" cy="62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21" y="1276354"/>
            <a:ext cx="8017536" cy="5054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pic>
        <p:nvPicPr>
          <p:cNvPr id="8" name="Picture 7" descr="22234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7367"/>
            <a:ext cx="9252520" cy="1295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2320" y="188640"/>
            <a:ext cx="1053374" cy="57606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438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cap="all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ogov.ru/services/legal-advic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ge.edu22.info/" TargetMode="External"/><Relationship Id="rId2" Type="http://schemas.openxmlformats.org/officeDocument/2006/relationships/hyperlink" Target="http://obrnadzor.go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ustest.ru/" TargetMode="External"/><Relationship Id="rId4" Type="http://schemas.openxmlformats.org/officeDocument/2006/relationships/hyperlink" Target="https://fipi.ru/o-nas/novosti/proyekty-kim-ege-2022-god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9AE15-943C-4EE8-8AAF-5563880F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21" y="274638"/>
            <a:ext cx="8435372" cy="5136458"/>
          </a:xfrm>
        </p:spPr>
        <p:txBody>
          <a:bodyPr>
            <a:normAutofit/>
          </a:bodyPr>
          <a:lstStyle/>
          <a:p>
            <a:r>
              <a:rPr lang="ru-RU" sz="6000" dirty="0"/>
              <a:t>Родительское собрание по теме ЕГЭ    2022</a:t>
            </a:r>
            <a:br>
              <a:rPr lang="ru-RU" sz="6000" dirty="0"/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37065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ЕГЭ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88" y="272224"/>
            <a:ext cx="4594545" cy="6433376"/>
          </a:xfrm>
        </p:spPr>
      </p:pic>
    </p:spTree>
    <p:extLst>
      <p:ext uri="{BB962C8B-B14F-4D97-AF65-F5344CB8AC3E}">
        <p14:creationId xmlns:p14="http://schemas.microsoft.com/office/powerpoint/2010/main" val="1739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ЕГЭ                                                 </a:t>
            </a:r>
            <a:r>
              <a:rPr lang="ru-RU" dirty="0" err="1"/>
              <a:t>ЕГЭ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153466"/>
              </p:ext>
            </p:extLst>
          </p:nvPr>
        </p:nvGraphicFramePr>
        <p:xfrm>
          <a:off x="0" y="271436"/>
          <a:ext cx="4530812" cy="6408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Acrobat Document" r:id="rId3" imgW="8019977" imgH="11344050" progId="AcroExch.Document.DC">
                  <p:embed/>
                </p:oleObj>
              </mc:Choice>
              <mc:Fallback>
                <p:oleObj name="Acrobat Document" r:id="rId3" imgW="8019977" imgH="113440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71436"/>
                        <a:ext cx="4530812" cy="6408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256388"/>
              </p:ext>
            </p:extLst>
          </p:nvPr>
        </p:nvGraphicFramePr>
        <p:xfrm>
          <a:off x="4818449" y="865217"/>
          <a:ext cx="4111368" cy="5814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Acrobat Document" r:id="rId5" imgW="8019977" imgH="11344050" progId="AcroExch.Document.DC">
                  <p:embed/>
                </p:oleObj>
              </mc:Choice>
              <mc:Fallback>
                <p:oleObj name="Acrobat Document" r:id="rId5" imgW="8019977" imgH="113440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8449" y="865217"/>
                        <a:ext cx="4111368" cy="5814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913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ЕГЭ</a:t>
            </a: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428210"/>
              </p:ext>
            </p:extLst>
          </p:nvPr>
        </p:nvGraphicFramePr>
        <p:xfrm>
          <a:off x="300123" y="904351"/>
          <a:ext cx="4124617" cy="5834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Acrobat Document" r:id="rId3" imgW="8019977" imgH="11344050" progId="AcroExch.Document.DC">
                  <p:embed/>
                </p:oleObj>
              </mc:Choice>
              <mc:Fallback>
                <p:oleObj name="Acrobat Document" r:id="rId3" imgW="8019977" imgH="113440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123" y="904351"/>
                        <a:ext cx="4124617" cy="5834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Вертикальный свиток 5"/>
          <p:cNvSpPr/>
          <p:nvPr/>
        </p:nvSpPr>
        <p:spPr>
          <a:xfrm>
            <a:off x="4424740" y="904350"/>
            <a:ext cx="4719259" cy="5760061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272216" y="1705232"/>
            <a:ext cx="313037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нужно знать: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входе на ППЭ применяются металлоискатели;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ППЭ ведется видеосъемка;</a:t>
            </a:r>
          </a:p>
          <a:p>
            <a:pPr marL="342900" indent="-342900"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сделаны индивидуальными для каждого часового пояса.</a:t>
            </a:r>
          </a:p>
        </p:txBody>
      </p:sp>
    </p:spTree>
    <p:extLst>
      <p:ext uri="{BB962C8B-B14F-4D97-AF65-F5344CB8AC3E}">
        <p14:creationId xmlns:p14="http://schemas.microsoft.com/office/powerpoint/2010/main" val="1354374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проведения ГИА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404" y="1012743"/>
            <a:ext cx="8017536" cy="505410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sz="2400" dirty="0"/>
              <a:t>Начало в 10.00 по местному времени.</a:t>
            </a:r>
          </a:p>
          <a:p>
            <a:pPr marL="342900" indent="-342900">
              <a:buAutoNum type="arabicPeriod"/>
            </a:pPr>
            <a:r>
              <a:rPr lang="ru-RU" sz="2400" dirty="0"/>
              <a:t>Единое расписание.</a:t>
            </a:r>
          </a:p>
          <a:p>
            <a:pPr marL="342900" indent="-342900">
              <a:buAutoNum type="arabicPeriod"/>
            </a:pPr>
            <a:r>
              <a:rPr lang="ru-RU" sz="2400" dirty="0"/>
              <a:t>Единые правила проведения экзаменов.</a:t>
            </a:r>
          </a:p>
          <a:p>
            <a:pPr marL="342900" indent="-342900">
              <a:buAutoNum type="arabicPeriod"/>
            </a:pPr>
            <a:r>
              <a:rPr lang="ru-RU" sz="2400" dirty="0"/>
              <a:t>Определенное время продолжительности экзаменов.</a:t>
            </a:r>
          </a:p>
          <a:p>
            <a:pPr marL="342900" indent="-342900">
              <a:buAutoNum type="arabicPeriod"/>
            </a:pPr>
            <a:r>
              <a:rPr lang="ru-RU" sz="2400" dirty="0"/>
              <a:t>Стандартизованная форма КИМ.</a:t>
            </a:r>
          </a:p>
          <a:p>
            <a:pPr marL="342900" indent="-342900">
              <a:buAutoNum type="arabicPeriod"/>
            </a:pPr>
            <a:r>
              <a:rPr lang="ru-RU" sz="2400" dirty="0"/>
              <a:t>Использование специальных бланков.</a:t>
            </a:r>
          </a:p>
          <a:p>
            <a:pPr marL="342900" indent="-342900">
              <a:buAutoNum type="arabicPeriod"/>
            </a:pPr>
            <a:r>
              <a:rPr lang="ru-RU" sz="2400" dirty="0"/>
              <a:t>Лица допустившие нарушения порядка, удаляются с экзамена, результаты аннулируются, пересдача возможна через год.</a:t>
            </a:r>
          </a:p>
          <a:p>
            <a:pPr marL="342900" indent="-342900">
              <a:buAutoNum type="arabicPeriod"/>
            </a:pPr>
            <a:r>
              <a:rPr lang="ru-RU" sz="2400" dirty="0"/>
              <a:t>Апелляция возможна только по нарушению порядка проведения экзамена и при несогласии с выставленными баллами за 2 часть работы (в течение2 рабочих дней после объявления результатов).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693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Минимальные баллы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270" y="749132"/>
            <a:ext cx="8017536" cy="5054108"/>
          </a:xfrm>
        </p:spPr>
        <p:txBody>
          <a:bodyPr/>
          <a:lstStyle/>
          <a:p>
            <a:r>
              <a:rPr lang="ru-RU" dirty="0"/>
              <a:t>Приказ Министерства науки и высшего образования Российской Федерации от 05.08.2021 №713 «Об установлении минимального количества баллов единого государственного экзамена по общеобразовательным предметам, соответствующим специальности или направлению подготовки, по которым проводится прием на обучение в образовательных организациях, находящихся в ведении Министерства науки и высшего образования Российской Федерации, на 2022/23 учебный год».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99905"/>
              </p:ext>
            </p:extLst>
          </p:nvPr>
        </p:nvGraphicFramePr>
        <p:xfrm>
          <a:off x="115331" y="2265405"/>
          <a:ext cx="8896864" cy="4027892"/>
        </p:xfrm>
        <a:graphic>
          <a:graphicData uri="http://schemas.openxmlformats.org/drawingml/2006/table">
            <a:tbl>
              <a:tblPr/>
              <a:tblGrid>
                <a:gridCol w="5453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3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394">
                <a:tc>
                  <a:txBody>
                    <a:bodyPr/>
                    <a:lstStyle/>
                    <a:p>
                      <a:pPr algn="l" latinLnBrk="0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Общеобразовательный предмет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количество баллов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482">
                <a:tc>
                  <a:txBody>
                    <a:bodyPr/>
                    <a:lstStyle/>
                    <a:p>
                      <a:pPr algn="l" latinLnBrk="0"/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482">
                <a:tc>
                  <a:txBody>
                    <a:bodyPr/>
                    <a:lstStyle/>
                    <a:p>
                      <a:pPr algn="l" latinLnBrk="0"/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482">
                <a:tc>
                  <a:txBody>
                    <a:bodyPr/>
                    <a:lstStyle/>
                    <a:p>
                      <a:pPr algn="l" latinLnBrk="0"/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482">
                <a:tc>
                  <a:txBody>
                    <a:bodyPr/>
                    <a:lstStyle/>
                    <a:p>
                      <a:pPr algn="l" latinLnBrk="0"/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482">
                <a:tc>
                  <a:txBody>
                    <a:bodyPr/>
                    <a:lstStyle/>
                    <a:p>
                      <a:pPr algn="l" latinLnBrk="0"/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/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218">
                <a:tc>
                  <a:txBody>
                    <a:bodyPr/>
                    <a:lstStyle/>
                    <a:p>
                      <a:pPr algn="l" latinLnBrk="0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информационно-коммуникационные технологии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/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482">
                <a:tc>
                  <a:txBody>
                    <a:bodyPr/>
                    <a:lstStyle/>
                    <a:p>
                      <a:pPr algn="l" latinLnBrk="0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/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482">
                <a:tc>
                  <a:txBody>
                    <a:bodyPr/>
                    <a:lstStyle/>
                    <a:p>
                      <a:pPr algn="l" latinLnBrk="0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/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482">
                <a:tc>
                  <a:txBody>
                    <a:bodyPr/>
                    <a:lstStyle/>
                    <a:p>
                      <a:pPr algn="l" latinLnBrk="0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/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482">
                <a:tc>
                  <a:txBody>
                    <a:bodyPr/>
                    <a:lstStyle/>
                    <a:p>
                      <a:pPr algn="l" latinLnBrk="0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/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482">
                <a:tc>
                  <a:txBody>
                    <a:bodyPr/>
                    <a:lstStyle/>
                    <a:p>
                      <a:pPr algn="l" latinLnBrk="0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/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45784" marR="45784" marT="45784" marB="4578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AutoShape 2" descr="https://i.gogov.ru/icons/beluga.sv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27138" y="1397398"/>
            <a:ext cx="267890" cy="26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82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Проект:</a:t>
            </a:r>
            <a:r>
              <a:rPr lang="ru-RU" dirty="0"/>
              <a:t> ОСНОВНОЙ ПЕРИОД ЕГЭ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465" y="904352"/>
            <a:ext cx="8213092" cy="5426110"/>
          </a:xfrm>
        </p:spPr>
        <p:txBody>
          <a:bodyPr/>
          <a:lstStyle/>
          <a:p>
            <a:br>
              <a:rPr lang="ru-RU" dirty="0"/>
            </a:br>
            <a:br>
              <a:rPr lang="ru-RU" dirty="0"/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мая — география, литература и химия.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и 31 мая состоится ЕГЭ по русскому,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июня – по математике профильного уровня,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июня – по математике базового уровня,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июня – по истории и физике,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июня – по обществознанию,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июня – по иностранным языкам (письменная часть) и биологии,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и 17 июня – по иностранным (устная часть),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и 21 июня – по информатике.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дни запланированы с 23 июня по 2 июля.</a:t>
            </a:r>
          </a:p>
        </p:txBody>
      </p:sp>
    </p:spTree>
    <p:extLst>
      <p:ext uri="{BB962C8B-B14F-4D97-AF65-F5344CB8AC3E}">
        <p14:creationId xmlns:p14="http://schemas.microsoft.com/office/powerpoint/2010/main" val="3585297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Продолжительность ЕГЭ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профильного уровня, физике, литературе, информатике и информационно-коммуникационным технологиям (ИКТ), биологии составляет 3 часа 55 минут (235 минут);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и химии – 3 часа 30 минут (210 минут);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иностранным языкам (английский, французский, немецкий, испанский) (за исключением раздела «Говорение») – 3 часа 10 минут (190 минут);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математике базового уровня, обществознанию, истории, географии, китайскому языку (за исключением раздела «Говорение») – 3 часа (180 минут);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иностранным языкам (английский, французский, немецкий, испанский) (раздел «Говорение») – 17 минут; по китайскому языку (раздел «Говорение») – 14 минут.</a:t>
            </a:r>
          </a:p>
        </p:txBody>
      </p:sp>
    </p:spTree>
    <p:extLst>
      <p:ext uri="{BB962C8B-B14F-4D97-AF65-F5344CB8AC3E}">
        <p14:creationId xmlns:p14="http://schemas.microsoft.com/office/powerpoint/2010/main" val="2887511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299978"/>
              </p:ext>
            </p:extLst>
          </p:nvPr>
        </p:nvGraphicFramePr>
        <p:xfrm>
          <a:off x="558800" y="1276350"/>
          <a:ext cx="8016875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6984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итоговому сочинению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312695"/>
              </p:ext>
            </p:extLst>
          </p:nvPr>
        </p:nvGraphicFramePr>
        <p:xfrm>
          <a:off x="628650" y="2226469"/>
          <a:ext cx="7965016" cy="312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1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1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год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9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 по подготовке к выпускному сочинению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Факультативный курс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144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экзамену по русскому языку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399287"/>
              </p:ext>
            </p:extLst>
          </p:nvPr>
        </p:nvGraphicFramePr>
        <p:xfrm>
          <a:off x="2" y="2226469"/>
          <a:ext cx="9084731" cy="356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год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Русский язык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Уроки словесности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Углубленное изучение русского языка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Русское правописание: орфография и пунктуация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язык. Культура речи.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1/0,5/0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34/17/0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4,5/4/3,5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153/136/119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1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Итоговая аттестация - 2022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4000" dirty="0"/>
              <a:t>Итоговое сочинение 2021.</a:t>
            </a:r>
          </a:p>
          <a:p>
            <a:pPr marL="342900" indent="-342900">
              <a:buAutoNum type="arabicPeriod"/>
            </a:pPr>
            <a:r>
              <a:rPr lang="ru-RU" sz="4000" dirty="0"/>
              <a:t>Итоговая аттестация в формате ЕГЭ.</a:t>
            </a:r>
          </a:p>
          <a:p>
            <a:pPr marL="342900" indent="-342900">
              <a:buAutoNum type="arabicPeriod"/>
            </a:pPr>
            <a:r>
              <a:rPr lang="ru-RU" sz="4000" dirty="0"/>
              <a:t>Получение аттестатов.</a:t>
            </a:r>
          </a:p>
        </p:txBody>
      </p:sp>
    </p:spTree>
    <p:extLst>
      <p:ext uri="{BB962C8B-B14F-4D97-AF65-F5344CB8AC3E}">
        <p14:creationId xmlns:p14="http://schemas.microsoft.com/office/powerpoint/2010/main" val="4212514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936" y="857251"/>
            <a:ext cx="7886700" cy="77847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экзамену по математике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080684"/>
              </p:ext>
            </p:extLst>
          </p:nvPr>
        </p:nvGraphicFramePr>
        <p:xfrm>
          <a:off x="2" y="1503599"/>
          <a:ext cx="9144000" cy="4134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2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год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5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marL="679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математике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026">
                <a:tc>
                  <a:txBody>
                    <a:bodyPr/>
                    <a:lstStyle/>
                    <a:p>
                      <a:pPr marL="679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Дифференцированный курс по математике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026">
                <a:tc>
                  <a:txBody>
                    <a:bodyPr/>
                    <a:lstStyle/>
                    <a:p>
                      <a:pPr marL="679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Элементарная математика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Практикум по решению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задач повышенного уровня по математике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316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148" y="931392"/>
            <a:ext cx="7886700" cy="68724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экзамену по физике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250525"/>
              </p:ext>
            </p:extLst>
          </p:nvPr>
        </p:nvGraphicFramePr>
        <p:xfrm>
          <a:off x="98856" y="1618640"/>
          <a:ext cx="9045144" cy="426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5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8475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год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Лабораторный практикум по физике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0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Механические и электромагнитные волны и колебания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marL="679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Дифференцированный курс по физике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026">
                <a:tc>
                  <a:txBody>
                    <a:bodyPr/>
                    <a:lstStyle/>
                    <a:p>
                      <a:pPr marL="679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Элементарная физика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Практикум по решению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задач повышенного уровня по физике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754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экзамену по информатике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632516"/>
              </p:ext>
            </p:extLst>
          </p:nvPr>
        </p:nvGraphicFramePr>
        <p:xfrm>
          <a:off x="628650" y="2226469"/>
          <a:ext cx="7886700" cy="3494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год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271">
                <a:tc>
                  <a:txBody>
                    <a:bodyPr/>
                    <a:lstStyle/>
                    <a:p>
                      <a:pPr marL="679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Олимпиадная информатика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271">
                <a:tc>
                  <a:txBody>
                    <a:bodyPr/>
                    <a:lstStyle/>
                    <a:p>
                      <a:pPr marL="679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Индивидуальные консультации</a:t>
                      </a: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0177" marR="21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20177" marR="2115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844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6204546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5187492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434" y="2943727"/>
            <a:ext cx="2399716" cy="13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4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Нормативно-правовые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514" y="963827"/>
            <a:ext cx="8542637" cy="571705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u="sng" dirty="0"/>
              <a:t>Федеральные законы</a:t>
            </a:r>
          </a:p>
          <a:p>
            <a:r>
              <a:rPr lang="ru-RU" sz="1800" dirty="0"/>
              <a:t>Федеральный закон «Об образовании в Российской Федерации» от 29.12.2012 № 273-ФЗ (с изменениями от 29.07.2017 и 02.12.2019).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u="sng" dirty="0"/>
              <a:t>Приказы  Минпросвещения и </a:t>
            </a:r>
            <a:r>
              <a:rPr lang="ru-RU" sz="1800" u="sng" dirty="0" err="1"/>
              <a:t>Рособрнадзора</a:t>
            </a:r>
            <a:r>
              <a:rPr lang="ru-RU" sz="1800" u="sng" dirty="0"/>
              <a:t> России</a:t>
            </a:r>
          </a:p>
          <a:p>
            <a:pPr marL="342900" indent="-342900">
              <a:buAutoNum type="arabicPeriod"/>
            </a:pPr>
            <a:r>
              <a:rPr lang="ru-RU" sz="1800" dirty="0"/>
              <a:t>Приказ Минпросвещения Российской Федерации N 190, Рособрнадзора N 1512 от 07.11.2018 (с изм. от 16.03.2021) "Об утверждении Порядка проведения государственной итоговой аттестации по образовательным программам среднего общего образования».</a:t>
            </a:r>
          </a:p>
          <a:p>
            <a:pPr marL="342900" indent="-342900">
              <a:buAutoNum type="arabicPeriod"/>
            </a:pPr>
            <a:r>
              <a:rPr lang="ru-RU" sz="1800" dirty="0"/>
              <a:t>Приказ Минпросвещения Российской Федерации от 5.10.2020 № 546 «Об утверждении Порядка заполнения, учета и выдачи аттестатов об основном общем и среднем общем образовании и их дубликатов».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u="sng" dirty="0"/>
              <a:t>Интернет-ресурсы с поддержкой ГИА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err="1"/>
              <a:t>Рособрнадзор</a:t>
            </a:r>
            <a:r>
              <a:rPr lang="ru-RU" sz="1800" dirty="0"/>
              <a:t> </a:t>
            </a:r>
            <a:r>
              <a:rPr lang="en-US" sz="1800" dirty="0">
                <a:hlinkClick r:id="rId2"/>
              </a:rPr>
              <a:t>http://obrnadzor.gov.ru/</a:t>
            </a: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Федеральный информационный портал ЕГЭ </a:t>
            </a:r>
            <a:r>
              <a:rPr lang="en-US" sz="1800" dirty="0">
                <a:hlinkClick r:id="rId3"/>
              </a:rPr>
              <a:t>http://ege.edu22.info/</a:t>
            </a: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Федеральный институт педагогических измерений </a:t>
            </a:r>
            <a:r>
              <a:rPr lang="en-US" sz="1800" dirty="0">
                <a:hlinkClick r:id="rId4"/>
              </a:rPr>
              <a:t>https://fipi.ru/o-nas/novosti/proyekty-kim-ege-2022-goda</a:t>
            </a: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Федеральный центр тестирования </a:t>
            </a:r>
            <a:r>
              <a:rPr lang="en-US" sz="1800" dirty="0">
                <a:hlinkClick r:id="rId5"/>
              </a:rPr>
              <a:t>https://www.rustest.ru/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92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ля качественной печати: текущая страница в формате TIF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30" y="20142"/>
            <a:ext cx="4835611" cy="683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24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проведения ГИА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51" y="904352"/>
            <a:ext cx="2452982" cy="12763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625" y="4621427"/>
            <a:ext cx="3186908" cy="1991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228" y="1202724"/>
            <a:ext cx="27761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Государственная итоговая аттестация  (ГИА)</a:t>
            </a:r>
          </a:p>
          <a:p>
            <a:r>
              <a:rPr lang="ru-RU" sz="2000" dirty="0"/>
              <a:t>ГИА в 11 классах проводится в формате ЕГЭ (единый государственный экзамен и ГВЭ (государственный выпускной экзамен, для обучающихся с ОВЗ).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919452"/>
              </p:ext>
            </p:extLst>
          </p:nvPr>
        </p:nvGraphicFramePr>
        <p:xfrm>
          <a:off x="6260098" y="901883"/>
          <a:ext cx="2800865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38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Предметы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164">
                <a:tc>
                  <a:txBody>
                    <a:bodyPr/>
                    <a:lstStyle/>
                    <a:p>
                      <a:r>
                        <a:rPr lang="ru-RU" dirty="0"/>
                        <a:t>Обязательные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29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/>
                        <a:t>Русский язык;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/>
                        <a:t>Математика</a:t>
                      </a:r>
                      <a:r>
                        <a:rPr lang="ru-RU" baseline="0" dirty="0"/>
                        <a:t> (базовый и профильный).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456">
                <a:tc>
                  <a:txBody>
                    <a:bodyPr/>
                    <a:lstStyle/>
                    <a:p>
                      <a:r>
                        <a:rPr lang="ru-RU" dirty="0"/>
                        <a:t>По выбору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29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Литература;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Физика;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Химия;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биология;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География;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История;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Обществознание;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Информатика и ИКТ;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Иностранный язык.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214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проведения ГИА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Условия допуска:</a:t>
            </a:r>
          </a:p>
          <a:p>
            <a:pPr marL="342900" indent="-342900">
              <a:buAutoNum type="arabicPeriod"/>
            </a:pPr>
            <a:r>
              <a:rPr lang="ru-RU" sz="2000" dirty="0"/>
              <a:t>Успешное написание итогового сочинения (оценивается по системе «зачет/незачет»).</a:t>
            </a:r>
          </a:p>
          <a:p>
            <a:pPr marL="342900" indent="-342900">
              <a:buAutoNum type="arabicPeriod"/>
            </a:pPr>
            <a:r>
              <a:rPr lang="ru-RU" sz="2000" dirty="0"/>
              <a:t>Годовые  отметки </a:t>
            </a:r>
            <a:r>
              <a:rPr lang="ru-RU" sz="2000" u="sng" dirty="0"/>
              <a:t>по всем общеобразовательным </a:t>
            </a:r>
            <a:r>
              <a:rPr lang="ru-RU" sz="2000" dirty="0"/>
              <a:t>предметам не ниже удовлетворительных. </a:t>
            </a:r>
          </a:p>
          <a:p>
            <a:endParaRPr lang="ru-RU" sz="2000" dirty="0"/>
          </a:p>
          <a:p>
            <a:pPr algn="ctr"/>
            <a:r>
              <a:rPr lang="ru-RU" sz="2000" dirty="0"/>
              <a:t>Результаты ЕГЭ влияют на получение аттестата, но не на оценки, которые выставляются в аттестат. Положительные результаты государственной итоговой аттестации по русскому языку и математике (преодоление минимального порога) являются основанием для выдачи выпускнику аттестата о среднем общем образовании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282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Итоговое сочинение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900999"/>
              </p:ext>
            </p:extLst>
          </p:nvPr>
        </p:nvGraphicFramePr>
        <p:xfrm>
          <a:off x="204573" y="1114204"/>
          <a:ext cx="8016876" cy="913984"/>
        </p:xfrm>
        <a:graphic>
          <a:graphicData uri="http://schemas.openxmlformats.org/drawingml/2006/table">
            <a:tbl>
              <a:tblPr/>
              <a:tblGrid>
                <a:gridCol w="267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2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992">
                <a:tc>
                  <a:txBody>
                    <a:bodyPr/>
                    <a:lstStyle/>
                    <a:p>
                      <a:pPr algn="ctr"/>
                      <a:r>
                        <a:rPr lang="ru-RU" sz="1500" b="1">
                          <a:effectLst/>
                        </a:rPr>
                        <a:t>Основной срок</a:t>
                      </a:r>
                      <a:endParaRPr lang="ru-RU" sz="1500" b="0">
                        <a:effectLst/>
                      </a:endParaRPr>
                    </a:p>
                  </a:txBody>
                  <a:tcPr marL="78342" marR="78342" marT="39171" marB="39171" anchor="ctr">
                    <a:lnL w="9525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>
                          <a:effectLst/>
                        </a:rPr>
                        <a:t>Дополнительные сроки</a:t>
                      </a:r>
                      <a:endParaRPr lang="ru-RU" sz="1500" b="0">
                        <a:effectLst/>
                      </a:endParaRPr>
                    </a:p>
                  </a:txBody>
                  <a:tcPr marL="78342" marR="78342" marT="39171" marB="39171" anchor="ctr">
                    <a:lnL w="9525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992">
                <a:tc>
                  <a:txBody>
                    <a:bodyPr/>
                    <a:lstStyle/>
                    <a:p>
                      <a:pPr algn="ctr"/>
                      <a:r>
                        <a:rPr lang="ru-RU" sz="1500" b="0">
                          <a:effectLst/>
                        </a:rPr>
                        <a:t>1 декабря 2021 года</a:t>
                      </a:r>
                    </a:p>
                  </a:txBody>
                  <a:tcPr marL="78342" marR="78342" marT="39171" marB="39171" anchor="ctr">
                    <a:lnL w="9525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>
                          <a:effectLst/>
                        </a:rPr>
                        <a:t>2 февраля 2022 года</a:t>
                      </a:r>
                    </a:p>
                  </a:txBody>
                  <a:tcPr marL="78342" marR="78342" marT="39171" marB="39171" anchor="ctr">
                    <a:lnL w="9525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effectLst/>
                        </a:rPr>
                        <a:t>4 мая 2022 года</a:t>
                      </a:r>
                    </a:p>
                  </a:txBody>
                  <a:tcPr marL="78342" marR="78342" marT="39171" marB="39171" anchor="ctr">
                    <a:lnL w="9525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9156" y="2959604"/>
            <a:ext cx="66067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B2B2B"/>
                </a:solidFill>
                <a:latin typeface="Calibri" panose="020F0502020204030204" pitchFamily="34" charset="0"/>
              </a:rPr>
              <a:t>Тематические направления итогового сочинения</a:t>
            </a:r>
            <a:endParaRPr lang="ru-RU" dirty="0">
              <a:solidFill>
                <a:srgbClr val="2B2B2B"/>
              </a:solidFill>
              <a:latin typeface="Calibri" panose="020F0502020204030204" pitchFamily="34" charset="0"/>
            </a:endParaRPr>
          </a:p>
          <a:p>
            <a:endParaRPr lang="ru-RU" b="1" dirty="0">
              <a:solidFill>
                <a:srgbClr val="1A1A1A"/>
              </a:solidFill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1A1A1A"/>
                </a:solidFill>
                <a:latin typeface="Calibri" panose="020F0502020204030204" pitchFamily="34" charset="0"/>
              </a:rPr>
              <a:t>В 2021/22 учебном году утверждены следующие тематические направления итогового сочинения:</a:t>
            </a:r>
            <a:endParaRPr lang="ru-RU" dirty="0">
              <a:solidFill>
                <a:srgbClr val="1A1A1A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1A1A1A"/>
                </a:solidFill>
                <a:latin typeface="Calibri" panose="020F0502020204030204" pitchFamily="34" charset="0"/>
              </a:rPr>
              <a:t>Человек путешествующий: дорога в жизни человека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1A1A1A"/>
                </a:solidFill>
                <a:latin typeface="Calibri" panose="020F0502020204030204" pitchFamily="34" charset="0"/>
              </a:rPr>
              <a:t>Цивилизация и технологии — спасение, вызов или трагедия?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1A1A1A"/>
                </a:solidFill>
                <a:latin typeface="Calibri" panose="020F0502020204030204" pitchFamily="34" charset="0"/>
              </a:rPr>
              <a:t>Преступление и наказание — вечная тема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1A1A1A"/>
                </a:solidFill>
                <a:latin typeface="Calibri" panose="020F0502020204030204" pitchFamily="34" charset="0"/>
              </a:rPr>
              <a:t>Книга (музыка, спектакль, фильм) — про меня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1A1A1A"/>
                </a:solidFill>
                <a:latin typeface="Calibri" panose="020F0502020204030204" pitchFamily="34" charset="0"/>
              </a:rPr>
              <a:t>Кому на Руси жить хорошо? — вопрос гражданина</a:t>
            </a:r>
            <a:endParaRPr lang="ru-RU" b="0" i="0" dirty="0">
              <a:solidFill>
                <a:srgbClr val="1A1A1A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7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Итоговое сочинение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40259"/>
            <a:ext cx="9143999" cy="5906529"/>
          </a:xfrm>
        </p:spPr>
        <p:txBody>
          <a:bodyPr>
            <a:normAutofit fontScale="77500" lnSpcReduction="20000"/>
          </a:bodyPr>
          <a:lstStyle/>
          <a:p>
            <a:r>
              <a:rPr lang="ru-RU" sz="1700" dirty="0"/>
              <a:t>Для участия в итоговом сочинении (изложении) необходимо подать заявление и согласие на обработку персональных данных не позднее чем за две недели до начала проведения итогового сочинения (изложения) в образовательные организации, в которых обучающиеся осваивают образовательные программы среднего общего образования.</a:t>
            </a:r>
          </a:p>
          <a:p>
            <a:r>
              <a:rPr lang="ru-RU" sz="1700" dirty="0"/>
              <a:t>Продолжительность выполнения итогового сочинения (изложения) составляет </a:t>
            </a:r>
            <a:r>
              <a:rPr lang="ru-RU" sz="1700" b="1" dirty="0"/>
              <a:t>3 часа 55 минут (235 минут)</a:t>
            </a:r>
            <a:r>
              <a:rPr lang="ru-RU" sz="1700" dirty="0"/>
              <a:t>.</a:t>
            </a:r>
          </a:p>
          <a:p>
            <a:r>
              <a:rPr lang="ru-RU" sz="1700" dirty="0"/>
              <a:t>В продолжительность написания итогового сочинения (изложения) не включается время, выделенное на подготовительные мероприятия (инструктаж участников итогового сочинения (изложения), заполнение ими регистрационных полей и др.).</a:t>
            </a:r>
          </a:p>
          <a:p>
            <a:r>
              <a:rPr lang="ru-RU" sz="1700" dirty="0"/>
              <a:t>Итоговое сочинение (изложение) проводится в образовательных организациях, реализующих образовательные программы среднего общего образования, и (или) в местах проведения итогового сочинения (изложения), определенных органами исполнительной власти субъектов Российской Федерации, осуществляющими государственное управление в сфере образования.</a:t>
            </a:r>
          </a:p>
          <a:p>
            <a:r>
              <a:rPr lang="ru-RU" sz="1700" dirty="0"/>
              <a:t>Итоговое сочинение (изложение) </a:t>
            </a:r>
            <a:r>
              <a:rPr lang="ru-RU" sz="1700" b="1" dirty="0"/>
              <a:t>начинается в 10.00 по местному времени</a:t>
            </a:r>
            <a:r>
              <a:rPr lang="ru-RU" sz="1700" dirty="0"/>
              <a:t>.</a:t>
            </a:r>
          </a:p>
          <a:p>
            <a:r>
              <a:rPr lang="ru-RU" sz="1700" dirty="0"/>
              <a:t>Во время проведения итогового сочинения (изложения) на рабочем столе участников итогового сочинения (изложения) помимо бланка регистрации</a:t>
            </a:r>
            <a:br>
              <a:rPr lang="ru-RU" sz="1700" dirty="0"/>
            </a:br>
            <a:r>
              <a:rPr lang="ru-RU" sz="1700" dirty="0"/>
              <a:t>и бланков записи (дополнительных бланков записи) находятся: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ручка (</a:t>
            </a:r>
            <a:r>
              <a:rPr lang="ru-RU" sz="1700" dirty="0" err="1"/>
              <a:t>гелевая</a:t>
            </a:r>
            <a:r>
              <a:rPr lang="ru-RU" sz="1700" dirty="0"/>
              <a:t> или  капиллярная с чернилами черного цвета);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документ, удостоверяющий личность;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орфографический словарь для участников итогового сочинения (орфографический и толковый словари для участников итогового изложения), выданный по месту проведения итогового сочинения (изложения);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листы бумаги для черновиков, выданные по месту проведения итогового сочинения (изложения);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лекарства и питание (при необходимости);</a:t>
            </a:r>
          </a:p>
          <a:p>
            <a:r>
              <a:rPr lang="ru-RU" sz="1700" dirty="0"/>
              <a:t>Участники итогового сочинения (изложения) выполняют итоговое сочинение (изложение) на черно-белых бланках регистрации и бланках записи (в том числе бланках записи, выданных дополнительно) формата А4.</a:t>
            </a:r>
          </a:p>
          <a:p>
            <a:r>
              <a:rPr lang="ru-RU" sz="1700" dirty="0"/>
              <a:t>В день проведения итогового сочинения (изложения) участникам итогового сочинения (изложения) </a:t>
            </a:r>
            <a:r>
              <a:rPr lang="ru-RU" sz="1700" b="1" dirty="0"/>
              <a:t>запрещается иметь при себе</a:t>
            </a:r>
            <a:r>
              <a:rPr lang="ru-RU" sz="1700" dirty="0"/>
              <a:t> средства связи, фото-, аудио- и видеоаппаратуру, справочные материалы, письменные заметки и иные средства хранения и передачи информации.</a:t>
            </a:r>
          </a:p>
          <a:p>
            <a:r>
              <a:rPr lang="ru-RU" sz="1700" dirty="0"/>
              <a:t>Участники итогового сочинения (изложения), </a:t>
            </a:r>
            <a:r>
              <a:rPr lang="ru-RU" sz="1700" b="1" dirty="0"/>
              <a:t>нарушившие</a:t>
            </a:r>
            <a:r>
              <a:rPr lang="ru-RU" sz="1700" dirty="0"/>
              <a:t> установленные требования, </a:t>
            </a:r>
            <a:r>
              <a:rPr lang="ru-RU" sz="1700" b="1" dirty="0"/>
              <a:t>удаляются</a:t>
            </a:r>
            <a:r>
              <a:rPr lang="ru-RU" sz="1700" dirty="0"/>
              <a:t> с итогового сочинения (изложения).</a:t>
            </a:r>
          </a:p>
          <a:p>
            <a:r>
              <a:rPr lang="ru-RU" sz="1700" dirty="0"/>
              <a:t>Проверка итогового сочинения (изложения) участников итогового сочинения (изложения) осуществляется лицами, входящими в состав комиссии по проверке итогового сочинения (изложения) в образовательной организации и (или) членами комиссии по проверке итогового сочинения (изложения) в месте, определенном органом исполнительной власти субъекта Российской Федерации, осуществляющим государственное управление в сфере образования, и завершается не позднее чем через семь календарных дней с даты проведения итогового сочинения (изложения).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71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Итоговое сочинение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04352"/>
            <a:ext cx="8270757" cy="579301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Требование № 1. «Объем итогового сочинения» </a:t>
            </a:r>
            <a:endParaRPr lang="ru-RU" dirty="0"/>
          </a:p>
          <a:p>
            <a:r>
              <a:rPr lang="ru-RU" dirty="0"/>
              <a:t>Рекомендуемое количество слов – от 350. </a:t>
            </a:r>
          </a:p>
          <a:p>
            <a:r>
              <a:rPr lang="ru-RU" dirty="0"/>
              <a:t>Максимальное количество слов в сочинении не устанавливается. Если в сочинении менее 250 слов (в подсчет включаются все слова, в том числе и служебные), то выставляется «незачет» за невыполнение требования № 1 и «незачет» за работу в целом (такое итоговое сочинение не проверяется по требованию № 2 «Самостоятельность написания итогового сочинения (изложения)» и критериям оценивания). </a:t>
            </a:r>
          </a:p>
          <a:p>
            <a:r>
              <a:rPr lang="ru-RU" b="1" dirty="0"/>
              <a:t>Требование № 2. «Самостоятельность написания итогового сочинения» </a:t>
            </a:r>
            <a:endParaRPr lang="ru-RU" dirty="0"/>
          </a:p>
          <a:p>
            <a:r>
              <a:rPr lang="ru-RU" dirty="0"/>
              <a:t>Итоговое сочинение выполняется самостоятельно. Не допускается списывание сочинения (фрагментов сочинения) из какого-либо источника или воспроизведение по памяти чужого текста (работа другого участника, текст, опубликованный в бумажном и (или) электронном виде, и др.). </a:t>
            </a:r>
          </a:p>
          <a:p>
            <a:r>
              <a:rPr lang="ru-RU" dirty="0"/>
              <a:t>Допускается прямое или косвенное цитирование с обязательной ссылкой на источник (ссылка дается в свободной форме). Объем цитирования не должен превышать объем собственного текста участника. </a:t>
            </a:r>
          </a:p>
          <a:p>
            <a:r>
              <a:rPr lang="ru-RU" dirty="0"/>
              <a:t>Если сочинение признано несамостоятельным, то выставляется «незачет» за невыполнение требования № 2 и «незачет» за работу в целом (такое сочинение не проверяется по критериям оценивания). </a:t>
            </a:r>
          </a:p>
          <a:p>
            <a:r>
              <a:rPr lang="ru-RU" b="1" dirty="0"/>
              <a:t>Итоговое сочинение, соответствующее установленным требованиям, оценивается по критериям: </a:t>
            </a:r>
          </a:p>
          <a:p>
            <a:r>
              <a:rPr lang="ru-RU" dirty="0"/>
              <a:t>1. «Соответствие теме»; </a:t>
            </a:r>
          </a:p>
          <a:p>
            <a:r>
              <a:rPr lang="ru-RU" dirty="0"/>
              <a:t>2. «Аргументация. Привлечение литературного материала»; </a:t>
            </a:r>
          </a:p>
          <a:p>
            <a:r>
              <a:rPr lang="ru-RU" dirty="0"/>
              <a:t>3. «Композиция и логика рассуждения»; </a:t>
            </a:r>
          </a:p>
          <a:p>
            <a:r>
              <a:rPr lang="ru-RU" dirty="0"/>
              <a:t>4. «Качество письменной речи»; </a:t>
            </a:r>
          </a:p>
          <a:p>
            <a:r>
              <a:rPr lang="ru-RU" dirty="0"/>
              <a:t>5. «Грамотность».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228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Тема1" id="{B525ADF7-5C8F-44F0-A875-9D3302C2A91A}" vid="{B0E0F3E0-9247-4573-8A07-EB393C8F60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697</TotalTime>
  <Words>1749</Words>
  <Application>Microsoft Office PowerPoint</Application>
  <PresentationFormat>Экран (4:3)</PresentationFormat>
  <Paragraphs>269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Calibri</vt:lpstr>
      <vt:lpstr>Franklin Gothic Book</vt:lpstr>
      <vt:lpstr>Franklin Gothic Medium</vt:lpstr>
      <vt:lpstr>Times New Roman</vt:lpstr>
      <vt:lpstr>Wingdings</vt:lpstr>
      <vt:lpstr>Тема1</vt:lpstr>
      <vt:lpstr>Acrobat Document</vt:lpstr>
      <vt:lpstr>Родительское собрание по теме ЕГЭ    2022 </vt:lpstr>
      <vt:lpstr>Итоговая аттестация - 2022</vt:lpstr>
      <vt:lpstr>Нормативно-правовые документы</vt:lpstr>
      <vt:lpstr>Презентация PowerPoint</vt:lpstr>
      <vt:lpstr>Порядок проведения ГИА</vt:lpstr>
      <vt:lpstr>Порядок проведения ГИА</vt:lpstr>
      <vt:lpstr>Итоговое сочинение</vt:lpstr>
      <vt:lpstr>Итоговое сочинение</vt:lpstr>
      <vt:lpstr>Итоговое сочинение</vt:lpstr>
      <vt:lpstr>ЕГЭ</vt:lpstr>
      <vt:lpstr>ЕГЭ                                                 ЕГЭ</vt:lpstr>
      <vt:lpstr>ЕГЭ</vt:lpstr>
      <vt:lpstr>Порядок проведения ГИА</vt:lpstr>
      <vt:lpstr>Минимальные баллы</vt:lpstr>
      <vt:lpstr>Проект: ОСНОВНОЙ ПЕРИОД ЕГЭ</vt:lpstr>
      <vt:lpstr>Продолжительность ЕГЭ </vt:lpstr>
      <vt:lpstr>Презентация PowerPoint</vt:lpstr>
      <vt:lpstr>Подготовка к итоговому сочинению</vt:lpstr>
      <vt:lpstr>Подготовка к экзамену по русскому языку</vt:lpstr>
      <vt:lpstr>Подготовка к экзамену по математике</vt:lpstr>
      <vt:lpstr>Подготовка к экзамену по физике</vt:lpstr>
      <vt:lpstr>Подготовка к экзамену по информатике</vt:lpstr>
      <vt:lpstr>Презентация PowerPoint</vt:lpstr>
    </vt:vector>
  </TitlesOfParts>
  <Company>TIU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11 класс 2021-2022 уч.г.</dc:title>
  <dc:creator>Бугаева Светлана Михайловна</dc:creator>
  <cp:lastModifiedBy>Александр Мисаченко</cp:lastModifiedBy>
  <cp:revision>33</cp:revision>
  <dcterms:created xsi:type="dcterms:W3CDTF">2021-11-16T09:44:59Z</dcterms:created>
  <dcterms:modified xsi:type="dcterms:W3CDTF">2022-02-13T18:22:11Z</dcterms:modified>
</cp:coreProperties>
</file>