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6" r:id="rId3"/>
    <p:sldId id="309" r:id="rId4"/>
    <p:sldId id="310" r:id="rId5"/>
    <p:sldId id="311" r:id="rId6"/>
    <p:sldId id="312" r:id="rId7"/>
    <p:sldId id="313" r:id="rId8"/>
    <p:sldId id="314" r:id="rId9"/>
    <p:sldId id="323" r:id="rId10"/>
    <p:sldId id="324" r:id="rId11"/>
    <p:sldId id="325" r:id="rId12"/>
    <p:sldId id="326" r:id="rId13"/>
    <p:sldId id="327" r:id="rId14"/>
    <p:sldId id="328" r:id="rId15"/>
    <p:sldId id="315" r:id="rId16"/>
    <p:sldId id="329" r:id="rId17"/>
    <p:sldId id="330" r:id="rId18"/>
    <p:sldId id="331" r:id="rId19"/>
    <p:sldId id="317" r:id="rId20"/>
    <p:sldId id="318" r:id="rId21"/>
    <p:sldId id="320" r:id="rId22"/>
    <p:sldId id="321" r:id="rId23"/>
    <p:sldId id="319" r:id="rId24"/>
    <p:sldId id="322" r:id="rId25"/>
    <p:sldId id="308" r:id="rId26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DFFF"/>
    <a:srgbClr val="0000CC"/>
    <a:srgbClr val="00CC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1092" y="5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903F3-65E6-453D-8DEA-D67F18A378BC}" type="datetimeFigureOut">
              <a:rPr lang="ru-RU" smtClean="0"/>
              <a:pPr/>
              <a:t>18.10.2021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4811B-25B1-4BC8-B8F9-0D9A9B10956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1958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8FC20-EB93-46D9-9A3D-D1F86F92E9E0}" type="datetimeFigureOut">
              <a:rPr lang="ru-RU" smtClean="0"/>
              <a:pPr/>
              <a:t>18.10.2021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89D00-F0FA-4E00-9397-402429361B5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3434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788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89D00-F0FA-4E00-9397-402429361B5B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672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0"/>
            <a:ext cx="9905999" cy="29154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5000">
                <a:schemeClr val="accent2">
                  <a:lumMod val="40000"/>
                  <a:lumOff val="60000"/>
                </a:schemeClr>
              </a:gs>
              <a:gs pos="34000">
                <a:schemeClr val="accent3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84000">
                <a:schemeClr val="accent5">
                  <a:lumMod val="40000"/>
                  <a:lumOff val="60000"/>
                </a:schemeClr>
              </a:gs>
              <a:gs pos="69000">
                <a:schemeClr val="accent4">
                  <a:lumMod val="40000"/>
                  <a:lumOff val="60000"/>
                </a:schemeClr>
              </a:gs>
              <a:gs pos="52000">
                <a:schemeClr val="accent3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521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853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920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906000" cy="10892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740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054087"/>
            <a:ext cx="8387954" cy="176675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3200" cap="none" spc="0" dirty="0">
                <a:ln w="0"/>
                <a:effectLst/>
              </a:defRPr>
            </a:lvl1pPr>
          </a:lstStyle>
          <a:p>
            <a:pPr lvl="0" algn="l" defTabSz="914423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22852" y="2054087"/>
            <a:ext cx="208998" cy="17667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801" dirty="0"/>
          </a:p>
        </p:txBody>
      </p:sp>
    </p:spTree>
    <p:extLst>
      <p:ext uri="{BB962C8B-B14F-4D97-AF65-F5344CB8AC3E}">
        <p14:creationId xmlns:p14="http://schemas.microsoft.com/office/powerpoint/2010/main" val="385078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906000" cy="145215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83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96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906000" cy="145215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265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782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821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554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126591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452154"/>
            <a:ext cx="8543925" cy="4724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24962" y="6356352"/>
            <a:ext cx="681037" cy="3651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4F819FC0-4235-43AF-99ED-0FB9E9503D0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88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5808395094?pwd=bkw3Mm5NeGpLOWNZOGNTb0RPc1ZCQT09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ct.loiro.ru/course/view.php?id=702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53705.vr.mirapolis.ru/mira/miravr/6347469586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ict.loiro.ru/course/view.php?id=702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ct.loiro.ru/course/view.php?id=702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s.webinar.ru/316911/907497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iro.ru/about_the_university/structure/4392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53705.vr.mirapolis.ru/mira/miravr/3920029655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us02web.zoom.us/j/86084665110?pwd=Tm9jbVlybkJmTWlDWVgvRXRtb2dBUT0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09179"/>
            <a:ext cx="9906000" cy="5432436"/>
          </a:xfrm>
        </p:spPr>
        <p:txBody>
          <a:bodyPr anchor="ctr"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sz="2800" dirty="0">
                <a:solidFill>
                  <a:srgbClr val="002060"/>
                </a:solidFill>
                <a:latin typeface="Roboto"/>
              </a:rPr>
              <a:t>Вебинар </a:t>
            </a:r>
            <a:r>
              <a:rPr lang="ru-RU" sz="2800" dirty="0" smtClean="0">
                <a:solidFill>
                  <a:srgbClr val="002060"/>
                </a:solidFill>
                <a:latin typeface="Roboto"/>
              </a:rPr>
              <a:t>для </a:t>
            </a:r>
            <a:r>
              <a:rPr lang="ru-RU" sz="2800" dirty="0">
                <a:solidFill>
                  <a:srgbClr val="002060"/>
                </a:solidFill>
                <a:latin typeface="Roboto"/>
              </a:rPr>
              <a:t>руководителей </a:t>
            </a:r>
            <a:r>
              <a:rPr lang="en-US" sz="2800" dirty="0" smtClean="0">
                <a:solidFill>
                  <a:srgbClr val="002060"/>
                </a:solidFill>
                <a:latin typeface="Roboto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Roboto"/>
              </a:rPr>
            </a:br>
            <a:r>
              <a:rPr lang="ru-RU" sz="2800" dirty="0" smtClean="0">
                <a:solidFill>
                  <a:srgbClr val="002060"/>
                </a:solidFill>
                <a:latin typeface="Roboto"/>
              </a:rPr>
              <a:t>общеобразовательных </a:t>
            </a:r>
            <a:r>
              <a:rPr lang="ru-RU" sz="2800" dirty="0">
                <a:solidFill>
                  <a:srgbClr val="002060"/>
                </a:solidFill>
                <a:latin typeface="Roboto"/>
              </a:rPr>
              <a:t>организаций </a:t>
            </a:r>
            <a:br>
              <a:rPr lang="ru-RU" sz="2800" dirty="0">
                <a:solidFill>
                  <a:srgbClr val="002060"/>
                </a:solidFill>
                <a:latin typeface="Roboto"/>
              </a:rPr>
            </a:br>
            <a:r>
              <a:rPr lang="ru-RU" sz="2800" dirty="0">
                <a:solidFill>
                  <a:srgbClr val="002060"/>
                </a:solidFill>
                <a:latin typeface="Roboto"/>
              </a:rPr>
              <a:t>по вопросам организации и проведения </a:t>
            </a:r>
            <a:br>
              <a:rPr lang="ru-RU" sz="2800" dirty="0">
                <a:solidFill>
                  <a:srgbClr val="002060"/>
                </a:solidFill>
                <a:latin typeface="Roboto"/>
              </a:rPr>
            </a:br>
            <a:r>
              <a:rPr lang="ru-RU" sz="2800" dirty="0">
                <a:solidFill>
                  <a:srgbClr val="002060"/>
                </a:solidFill>
                <a:latin typeface="Roboto"/>
              </a:rPr>
              <a:t>итогового сочинения/изложения в </a:t>
            </a:r>
            <a:r>
              <a:rPr lang="ru-RU" sz="2800" dirty="0" smtClean="0">
                <a:solidFill>
                  <a:srgbClr val="002060"/>
                </a:solidFill>
                <a:latin typeface="Roboto"/>
              </a:rPr>
              <a:t>2021/2022 </a:t>
            </a:r>
            <a:r>
              <a:rPr lang="ru-RU" sz="2800" dirty="0">
                <a:solidFill>
                  <a:srgbClr val="002060"/>
                </a:solidFill>
                <a:latin typeface="Roboto"/>
              </a:rPr>
              <a:t>у.г.</a:t>
            </a:r>
            <a:r>
              <a:rPr lang="ru-RU" altLang="ru-RU" sz="28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/>
            </a:r>
            <a:br>
              <a:rPr lang="ru-RU" altLang="ru-RU" sz="28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</a:br>
            <a: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/>
            </a:r>
            <a:b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</a:br>
            <a:endParaRPr lang="ru-RU" sz="1200" dirty="0">
              <a:solidFill>
                <a:srgbClr val="002060"/>
              </a:solidFill>
              <a:latin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78400" y="4854924"/>
            <a:ext cx="44703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Е.Г. Шарая, начальник </a:t>
            </a:r>
            <a:r>
              <a:rPr lang="ru-RU" altLang="ru-RU" sz="1200" dirty="0" smtClean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сектора ГИА </a:t>
            </a:r>
          </a:p>
          <a:p>
            <a:pPr algn="r"/>
            <a:r>
              <a:rPr lang="ru-RU" altLang="ru-RU" sz="1200" dirty="0" smtClean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департамента </a:t>
            </a:r>
            <a: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надзора и контроля </a:t>
            </a:r>
            <a:b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</a:br>
            <a: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за соблюдением законодательства в сфере  образования </a:t>
            </a:r>
            <a:b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</a:br>
            <a: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комитета общего и профессионального образования </a:t>
            </a:r>
            <a:b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</a:br>
            <a:r>
              <a:rPr lang="ru-RU" altLang="ru-RU" sz="1200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Ленинградской области</a:t>
            </a:r>
            <a:endParaRPr lang="ru-RU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79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256757"/>
              </p:ext>
            </p:extLst>
          </p:nvPr>
        </p:nvGraphicFramePr>
        <p:xfrm>
          <a:off x="230821" y="812486"/>
          <a:ext cx="9400381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7883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Общие обучающие и информационные мероприятия по вопросам подготовки и проведения ИСИ</a:t>
                      </a: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05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 12.2.29 «Технология проверки итогового сочинения (изложения)»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  <a:hlinkClick r:id="rId3"/>
                        </a:rPr>
                        <a:t>https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  <a:hlinkClick r:id="rId3"/>
                        </a:rPr>
                        <a:t>://us02web.zoom.us/j/85808395094?pwd=bkw3Mm5NeGpLOWNZOGNTb0RPc1ZCQT09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Вебинарная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площадка ГАОУ ДПО «ЛОИРО»</a:t>
                      </a:r>
                      <a:r>
                        <a:rPr lang="ru-RU" sz="1200" b="1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24.11.2021 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15.00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r>
                        <a:rPr lang="ru-RU" sz="1200" b="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Руководители и специалисты РМК, МО  по русскому языку, эксперты по проверке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ИСИ, 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учителя русского языка и литературы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Информирование руководителей общеобразовательных организаций, руководителей РМК, учителей русского языка и литературы о размещении на сайте ГАОУ ДПО «ЛОИРО» «Методических рекомендаций по подготовке к написанию итогового сочинения (изложения) в 2021-2022 учебном году для учителей русского языка и литературы», в том числе регионального перечня примерных тем итогового сочинения и списка рекомендуемых литературных </a:t>
                      </a: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произведений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Октябрь 2021 года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РМК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Руководители и специалисты РМК, МО  по русскому языку, руководители школьных методических объединений, учителя русского языка и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литературы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 ОО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Муниципальные мероприятия по вопросам подготовки и проведения ИСИ для общеобразовательных организаций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Сентябрь –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ноябрь 2021 года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ОМСУ, РМК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Специалисты ОМСУ, ответственные за проведение ИСИ 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МО, р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/>
                        </a:rPr>
                        <a:t>уководители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/>
                        </a:rPr>
                        <a:t>и специалисты РМК, МО  по русскому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/>
                        </a:rPr>
                        <a:t>языку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44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algn="ctr">
              <a:spcBef>
                <a:spcPct val="0"/>
              </a:spcBef>
              <a:defRPr/>
            </a:pPr>
            <a:r>
              <a:rPr lang="ru-RU" altLang="ru-RU" sz="1600" b="1" dirty="0" smtClean="0">
                <a:solidFill>
                  <a:srgbClr val="7030A0"/>
                </a:solidFill>
                <a:latin typeface="Roboto"/>
                <a:cs typeface="Times New Roman" pitchFamily="18" charset="0"/>
              </a:rPr>
              <a:t>2</a:t>
            </a:r>
            <a:r>
              <a:rPr lang="ru-RU" altLang="ru-RU" sz="1600" b="1" dirty="0">
                <a:solidFill>
                  <a:srgbClr val="7030A0"/>
                </a:solidFill>
                <a:latin typeface="Roboto"/>
                <a:cs typeface="Times New Roman" pitchFamily="18" charset="0"/>
              </a:rPr>
              <a:t>. Обеспечение подготовки лиц, привлекаемых к проверке работ </a:t>
            </a:r>
            <a:r>
              <a:rPr lang="ru-RU" altLang="ru-RU" sz="1600" b="1" dirty="0" smtClean="0">
                <a:solidFill>
                  <a:srgbClr val="7030A0"/>
                </a:solidFill>
                <a:latin typeface="Roboto"/>
                <a:cs typeface="Times New Roman" pitchFamily="18" charset="0"/>
              </a:rPr>
              <a:t>ИСИ</a:t>
            </a:r>
            <a:endParaRPr lang="ru-RU" altLang="ru-RU" sz="1600" dirty="0">
              <a:solidFill>
                <a:srgbClr val="7030A0"/>
              </a:solidFill>
              <a:latin typeface="Roboto"/>
              <a:cs typeface="Times New Roman" pitchFamily="18" charset="0"/>
            </a:endParaRP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Формирование списков кандидатов в муниципальные экзаменационные комиссии по проверке ИСИ (до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30 сентября) </a:t>
            </a: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002060"/>
                </a:solidFill>
                <a:latin typeface="Roboto"/>
                <a:ea typeface="Calibri"/>
                <a:cs typeface="Times New Roman" panose="02020603050405020304" pitchFamily="18" charset="0"/>
              </a:rPr>
              <a:t>Обеспечение </a:t>
            </a:r>
            <a:r>
              <a:rPr lang="ru-RU" sz="1600" dirty="0">
                <a:solidFill>
                  <a:srgbClr val="002060"/>
                </a:solidFill>
                <a:latin typeface="Roboto"/>
                <a:ea typeface="Calibri"/>
                <a:cs typeface="Times New Roman" panose="02020603050405020304" pitchFamily="18" charset="0"/>
              </a:rPr>
              <a:t>участия председателей, заместителей председателей, экспертов муниципальных экзаменационных комиссий по проверке ИСИ в обучающих </a:t>
            </a:r>
            <a:r>
              <a:rPr lang="ru-RU" sz="1600" dirty="0" err="1">
                <a:solidFill>
                  <a:srgbClr val="002060"/>
                </a:solidFill>
                <a:latin typeface="Roboto"/>
                <a:ea typeface="Calibri"/>
                <a:cs typeface="Times New Roman" panose="02020603050405020304" pitchFamily="18" charset="0"/>
              </a:rPr>
              <a:t>вебинарах</a:t>
            </a:r>
            <a:r>
              <a:rPr lang="ru-RU" sz="1600" dirty="0">
                <a:solidFill>
                  <a:srgbClr val="002060"/>
                </a:solidFill>
                <a:latin typeface="Roboto"/>
                <a:ea typeface="Calibri"/>
                <a:cs typeface="Times New Roman" panose="02020603050405020304" pitchFamily="18" charset="0"/>
              </a:rPr>
              <a:t> и семинарах ГАОУ ДПО «ЛОИРО» по критериям оценивания </a:t>
            </a:r>
            <a:r>
              <a:rPr lang="ru-RU" sz="1600" dirty="0" smtClean="0">
                <a:solidFill>
                  <a:srgbClr val="002060"/>
                </a:solidFill>
                <a:latin typeface="Roboto"/>
                <a:ea typeface="Calibri"/>
                <a:cs typeface="Times New Roman" panose="02020603050405020304" pitchFamily="18" charset="0"/>
              </a:rPr>
              <a:t>ИСИ</a:t>
            </a: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Очные семинары для председателей МК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(ГАОУ ДПО «ЛОИРО»)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– 08 и 29 октября (квалификационные испытания)</a:t>
            </a: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Заочные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семинары для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заместителей председателей МК (ГАОУ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ДПО «ЛОИРО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», ДОТ)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–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11 октября, 01 ноября</a:t>
            </a: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ru-RU" altLang="ru-RU" sz="1600" dirty="0" smtClean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>
              <a:spcBef>
                <a:spcPct val="0"/>
              </a:spcBef>
              <a:defRPr/>
            </a:pP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Важно</a:t>
            </a: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! На муниципальном уровне: </a:t>
            </a: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Проведение семинаров и практических занятий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 </a:t>
            </a:r>
            <a:r>
              <a:rPr lang="ru-RU" altLang="ru-RU" sz="1600" dirty="0" err="1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метод.материалам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 ГАОУ ДПО «ЛОИРО» для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кандидатов в муниципальные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комиссии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 проверке ИСИ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(до 19 октября) </a:t>
            </a: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Практика – репетиционное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сочинение (изложение) - 20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октября </a:t>
            </a:r>
            <a:endParaRPr lang="ru-RU" altLang="ru-RU" sz="1600" dirty="0" smtClean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Проведение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практических занятий кандидатов в муниципальные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комиссии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 проверке ИСИ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 итогам </a:t>
            </a:r>
            <a:r>
              <a:rPr lang="ru-RU" altLang="ru-RU" sz="1600" dirty="0" err="1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вебинара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  ГАОУ ДПО «ЛОИРО» - до 8 ноября</a:t>
            </a: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 indent="265113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Квалификационные испытания для кандидатов в эксперты (муниципалитет) –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до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8 ноября</a:t>
            </a:r>
          </a:p>
          <a:p>
            <a:pPr marL="92075" indent="268288" algn="ctr" eaLnBrk="0" hangingPunct="0">
              <a:buFontTx/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Формирование </a:t>
            </a: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итогового списка муниципальных комиссий </a:t>
            </a: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08.11.2021</a:t>
            </a:r>
            <a:endParaRPr lang="ru-RU" altLang="ru-RU" sz="1600" b="1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indent="268288" algn="ctr" eaLnBrk="0" hangingPunct="0">
              <a:buFontTx/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для представления на утверждение </a:t>
            </a: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на региональном </a:t>
            </a: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уровне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0019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80299"/>
              </p:ext>
            </p:extLst>
          </p:nvPr>
        </p:nvGraphicFramePr>
        <p:xfrm>
          <a:off x="230820" y="1025846"/>
          <a:ext cx="9400381" cy="466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Мероприятия по обеспечению объективности оценивания работ ИСИ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и подготовке лиц, привлекаемых к проверке работ ИСИ</a:t>
                      </a:r>
                      <a:endParaRPr lang="ru-RU" sz="1600" b="1" kern="1200" baseline="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Формирование списка кандидатов в муниципальные экзаменационные комиссии по проверке ИСИ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2021-2022 учебного года по соответствующим требованиям к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экспертам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До 30.09.2021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ОМСУ, руководители РМК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Обеспечение участия председателей, заместителей председателей, экспертов муниципальных экзаменационных комиссий по проверке ИСИ в обучающих 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вебинарах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 и семинарах ГАОУ ДПО «ЛОИРО» по критериям оценивания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Сентябрь -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ноябрь 2021 года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руководители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Муниципальные экзаменационные комиссии по проверке ИСИ</a:t>
                      </a:r>
                      <a:endParaRPr lang="ru-RU" sz="1200" b="1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Семинар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для председателей МК 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по проверке ИСИ «Проверка итогового сочинения (изложения) в 2021-2022 учебном году» (очно)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http://ict.loiro.ru/course/view.php?id=702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08.10.2021, очно 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ГАОУ ДПО «ЛОИРО»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муниципальных экзаменационных комиссий по проверке ИСИ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Семинар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для заместителей председателей МК 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по проверке ИСИ «Проверка итогового сочинения (изложения) в 2021-2022 учебном году» (ДОТ)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На портале дистанционного обучения ГАОУ ДПО «ЛОИРО»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http://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ict.loiro.ru/course/view.php?id=702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11.10.2021,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ДОТ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ГАОУ ДПО «ЛОИРО»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Заместители председателей 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муниципальных экзаменационных комиссий по проверке ИСИ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86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332165"/>
              </p:ext>
            </p:extLst>
          </p:nvPr>
        </p:nvGraphicFramePr>
        <p:xfrm>
          <a:off x="230820" y="769236"/>
          <a:ext cx="9400381" cy="6038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Мероприятия по обеспечению объективности оценивания работ ИСИ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и подготовке лиц, привлекаемых к проверке работ ИСИ</a:t>
                      </a:r>
                      <a:endParaRPr lang="ru-RU" sz="1600" b="1" kern="1200" baseline="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Проведение семинара для экспертов муниципальной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экзаменационной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комиссии по технологии проверки работ ИСИ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19.10.2021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председатели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муниципальных экзаменационных комиссий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Муниципальные экзаменационные комиссии по проверке ИСИ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Проведение практических занятий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для экспертов муниципальной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экзаменационной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комиссии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по методическим материалам 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19.10.2021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председатели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муниципальных экзаменационных комиссий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Муниципальные экзаменационные комиссии по проверке ИСИ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9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 12.2.23 «Методика и организация проверки итогового сочинения (изложения)»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  <a:hlinkClick r:id="rId3"/>
                        </a:rPr>
                        <a:t>http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  <a:hlinkClick r:id="rId3"/>
                        </a:rPr>
                        <a:t>://b53705.vr.mirapolis.ru/mira/miravr/6347469586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Вебинарная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площадка ГАОУ ДПО «ЛОИРО»</a:t>
                      </a:r>
                      <a:r>
                        <a:rPr lang="ru-RU" sz="1200" b="1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19.10.2021</a:t>
                      </a:r>
                      <a:endParaRPr lang="ru-RU" sz="120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15.00</a:t>
                      </a:r>
                      <a:endParaRPr lang="ru-RU" sz="120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заместители председателей, эксперты 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муниципальных экзаменационных комиссий по проверке ИСИ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Семинар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для председателей МК 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по проверке ИСИ «Проверка итогового сочинения (изложения) в 2021-2022 учебном году» (очно) (квалификационные испытания)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4"/>
                        </a:rPr>
                        <a:t>http://ict.loiro.ru/course/view.php?id=702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29.10.2021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очно 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ГАОУ ДПО «ЛОИРО»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муниципальных экзаменационных комиссий по проверке ИСИ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06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862540"/>
              </p:ext>
            </p:extLst>
          </p:nvPr>
        </p:nvGraphicFramePr>
        <p:xfrm>
          <a:off x="230820" y="954727"/>
          <a:ext cx="9400381" cy="466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0304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Мероприятия по обеспечению объективности оценивания работ ИСИ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и подготовке лиц, привлекаемых к проверке работ ИСИ</a:t>
                      </a:r>
                      <a:endParaRPr lang="ru-RU" sz="1600" b="1" kern="1200" baseline="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2.10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Семинар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для заместителей председателей МК 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по проверке ИСИ «Проверка итогового сочинения (изложения) в 2021-2022 учебном году» (ДОТ)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На портале дистанционного обучения ГАОУ ДПО «ЛОИРО»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http://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ict.loiro.ru/course/view.php?id=702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01.11.2021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ДОТ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ГАОУ ДПО «ЛОИРО»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Заместители председателей </a:t>
                      </a:r>
                      <a:r>
                        <a:rPr lang="ru-RU" sz="1200" b="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муниципальных экзаменационных комиссий по проверке ИСИ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2.11</a:t>
                      </a:r>
                      <a:endParaRPr lang="ru-RU" sz="1200"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Проведение практических занятий по итогам семинара 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 для председателей.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Проведение квалификационных испытаний 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экспертов муниципальных экзаменационных комиссий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08.11.2021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председатели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муниципальных экзаменационных комиссий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Муниципальные экзаменационные комиссии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Roboto"/>
                          <a:ea typeface="Times New Roman"/>
                          <a:cs typeface="Times New Roman"/>
                        </a:rPr>
                        <a:t>2.12</a:t>
                      </a:r>
                      <a:endParaRPr lang="ru-RU" sz="1200">
                        <a:effectLst/>
                        <a:latin typeface="Roboto"/>
                        <a:ea typeface="Calibri"/>
                        <a:cs typeface="Times New Roman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Представление списочного состава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муниципальных экзаменационных комиссий в Комитет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08.11.2021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председатели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муниципальных экзаменационных комиссий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Муниципальные экзаменационные комиссии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68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620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Распоряжение </a:t>
            </a: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КОПО ЛО от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 14.09.2021 № 2495-р </a:t>
            </a: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«О  подготовке к проведению в Ленинградской области в 2021/2022 учебном году итогового сочинения (изложения)» </a:t>
            </a:r>
            <a:r>
              <a:rPr lang="ru-RU" altLang="ru-RU" sz="14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(План по направлениям работы на 2 месяца)</a:t>
            </a: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>
              <a:spcBef>
                <a:spcPct val="0"/>
              </a:spcBef>
              <a:defRPr/>
            </a:pP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 algn="ctr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1600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3. Подготовка пунктов проведения ИСИ. Обеспечение подготовки лиц, привлекаемых к проведению </a:t>
            </a:r>
            <a:r>
              <a:rPr lang="ru-RU" altLang="ru-RU" sz="1600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ИСИ</a:t>
            </a:r>
            <a:endParaRPr lang="ru-RU" altLang="ru-RU" sz="1600" b="1" dirty="0">
              <a:solidFill>
                <a:srgbClr val="7030A0"/>
              </a:solidFill>
              <a:latin typeface="Open sans"/>
              <a:cs typeface="Times New Roman" pitchFamily="18" charset="0"/>
            </a:endParaRPr>
          </a:p>
          <a:p>
            <a:pPr marL="92075" indent="268288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Определение перечня пунктов Р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СИ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(до </a:t>
            </a:r>
            <a:r>
              <a:rPr lang="en-US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11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октября) </a:t>
            </a:r>
          </a:p>
          <a:p>
            <a:pPr marL="92075" indent="268288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Определение состава руководителей  и членов экзаменационных комиссий в пунктах РСИ (до </a:t>
            </a:r>
            <a:r>
              <a:rPr lang="en-US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11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октября) </a:t>
            </a:r>
          </a:p>
          <a:p>
            <a:pPr marL="92075" indent="268288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Участие в региональных </a:t>
            </a:r>
            <a:r>
              <a:rPr lang="ru-RU" altLang="ru-RU" sz="1600" dirty="0" err="1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вебинарах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(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1</a:t>
            </a:r>
            <a:r>
              <a:rPr lang="en-US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3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.10</a:t>
            </a:r>
            <a:r>
              <a:rPr lang="ru-RU" altLang="ru-RU" sz="1600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, 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23.11.2021), 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декада ноября - </a:t>
            </a:r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информационное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письмо «Анализ организации проведения репетиционного итогового сочинения (изложения)»</a:t>
            </a:r>
          </a:p>
          <a:p>
            <a:pPr marL="92075" indent="268288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Подготовка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пунктов ИСИ, в том числе создание условий для лиц с ОВЗ и инвалидов (октябрь-ноябрь) </a:t>
            </a:r>
          </a:p>
          <a:p>
            <a:pPr marL="92075" indent="268288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sz="1600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Практика – репетиционное сочинение (изложение) 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20 </a:t>
            </a:r>
            <a:r>
              <a:rPr lang="ru-RU" altLang="ru-RU" sz="1600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октября 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2021 </a:t>
            </a:r>
            <a:r>
              <a:rPr lang="ru-RU" altLang="ru-RU" sz="1600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года</a:t>
            </a:r>
          </a:p>
          <a:p>
            <a:pPr marL="92075" indent="268288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sz="1600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Формирование и представление 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до </a:t>
            </a:r>
            <a:r>
              <a:rPr lang="ru-RU" altLang="ru-RU" sz="1600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08 </a:t>
            </a:r>
            <a:r>
              <a:rPr lang="ru-RU" altLang="ru-RU" sz="16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ноября </a:t>
            </a:r>
            <a:r>
              <a:rPr lang="ru-RU" altLang="ru-RU" sz="1600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для </a:t>
            </a:r>
            <a:r>
              <a:rPr lang="ru-RU" altLang="ru-RU" sz="1600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утверждения на региональном </a:t>
            </a:r>
            <a:r>
              <a:rPr lang="ru-RU" altLang="ru-RU" sz="1600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уровне</a:t>
            </a:r>
            <a:endParaRPr lang="ru-RU" altLang="ru-RU" sz="1600" dirty="0" smtClean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92075" eaLnBrk="0" hangingPunct="0">
              <a:lnSpc>
                <a:spcPct val="150000"/>
              </a:lnSpc>
              <a:spcBef>
                <a:spcPct val="0"/>
              </a:spcBef>
            </a:pP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итогового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перечня пунктов с распределением ОО </a:t>
            </a:r>
            <a:endParaRPr lang="ru-RU" altLang="ru-RU" sz="1600" dirty="0" smtClean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92075" eaLnBrk="0" hangingPunct="0">
              <a:lnSpc>
                <a:spcPct val="150000"/>
              </a:lnSpc>
              <a:spcBef>
                <a:spcPct val="0"/>
              </a:spcBef>
            </a:pP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итогового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списка руководителей 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членов экзаменационных комиссий в пунктах 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ИСИ</a:t>
            </a:r>
            <a:endParaRPr lang="ru-RU" altLang="ru-RU" sz="1600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3745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616220"/>
              </p:ext>
            </p:extLst>
          </p:nvPr>
        </p:nvGraphicFramePr>
        <p:xfrm>
          <a:off x="230821" y="812486"/>
          <a:ext cx="9400381" cy="5390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Подготовка пунктов проведения ИСИ. </a:t>
                      </a: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Обеспечение подготовки лиц, привлекаемых к проведению ИСИ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Определение перечня пунктов проведения ИСИ с распределением общеобразовательных организаций  по пунктам, обучающихся – по учебным кабинетам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11.10.2021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руководители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Специалисты ОМСУ, ответственные за проведение ИСИ 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МО,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председатели экзаменационных комиссий – руководители пунктов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проведения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ИСИ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Определение состава председателей и членов экзаменационных комиссий в пунктах проведения  ИСИ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11.10.2021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руководители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члены экзаменационных комиссий в пунктах проведения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 по вопросам организации и проведения репетиционного сочинения/изложения 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https</a:t>
                      </a:r>
                      <a:r>
                        <a:rPr lang="ru-RU" sz="14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://events.webinar.ru/316911/9074971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Вебинарная</a:t>
                      </a:r>
                      <a:r>
                        <a:rPr lang="ru-RU" sz="1400" b="1" dirty="0"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 площадка </a:t>
                      </a:r>
                      <a:r>
                        <a:rPr lang="ru-RU" sz="14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ГБУ ЛО «ИЦОКО»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13.10.2021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14.30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Комитет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ГБУ ЛО «ИЦОКО»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Специалисты ОМСУ, ответственные за проведение ИСИ 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МО,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председатели экзаменационных комиссий – руководители пунктов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проведения 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40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594533"/>
              </p:ext>
            </p:extLst>
          </p:nvPr>
        </p:nvGraphicFramePr>
        <p:xfrm>
          <a:off x="230821" y="812486"/>
          <a:ext cx="9400381" cy="5862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30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solidFill>
                          <a:srgbClr val="000304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Подготовка пунктов проведения ИСИ. </a:t>
                      </a: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Обеспечение подготовки лиц, привлекаемых к проведению ИСИ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3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Организация ознакомления лиц, привлекаемых к проведению ИСИ, с Порядком организации и проведения </a:t>
                      </a:r>
                      <a:r>
                        <a:rPr lang="ru-RU" sz="1300" b="1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ИСИ в 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Ленинградской </a:t>
                      </a:r>
                      <a:r>
                        <a:rPr lang="ru-RU" sz="1300" b="1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области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13.10.2021</a:t>
                      </a:r>
                      <a:endParaRPr lang="ru-RU" sz="13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руководители общеобразовательных организаций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члены экзаменационных комиссий в пунктах проведения  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Подготовка пунктов проведения ИСИ к репетиционному сочинению (изложению)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19.10.2021</a:t>
                      </a:r>
                      <a:endParaRPr lang="ru-RU" sz="13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руководители пунктов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члены экзаменационных комиссий в пунктах проведения  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3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Создание условий для лиц с ограниченными возможностями здоровья, детей-инвалидов и инвалидов в пунктах проведения ИСИ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19.10.2021</a:t>
                      </a:r>
                      <a:endParaRPr lang="ru-RU" sz="13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руководители пунктов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члены экзаменационных комиссий в пунктах проведения  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3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Проведение регионального репетиционного сочинения/изложения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2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20.10.2021</a:t>
                      </a:r>
                      <a:endParaRPr lang="ru-RU" sz="1300" dirty="0">
                        <a:solidFill>
                          <a:srgbClr val="F2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Комитет, ГБУ ЛО «ИЦОКО», ГАОУ ДПО «ЛОИРО», ОМСУ</a:t>
                      </a:r>
                      <a:endParaRPr lang="ru-RU" sz="13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Образовательные организации-пункты проведения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члены экзаменационных комиссий в пунктах проведения 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03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958219"/>
              </p:ext>
            </p:extLst>
          </p:nvPr>
        </p:nvGraphicFramePr>
        <p:xfrm>
          <a:off x="230821" y="812487"/>
          <a:ext cx="9400381" cy="5748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379"/>
                <a:gridCol w="4649860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2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304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solidFill>
                          <a:srgbClr val="000304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Подготовка пунктов проведения ИСИ. </a:t>
                      </a: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Обеспечение подготовки лиц, привлекаемых к проведению ИСИ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9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3.8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1399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661150" algn="l"/>
                          <a:tab pos="6751320" algn="r"/>
                        </a:tabLst>
                      </a:pPr>
                      <a:r>
                        <a:rPr lang="ru-RU" sz="14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Информационное письмо «Анализ организации проведения репетиционного итогового сочинения (изложения)»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 декада ноября 2021 года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Комитет, ГБУ ЛО «ИЦОКО»</a:t>
                      </a:r>
                      <a:endParaRPr lang="ru-RU" sz="14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Специалисты ОМСУ, ответственные за проведение ИСИ 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МО,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председатели экзаменационных комиссий – руководители пунктов проведению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3.9</a:t>
                      </a:r>
                      <a:endParaRPr lang="ru-RU" sz="140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Представление в Комитет перечня пунктов проведения ИСИ с распределением общеобразовательных организаций  по пунктам, обучающихся – по учебным кабинетам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08.11.2021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3.10</a:t>
                      </a:r>
                      <a:endParaRPr lang="ru-RU" sz="140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Определение состава председателей и членов экзаменационных комиссий в пунктах проведения  ИСИ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08.11.2021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Председатели и члены экзаменационных комиссий в пунктах проведения  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3.11</a:t>
                      </a:r>
                      <a:endParaRPr lang="ru-RU" sz="140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Муниципальные мероприятия по вопросам подготовки пунктов проведения ИСИ, состава экзаменационных комиссий в пунктах проведения  ИСИ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Октябрь – ноябрь 2021 года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ОМСУ, РМК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Специалисты ОМСУ, ответственные за проведение ИСИ в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МО,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уководители и специалисты РМК, МО  по русскому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языку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30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Распоряжение </a:t>
            </a: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КОПО ЛО от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 14.09.2021 № 2495-р </a:t>
            </a: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«О  подготовке к проведению в Ленинградской области в 2021/2022 учебном году итогового сочинения (изложения)» </a:t>
            </a:r>
            <a:r>
              <a:rPr lang="ru-RU" altLang="ru-RU" sz="14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(План по направлениям работы на 2 месяца)</a:t>
            </a:r>
          </a:p>
          <a:p>
            <a:pPr marL="177800" algn="ctr">
              <a:spcBef>
                <a:spcPct val="0"/>
              </a:spcBef>
              <a:spcAft>
                <a:spcPts val="600"/>
              </a:spcAft>
              <a:defRPr/>
            </a:pPr>
            <a:endParaRPr lang="ru-RU" altLang="ru-RU" b="1" dirty="0" smtClean="0">
              <a:solidFill>
                <a:srgbClr val="7030A0"/>
              </a:solidFill>
              <a:latin typeface="Roboto"/>
              <a:cs typeface="Times New Roman" pitchFamily="18" charset="0"/>
            </a:endParaRPr>
          </a:p>
          <a:p>
            <a:pPr marL="177800"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ru-RU" altLang="ru-RU" b="1" dirty="0" smtClean="0">
                <a:solidFill>
                  <a:srgbClr val="7030A0"/>
                </a:solidFill>
                <a:latin typeface="Roboto"/>
                <a:cs typeface="Times New Roman" pitchFamily="18" charset="0"/>
              </a:rPr>
              <a:t>4</a:t>
            </a:r>
            <a:r>
              <a:rPr lang="ru-RU" altLang="ru-RU" b="1" dirty="0">
                <a:solidFill>
                  <a:srgbClr val="7030A0"/>
                </a:solidFill>
                <a:latin typeface="Roboto"/>
                <a:cs typeface="Times New Roman" pitchFamily="18" charset="0"/>
              </a:rPr>
              <a:t>. Подготовка обучающихся к ИСИ </a:t>
            </a:r>
          </a:p>
          <a:p>
            <a:pPr marL="176213" indent="266700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Определение обучающихся по категориям. Сбор документов 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лиц с ОВЗ </a:t>
            </a:r>
          </a:p>
          <a:p>
            <a:pPr marL="176213" indent="266700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Подготовка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обучающихся в школах</a:t>
            </a:r>
          </a:p>
          <a:p>
            <a:pPr marL="176213" indent="266700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Практика – репетиционное сочинение (изложение) </a:t>
            </a:r>
            <a:r>
              <a:rPr lang="ru-RU" alt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20 октября 2021 года</a:t>
            </a:r>
            <a:endParaRPr lang="ru-RU" altLang="ru-RU" b="1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176213" indent="266700" eaLnBrk="0" hangingPunct="0"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Анализ результатов репетиционного сочинения (изложения). Коррекция подготовки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обучающихся</a:t>
            </a:r>
            <a:endParaRPr lang="ru-RU" altLang="ru-RU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7800" indent="266700" algn="ctr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ru-RU" altLang="ru-RU" b="1" dirty="0">
                <a:solidFill>
                  <a:srgbClr val="7030A0"/>
                </a:solidFill>
                <a:latin typeface="Roboto"/>
                <a:cs typeface="Times New Roman" pitchFamily="18" charset="0"/>
              </a:rPr>
              <a:t>5. Мероприятия по информационному сопровождению ИСИ обучающихся, родителей </a:t>
            </a:r>
          </a:p>
          <a:p>
            <a:pPr marL="461963" indent="-285750" eaLnBrk="0" hangingPunc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Информационные стенды, сайты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образовательных организаций</a:t>
            </a:r>
          </a:p>
          <a:p>
            <a:pPr marL="461963" indent="-285750" eaLnBrk="0" hangingPunc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Инструктажи обучающихся</a:t>
            </a:r>
            <a:endParaRPr lang="ru-RU" altLang="ru-RU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461963" indent="-285750" eaLnBrk="0" hangingPunc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Ознакомление с результатами ИСИ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95649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ru-RU" altLang="ru-RU" dirty="0" smtClean="0">
                <a:solidFill>
                  <a:srgbClr val="000099"/>
                </a:solidFill>
                <a:latin typeface="Roboto"/>
                <a:cs typeface="Times New Roman" pitchFamily="18" charset="0"/>
              </a:rPr>
              <a:t>Порядок </a:t>
            </a:r>
            <a:r>
              <a:rPr lang="ru-RU" altLang="ru-RU" dirty="0">
                <a:solidFill>
                  <a:srgbClr val="000099"/>
                </a:solidFill>
                <a:latin typeface="Roboto"/>
                <a:cs typeface="Times New Roman" pitchFamily="18" charset="0"/>
              </a:rPr>
              <a:t>проведения государственной итоговой аттестации по образовательным программам среднего общего </a:t>
            </a:r>
            <a:r>
              <a:rPr lang="ru-RU" altLang="ru-RU" dirty="0" smtClean="0">
                <a:solidFill>
                  <a:srgbClr val="000099"/>
                </a:solidFill>
                <a:latin typeface="Roboto"/>
                <a:cs typeface="Times New Roman" pitchFamily="18" charset="0"/>
              </a:rPr>
              <a:t>образования</a:t>
            </a:r>
            <a:endParaRPr lang="ru-RU" altLang="ru-RU" dirty="0">
              <a:solidFill>
                <a:srgbClr val="000099"/>
              </a:solidFill>
              <a:latin typeface="Roboto"/>
              <a:cs typeface="Times New Roman" pitchFamily="18" charset="0"/>
            </a:endParaRP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ru-RU" altLang="ru-RU" dirty="0">
                <a:solidFill>
                  <a:srgbClr val="000099"/>
                </a:solidFill>
                <a:latin typeface="Roboto"/>
                <a:cs typeface="Times New Roman" pitchFamily="18" charset="0"/>
              </a:rPr>
              <a:t>(утвержден приказом Министерства просвещения Российской Федерации и Федеральной службы по надзору в сфере образования и науки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ru-RU" altLang="ru-RU" dirty="0">
                <a:solidFill>
                  <a:srgbClr val="000099"/>
                </a:solidFill>
                <a:latin typeface="Roboto"/>
                <a:cs typeface="Times New Roman" pitchFamily="18" charset="0"/>
              </a:rPr>
              <a:t>от </a:t>
            </a:r>
            <a:r>
              <a:rPr lang="ru-RU" altLang="ru-RU" dirty="0" smtClean="0">
                <a:solidFill>
                  <a:srgbClr val="000099"/>
                </a:solidFill>
                <a:latin typeface="Roboto"/>
                <a:cs typeface="Times New Roman" pitchFamily="18" charset="0"/>
              </a:rPr>
              <a:t>07.11.2018 № </a:t>
            </a:r>
            <a:r>
              <a:rPr lang="ru-RU" altLang="ru-RU" dirty="0">
                <a:solidFill>
                  <a:srgbClr val="000099"/>
                </a:solidFill>
                <a:latin typeface="Roboto"/>
                <a:cs typeface="Times New Roman" pitchFamily="18" charset="0"/>
              </a:rPr>
              <a:t>190/1512)</a:t>
            </a:r>
          </a:p>
          <a:p>
            <a:pPr algn="ctr" eaLnBrk="0" hangingPunct="0">
              <a:spcBef>
                <a:spcPct val="0"/>
              </a:spcBef>
            </a:pPr>
            <a:r>
              <a:rPr lang="ru-RU" altLang="ru-RU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п. </a:t>
            </a:r>
            <a:r>
              <a:rPr lang="ru-RU" altLang="ru-RU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19-29. III</a:t>
            </a:r>
            <a:r>
              <a:rPr lang="ru-RU" altLang="ru-RU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. Итоговое сочинение (</a:t>
            </a:r>
            <a:r>
              <a:rPr lang="ru-RU" altLang="ru-RU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изложение)</a:t>
            </a:r>
            <a:r>
              <a:rPr lang="en-US" altLang="ru-RU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 </a:t>
            </a:r>
            <a:endParaRPr lang="ru-RU" altLang="ru-RU" u="sng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algn="ctr" eaLnBrk="0" hangingPunct="0">
              <a:spcBef>
                <a:spcPct val="0"/>
              </a:spcBef>
            </a:pPr>
            <a:endParaRPr lang="ru-RU" b="1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algn="ctr" eaLnBrk="0" hangingPunct="0">
              <a:spcBef>
                <a:spcPct val="0"/>
              </a:spcBef>
            </a:pPr>
            <a:r>
              <a:rPr lang="ru-RU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Сроки </a:t>
            </a:r>
            <a:r>
              <a:rPr lang="ru-RU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проведения </a:t>
            </a:r>
            <a:r>
              <a:rPr lang="ru-RU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ИСИ </a:t>
            </a:r>
            <a:r>
              <a:rPr lang="ru-RU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(п.19)</a:t>
            </a:r>
          </a:p>
          <a:p>
            <a:pPr algn="ctr" eaLnBrk="0" hangingPunct="0">
              <a:spcBef>
                <a:spcPct val="0"/>
              </a:spcBef>
              <a:defRPr/>
            </a:pP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Основной день - </a:t>
            </a:r>
            <a:r>
              <a:rPr 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1 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декабря </a:t>
            </a:r>
            <a:r>
              <a:rPr 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2021 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года   </a:t>
            </a:r>
          </a:p>
          <a:p>
            <a:pPr algn="ctr" eaLnBrk="0" hangingPunct="0">
              <a:spcBef>
                <a:spcPct val="0"/>
              </a:spcBef>
              <a:defRPr/>
            </a:pP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Резервные дни - </a:t>
            </a:r>
            <a:r>
              <a:rPr 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2 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февраля и </a:t>
            </a:r>
            <a:r>
              <a:rPr 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4 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мая </a:t>
            </a:r>
            <a:r>
              <a:rPr 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2022 </a:t>
            </a:r>
            <a:r>
              <a:rPr 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года</a:t>
            </a:r>
          </a:p>
          <a:p>
            <a:pPr marL="176213" algn="just" eaLnBrk="0" hangingPunct="0">
              <a:spcBef>
                <a:spcPct val="0"/>
              </a:spcBef>
              <a:defRPr/>
            </a:pPr>
            <a:endParaRPr lang="ru-RU" sz="1500" dirty="0" smtClean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algn="ctr" eaLnBrk="0" hangingPunct="0">
              <a:spcBef>
                <a:spcPct val="0"/>
              </a:spcBef>
              <a:defRPr/>
            </a:pPr>
            <a:r>
              <a:rPr lang="ru-RU" sz="1600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Повторный </a:t>
            </a:r>
            <a:r>
              <a:rPr lang="ru-RU" sz="1600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допуск к написанию ИСИ в дополнительные сроки (п.29</a:t>
            </a:r>
            <a:r>
              <a:rPr lang="ru-RU" sz="1600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):</a:t>
            </a:r>
          </a:p>
          <a:p>
            <a:pPr marL="176213" algn="ctr" eaLnBrk="0" hangingPunct="0">
              <a:spcBef>
                <a:spcPct val="0"/>
              </a:spcBef>
              <a:defRPr/>
            </a:pPr>
            <a:endParaRPr lang="ru-RU" sz="1600" b="1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indent="184150" algn="just" eaLnBrk="0" hangingPunct="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XI (XII) классов, экстерны, </a:t>
            </a:r>
            <a:r>
              <a:rPr lang="ru-RU" sz="1600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получившие по ИСИ неудовлетворительный результат ("незачет")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;</a:t>
            </a:r>
          </a:p>
          <a:p>
            <a:pPr marL="176213" indent="184150" algn="just" eaLnBrk="0" hangingPunct="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XI (XII) классов, экстерны, </a:t>
            </a:r>
            <a:r>
              <a:rPr lang="ru-RU" sz="1600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удаленные с ИСИ за нарушение требований Порядка проведения ГИА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;</a:t>
            </a:r>
          </a:p>
          <a:p>
            <a:pPr marL="176213" indent="184150" algn="just" eaLnBrk="0" hangingPunct="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участники ИСИ, </a:t>
            </a:r>
            <a:r>
              <a:rPr lang="ru-RU" sz="1600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не явившиеся на ИСИ, не завершившие написание ИСИ по уважительным причинам 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(болезнь или иные обстоятельства), подтвержденным документально.</a:t>
            </a:r>
          </a:p>
          <a:p>
            <a:pPr marL="176213" algn="ctr" eaLnBrk="0" hangingPunct="0">
              <a:spcBef>
                <a:spcPct val="0"/>
              </a:spcBef>
              <a:defRPr/>
            </a:pPr>
            <a:endParaRPr lang="ru-RU" sz="1600" dirty="0" smtClean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algn="ctr" eaLnBrk="0" hangingPunct="0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, получившие по </a:t>
            </a:r>
            <a:r>
              <a:rPr 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ИСИ «незачет», 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могут быть повторно допущены к участию </a:t>
            </a:r>
            <a:endParaRPr lang="ru-RU" sz="1600" dirty="0" smtClean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algn="ctr" eaLnBrk="0" hangingPunct="0">
              <a:spcBef>
                <a:spcPct val="0"/>
              </a:spcBef>
              <a:defRPr/>
            </a:pPr>
            <a:r>
              <a:rPr 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 ИСИ, 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но не более двух раз и только в сроки, установленные расписанием проведения </a:t>
            </a:r>
            <a:r>
              <a:rPr 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ИСИ</a:t>
            </a:r>
            <a:r>
              <a:rPr 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 </a:t>
            </a: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27709" y="13312"/>
            <a:ext cx="9906000" cy="5552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Итоговое сочинение (изложение)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8961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Проверьте себя</a:t>
            </a: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!</a:t>
            </a:r>
            <a:r>
              <a:rPr lang="ru-RU" altLang="ru-RU" sz="1600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 </a:t>
            </a:r>
            <a:r>
              <a:rPr lang="ru-RU" altLang="ru-RU" sz="1600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ВАЖНО</a:t>
            </a:r>
            <a:r>
              <a:rPr lang="ru-RU" altLang="ru-RU" sz="1600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!</a:t>
            </a:r>
            <a:endParaRPr lang="ru-RU" altLang="ru-RU" sz="1600" b="1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sz="1600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Что делаем в образовательной организации для проведения ИСИ</a:t>
            </a:r>
          </a:p>
          <a:p>
            <a:pPr marL="177800" algn="ctr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solidFill>
                  <a:srgbClr val="7030A0"/>
                </a:solidFill>
                <a:latin typeface="Roboto"/>
                <a:cs typeface="Times New Roman" pitchFamily="18" charset="0"/>
              </a:rPr>
              <a:t>Размещение на сайтах </a:t>
            </a:r>
            <a:r>
              <a:rPr lang="ru-RU" altLang="ru-RU" sz="1600" b="1" dirty="0">
                <a:solidFill>
                  <a:srgbClr val="7030A0"/>
                </a:solidFill>
                <a:latin typeface="Roboto"/>
                <a:cs typeface="Times New Roman" pitchFamily="18" charset="0"/>
              </a:rPr>
              <a:t>образовательных </a:t>
            </a:r>
            <a:r>
              <a:rPr lang="ru-RU" altLang="ru-RU" sz="1600" b="1" dirty="0" smtClean="0">
                <a:solidFill>
                  <a:srgbClr val="7030A0"/>
                </a:solidFill>
                <a:latin typeface="Roboto"/>
                <a:cs typeface="Times New Roman" pitchFamily="18" charset="0"/>
              </a:rPr>
              <a:t>организаций</a:t>
            </a:r>
            <a:endParaRPr lang="ru-RU" altLang="ru-RU" sz="1600" dirty="0" smtClean="0">
              <a:solidFill>
                <a:srgbClr val="000099"/>
              </a:solidFill>
              <a:latin typeface="Roboto"/>
              <a:cs typeface="Times New Roman" pitchFamily="18" charset="0"/>
            </a:endParaRPr>
          </a:p>
          <a:p>
            <a:pPr marL="92075" algn="ctr" eaLnBrk="0" hangingPunct="0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Установлено Порядком проведения ГИА -11</a:t>
            </a:r>
            <a:endParaRPr lang="en-US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92075" algn="ctr" eaLnBrk="0" hangingPunct="0"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(приказ Министерства просвещения Российской Федерации и Федеральной службы по надзору в сфере образования и науки от 07.11.2018 № 190/1512)</a:t>
            </a:r>
          </a:p>
          <a:p>
            <a:pPr marL="92075" indent="268288" eaLnBrk="0" hangingPunct="0">
              <a:buFontTx/>
              <a:buNone/>
            </a:pPr>
            <a:endParaRPr lang="ru-RU" altLang="ru-RU" sz="1600" b="1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indent="268288" eaLnBrk="0" hangingPunct="0">
              <a:buFontTx/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</a:t>
            </a: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. 33.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 целях информирования граждан о порядке проведения итогового сочинения (изложения), ГИА … на официальных сайтах … образовательных организаций публикуется следующая информация:</a:t>
            </a:r>
          </a:p>
          <a:p>
            <a:pPr marL="92075" indent="268288" eaLnBrk="0" hangingPunct="0">
              <a:buFontTx/>
              <a:buChar char="•"/>
            </a:pP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 сроках и местах регистрации для участия в написании итогового сочинения (для участников ЕГЭ) - не позднее чем за два месяца до дня проведения итогового сочинения (изложения);</a:t>
            </a:r>
            <a:endParaRPr lang="ru-RU" altLang="ru-RU" sz="1600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indent="268288" eaLnBrk="0" hangingPunct="0"/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 сроках и местах подачи заявлений на сдачу ГИА, местах регистрации на сдачу ЕГЭ (для участников ЕГЭ) - не позднее чем за два месяца до завершения срока подачи заявления;</a:t>
            </a:r>
          </a:p>
          <a:p>
            <a:pPr marL="92075" indent="268288" eaLnBrk="0" hangingPunct="0">
              <a:buFontTx/>
              <a:buChar char="•"/>
            </a:pP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 сроках проведения итогового сочинения (изложения), экзаменов - не позднее чем за месяц до завершения срока подачи заявления;</a:t>
            </a:r>
            <a:endParaRPr lang="ru-RU" altLang="ru-RU" sz="1600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indent="268288" eaLnBrk="0" hangingPunct="0"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 сроках, местах и порядке подачи и рассмотрения апелляций - не позднее чем за месяц до начала экзаменов;</a:t>
            </a:r>
          </a:p>
          <a:p>
            <a:pPr marL="92075" indent="268288" eaLnBrk="0" hangingPunct="0">
              <a:buFontTx/>
              <a:buChar char="•"/>
            </a:pP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 сроках, местах и порядке информирования о результатах итогового сочинения (изложения),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экзаменов - </a:t>
            </a:r>
            <a:r>
              <a:rPr lang="ru-RU" altLang="ru-RU" sz="16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не позднее чем за месяц до дня проведения итогового сочинения (изложения),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начала ГИА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.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2452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4" y="581890"/>
            <a:ext cx="9245597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  <a:defRPr/>
            </a:pPr>
            <a:r>
              <a:rPr lang="ru-RU" altLang="ru-RU" b="1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Проверьте </a:t>
            </a:r>
            <a:r>
              <a:rPr lang="ru-RU" altLang="ru-RU" b="1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себя!</a:t>
            </a: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Что </a:t>
            </a:r>
            <a:r>
              <a:rPr lang="ru-RU" altLang="ru-RU" b="1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делаем в октябре в образовательной </a:t>
            </a:r>
            <a:r>
              <a:rPr lang="ru-RU" altLang="ru-RU" b="1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организации </a:t>
            </a:r>
            <a:endParaRPr lang="ru-RU" altLang="ru-RU" b="1" u="sng" dirty="0" smtClean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по подготовке </a:t>
            </a:r>
            <a:r>
              <a:rPr lang="ru-RU" altLang="ru-RU" b="1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обучающихся 11(12) </a:t>
            </a:r>
            <a:r>
              <a:rPr lang="ru-RU" altLang="ru-RU" b="1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классов к </a:t>
            </a:r>
            <a:r>
              <a:rPr lang="ru-RU" altLang="ru-RU" b="1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написанию </a:t>
            </a:r>
            <a:r>
              <a:rPr lang="ru-RU" altLang="ru-RU" b="1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ИСИ</a:t>
            </a:r>
            <a:endParaRPr lang="ru-RU" altLang="ru-RU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>
              <a:spcBef>
                <a:spcPts val="400"/>
              </a:spcBef>
              <a:defRPr/>
            </a:pPr>
            <a:endParaRPr lang="ru-RU" altLang="ru-RU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Ознакомление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с примерными темами и списком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литературы.</a:t>
            </a: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Выбор 2-3 направлений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примерных тем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по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направлениям для работы.</a:t>
            </a:r>
            <a:endParaRPr lang="ru-RU" altLang="ru-RU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Проведение первичных консультаций по алгоритму написания сочинения.</a:t>
            </a:r>
            <a:endParaRPr lang="ru-RU" altLang="ru-RU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Обучающиеся пишут домашнее сочинение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по одной из выбранных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тем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до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15 октября.</a:t>
            </a:r>
            <a:endParaRPr lang="ru-RU" altLang="ru-RU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Проведение анализа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домашнего сочинения до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19 октября.</a:t>
            </a: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19 </a:t>
            </a:r>
            <a:r>
              <a:rPr 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октября в 15:00 </a:t>
            </a:r>
            <a:r>
              <a:rPr lang="ru-RU" alt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ФГБНУ «ФИПИ» </a:t>
            </a:r>
            <a:r>
              <a:rPr 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в рамках онлайн-консультаций «На все 100!» для участников ИСИ и преподавателей школ – подготовка к итоговому </a:t>
            </a:r>
            <a:r>
              <a:rPr lang="ru-RU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сочинению</a:t>
            </a:r>
          </a:p>
          <a:p>
            <a:pPr marL="176213" algn="ctr">
              <a:spcBef>
                <a:spcPts val="400"/>
              </a:spcBef>
              <a:defRPr/>
            </a:pPr>
            <a:r>
              <a:rPr lang="ru-RU" u="sng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Страница </a:t>
            </a:r>
            <a:r>
              <a:rPr lang="ru-RU" u="sng" dirty="0" err="1">
                <a:solidFill>
                  <a:srgbClr val="002060"/>
                </a:solidFill>
                <a:latin typeface="Open sans"/>
                <a:cs typeface="Times New Roman" pitchFamily="18" charset="0"/>
              </a:rPr>
              <a:t>Рособрнадзора</a:t>
            </a:r>
            <a:r>
              <a:rPr lang="ru-RU" u="sng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 в социальной сети «</a:t>
            </a:r>
            <a:r>
              <a:rPr lang="ru-RU" u="sng" dirty="0" err="1">
                <a:solidFill>
                  <a:srgbClr val="002060"/>
                </a:solidFill>
                <a:latin typeface="Open sans"/>
                <a:cs typeface="Times New Roman" pitchFamily="18" charset="0"/>
              </a:rPr>
              <a:t>ВКонтакте</a:t>
            </a:r>
            <a:r>
              <a:rPr lang="ru-RU" u="sng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» и на </a:t>
            </a:r>
            <a:r>
              <a:rPr lang="ru-RU" u="sng" dirty="0" err="1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YouTube</a:t>
            </a:r>
            <a:endParaRPr lang="ru-RU" altLang="ru-RU" b="1" dirty="0">
              <a:solidFill>
                <a:srgbClr val="7030A0"/>
              </a:solidFill>
              <a:latin typeface="Open sans"/>
              <a:cs typeface="Times New Roman" pitchFamily="18" charset="0"/>
            </a:endParaRPr>
          </a:p>
          <a:p>
            <a:pPr marL="176213" algn="ctr">
              <a:spcBef>
                <a:spcPts val="400"/>
              </a:spcBef>
              <a:defRPr/>
            </a:pPr>
            <a:endParaRPr lang="ru-RU" altLang="ru-RU" u="sng" dirty="0" smtClean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marL="176213" algn="ctr">
              <a:spcBef>
                <a:spcPts val="400"/>
              </a:spcBef>
              <a:defRPr/>
            </a:pPr>
            <a:r>
              <a:rPr lang="ru-RU" altLang="ru-RU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Проведение </a:t>
            </a:r>
            <a:r>
              <a:rPr lang="ru-RU" altLang="ru-RU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подготовки </a:t>
            </a:r>
            <a:r>
              <a:rPr lang="ru-RU" altLang="ru-RU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обучающихся к </a:t>
            </a:r>
            <a:r>
              <a:rPr lang="ru-RU" altLang="ru-RU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репетиционному </a:t>
            </a:r>
            <a:r>
              <a:rPr lang="ru-RU" altLang="ru-RU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ИСИ </a:t>
            </a:r>
            <a:r>
              <a:rPr lang="ru-RU" altLang="ru-RU" b="1" u="sng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до 19 октября:</a:t>
            </a:r>
          </a:p>
          <a:p>
            <a:pPr marL="176213" indent="2667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Ознакомление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обучающихся с порядком проведения репетиционного сочинения (изложения)</a:t>
            </a:r>
          </a:p>
          <a:p>
            <a:pPr marL="176213" indent="26670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Проведение инструктажа </a:t>
            </a:r>
            <a:r>
              <a:rPr lang="ru-RU" altLang="ru-RU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по заполнению бланков </a:t>
            </a:r>
            <a:r>
              <a:rPr lang="ru-RU" altLang="ru-RU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ИСИ</a:t>
            </a:r>
            <a:endParaRPr lang="ru-RU" altLang="ru-RU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7373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4" y="581890"/>
            <a:ext cx="9245597" cy="5596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ru-RU" alt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Проверьте </a:t>
            </a: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себя!</a:t>
            </a: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Что </a:t>
            </a:r>
            <a:r>
              <a:rPr lang="ru-RU" altLang="ru-RU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делаем в ноябре в образовательной </a:t>
            </a: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организации </a:t>
            </a:r>
            <a:endParaRPr lang="ru-RU" altLang="ru-RU" b="1" u="sng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по подготовке обучающихся 11(12) классов к написанию ИСИ</a:t>
            </a:r>
            <a:endParaRPr lang="ru-RU" altLang="ru-RU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defRPr/>
            </a:pPr>
            <a:endParaRPr lang="ru-RU" altLang="ru-RU" b="1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После получения результатов репетиционного 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сочинения (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изложения) -</a:t>
            </a:r>
            <a:r>
              <a:rPr lang="ru-RU" alt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проведение анализа </a:t>
            </a:r>
            <a:r>
              <a:rPr lang="ru-RU" altLang="ru-RU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результатов репетиционного сочинения (изложения</a:t>
            </a:r>
            <a:r>
              <a:rPr lang="ru-RU" alt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)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До 30 ноября 2021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года по итогам анализа -  проведение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консультации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для обучающихся, контроль чтения литературы.</a:t>
            </a: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Участие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 вебинарах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ГАОУ ДПО «ЛОИРО», семинарах РМК по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вопросам подготовки ИСИ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.</a:t>
            </a:r>
          </a:p>
          <a:p>
            <a:pPr marL="285750" indent="-285750"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ru-RU" b="1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Онлайн-</a:t>
            </a:r>
            <a:r>
              <a:rPr lang="ru-RU" b="1" dirty="0" err="1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консультация«На</a:t>
            </a:r>
            <a:r>
              <a:rPr lang="ru-RU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все 100!» </a:t>
            </a:r>
            <a:r>
              <a:rPr lang="ru-RU" alt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ФГБНУ «ФИПИ» </a:t>
            </a:r>
            <a:r>
              <a:rPr lang="ru-RU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для </a:t>
            </a:r>
            <a:r>
              <a:rPr 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участников ИСИ и преподавателей школ – подготовка к итоговому </a:t>
            </a:r>
            <a:r>
              <a:rPr lang="ru-RU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сочинению (в записи от </a:t>
            </a:r>
            <a:r>
              <a:rPr lang="ru-RU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19 октября </a:t>
            </a:r>
            <a:r>
              <a:rPr lang="ru-RU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2021 года)</a:t>
            </a:r>
            <a:endParaRPr lang="ru-RU" b="1" dirty="0">
              <a:solidFill>
                <a:srgbClr val="7030A0"/>
              </a:solidFill>
              <a:latin typeface="Open sans"/>
              <a:cs typeface="Times New Roman" pitchFamily="18" charset="0"/>
            </a:endParaRPr>
          </a:p>
          <a:p>
            <a:pPr marL="176213" algn="ctr">
              <a:spcBef>
                <a:spcPts val="400"/>
              </a:spcBef>
              <a:defRPr/>
            </a:pPr>
            <a:r>
              <a:rPr lang="ru-RU" u="sng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Страница </a:t>
            </a:r>
            <a:r>
              <a:rPr lang="ru-RU" u="sng" dirty="0" err="1">
                <a:solidFill>
                  <a:srgbClr val="002060"/>
                </a:solidFill>
                <a:latin typeface="Open sans"/>
                <a:cs typeface="Times New Roman" pitchFamily="18" charset="0"/>
              </a:rPr>
              <a:t>Рособрнадзора</a:t>
            </a:r>
            <a:r>
              <a:rPr lang="ru-RU" u="sng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 в социальной сети «</a:t>
            </a:r>
            <a:r>
              <a:rPr lang="ru-RU" u="sng" dirty="0" err="1">
                <a:solidFill>
                  <a:srgbClr val="002060"/>
                </a:solidFill>
                <a:latin typeface="Open sans"/>
                <a:cs typeface="Times New Roman" pitchFamily="18" charset="0"/>
              </a:rPr>
              <a:t>ВКонтакте</a:t>
            </a:r>
            <a:r>
              <a:rPr lang="ru-RU" u="sng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» и на </a:t>
            </a:r>
            <a:r>
              <a:rPr lang="ru-RU" u="sng" dirty="0" err="1">
                <a:solidFill>
                  <a:srgbClr val="002060"/>
                </a:solidFill>
                <a:latin typeface="Open sans"/>
                <a:cs typeface="Times New Roman" pitchFamily="18" charset="0"/>
              </a:rPr>
              <a:t>YouTube</a:t>
            </a:r>
            <a:endParaRPr lang="ru-RU" altLang="ru-RU" b="1" dirty="0">
              <a:solidFill>
                <a:srgbClr val="7030A0"/>
              </a:solidFill>
              <a:latin typeface="Open sans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ru-RU" altLang="ru-RU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16617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  <a:defRPr/>
            </a:pPr>
            <a:r>
              <a:rPr lang="ru-RU" altLang="ru-RU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Проверьте </a:t>
            </a: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себя!</a:t>
            </a: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Что делаем в </a:t>
            </a:r>
            <a:r>
              <a:rPr lang="ru-RU" altLang="ru-RU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ноябре </a:t>
            </a: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в образовательной организации </a:t>
            </a: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по подготовке обучающихся к написанию ИСИ</a:t>
            </a:r>
          </a:p>
          <a:p>
            <a:pPr marL="176213" eaLnBrk="0" hangingPunct="0">
              <a:spcAft>
                <a:spcPts val="600"/>
              </a:spcAft>
              <a:defRPr/>
            </a:pPr>
            <a:endParaRPr lang="ru-RU" sz="1600" b="1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176213" algn="ctr" eaLnBrk="0" hangingPunct="0">
              <a:spcAft>
                <a:spcPts val="600"/>
              </a:spcAft>
              <a:defRPr/>
            </a:pPr>
            <a:r>
              <a:rPr lang="ru-RU" sz="2000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Проведение инструктажей для обучающихся</a:t>
            </a:r>
            <a:endParaRPr lang="ru-RU" sz="2000" b="1" u="sng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461963" indent="-285750"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 </a:t>
            </a:r>
            <a:r>
              <a:rPr lang="ru-RU" sz="20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местах, сроках и порядке подачи заявления на участие в ИСИ.</a:t>
            </a:r>
          </a:p>
          <a:p>
            <a:pPr marL="461963" indent="-285750"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 </a:t>
            </a:r>
            <a:r>
              <a:rPr lang="ru-RU" sz="20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Порядке проведения ИСИ. </a:t>
            </a:r>
          </a:p>
          <a:p>
            <a:pPr marL="461963" indent="-285750"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 </a:t>
            </a:r>
            <a:r>
              <a:rPr lang="ru-RU" sz="20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запретах при проведении ИСИ, правах и обязанностях участников ИСИ. О процедуре досрочного завершения ИСИ по уважительной причине и удаления с ИСИ. Об условиях допуска к ИСИ в резервные дни.</a:t>
            </a:r>
          </a:p>
          <a:p>
            <a:pPr marL="461963" indent="-285750">
              <a:buFont typeface="Arial" panose="020B0604020202020204" pitchFamily="34" charset="0"/>
              <a:buChar char="•"/>
              <a:defRPr/>
            </a:pPr>
            <a:r>
              <a:rPr lang="ru-RU" sz="20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 </a:t>
            </a:r>
            <a:r>
              <a:rPr lang="ru-RU" sz="20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правилах заполнения бланков </a:t>
            </a:r>
            <a:r>
              <a:rPr lang="ru-RU" sz="20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ИСИ.</a:t>
            </a:r>
          </a:p>
          <a:p>
            <a:pPr marL="461963" indent="-285750">
              <a:buFont typeface="Arial" panose="020B0604020202020204" pitchFamily="34" charset="0"/>
              <a:buChar char="•"/>
              <a:defRPr/>
            </a:pPr>
            <a:r>
              <a:rPr lang="ru-RU" sz="2000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Выдача </a:t>
            </a:r>
            <a:r>
              <a:rPr lang="ru-RU" sz="2000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под подпись «Памятки о  порядке проведения итогового сочинения (изложения</a:t>
            </a:r>
            <a:r>
              <a:rPr lang="ru-RU" sz="2000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) (</a:t>
            </a:r>
            <a:r>
              <a:rPr lang="ru-RU" sz="2000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для ознакомления обучающихся и их родителей (законных представителей</a:t>
            </a:r>
            <a:r>
              <a:rPr lang="ru-RU" sz="2000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)»</a:t>
            </a:r>
            <a:endParaRPr lang="ru-RU" sz="2000" b="1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indent="268288" algn="ctr" eaLnBrk="0" hangingPunct="0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Базовый материал </a:t>
            </a:r>
            <a:r>
              <a:rPr lang="ru-RU" sz="20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для инструктажей </a:t>
            </a:r>
            <a:endParaRPr lang="ru-RU" sz="2000" b="1" dirty="0" smtClean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marL="92075" indent="268288" algn="ctr" eaLnBrk="0" hangingPunct="0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Приказ </a:t>
            </a:r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КОПО ЛО от 07.10.2019 № </a:t>
            </a:r>
            <a:r>
              <a:rPr lang="ru-RU" sz="2000" b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48 </a:t>
            </a:r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«Об утверждении Порядка проведения итогового сочинения (изложения) в Ленинградской области»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60799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4" y="581890"/>
            <a:ext cx="9245597" cy="57708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None/>
              <a:defRPr/>
            </a:pPr>
            <a:r>
              <a:rPr lang="ru-RU" altLang="ru-RU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Проверьте </a:t>
            </a: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себя!</a:t>
            </a:r>
          </a:p>
          <a:p>
            <a:pPr marL="92075" algn="ctr" eaLnBrk="0" hangingPunct="0">
              <a:spcBef>
                <a:spcPct val="0"/>
              </a:spcBef>
              <a:buFontTx/>
              <a:buNone/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Что </a:t>
            </a:r>
            <a:r>
              <a:rPr lang="ru-RU" altLang="ru-RU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делаем в образовательной </a:t>
            </a: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организации </a:t>
            </a:r>
            <a:r>
              <a:rPr lang="ru-RU" altLang="ru-RU" b="1" u="sng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для проведения ИСИ</a:t>
            </a:r>
            <a:endParaRPr lang="ru-RU" altLang="ru-RU" b="1" u="sng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defRPr/>
            </a:pPr>
            <a:r>
              <a:rPr lang="ru-RU" altLang="ru-RU" b="1" u="sng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ВАЖНО!</a:t>
            </a:r>
          </a:p>
          <a:p>
            <a:pPr marL="176213" indent="2667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Подготовка документов, подтверждающих право выбора написания изложения (до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15.10.2021)</a:t>
            </a:r>
            <a:endParaRPr lang="ru-RU" altLang="ru-RU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indent="2667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Организация приема </a:t>
            </a:r>
            <a:r>
              <a:rPr lang="ru-RU" altLang="ru-RU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заявлений на </a:t>
            </a:r>
            <a:r>
              <a:rPr lang="ru-RU" alt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ИСИ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с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указанием вида работы (сочинение или изложение), согласия на обработку персональных данных (формы в распоряжении) – до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17.11.2021</a:t>
            </a:r>
            <a:endParaRPr lang="ru-RU" altLang="ru-RU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indent="2667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Регистрация заявлений (форма журнала в распоряжении) </a:t>
            </a:r>
          </a:p>
          <a:p>
            <a:pPr marL="176213" indent="2667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Заполнение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информации для РИС ГИА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– по графику </a:t>
            </a:r>
            <a:r>
              <a:rPr lang="ru-RU" altLang="ru-RU" dirty="0" err="1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Рособрнадзора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 (ноябрь 2021)</a:t>
            </a:r>
            <a:endParaRPr lang="ru-RU" altLang="ru-RU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marL="176213" indent="266700" algn="just">
              <a:spcBef>
                <a:spcPct val="0"/>
              </a:spcBef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данные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 образовательной организации, выпускниках текущего года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(особое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внимание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– на отсутствие р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асхождений данных </a:t>
            </a: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ФИО / паспортных данных участника с 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внесенными данными </a:t>
            </a: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РИС). </a:t>
            </a:r>
          </a:p>
          <a:p>
            <a:pPr marL="461963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Подготовка пункта проведения ИСИ!!!</a:t>
            </a:r>
            <a:endParaRPr lang="ru-RU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r>
              <a:rPr lang="ru-RU" altLang="ru-RU" sz="2400" dirty="0" smtClean="0">
                <a:solidFill>
                  <a:srgbClr val="002060"/>
                </a:solidFill>
              </a:rPr>
              <a:t/>
            </a:r>
            <a:br>
              <a:rPr lang="ru-RU" altLang="ru-RU" sz="2400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3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1129904" y="2565400"/>
            <a:ext cx="8268758" cy="490538"/>
          </a:xfrm>
        </p:spPr>
        <p:txBody>
          <a:bodyPr>
            <a:normAutofit fontScale="90000"/>
          </a:bodyPr>
          <a:lstStyle/>
          <a:p>
            <a:r>
              <a:rPr lang="ru-RU" altLang="ru-RU" sz="3200" i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i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i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i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Благодарю за внимание!</a:t>
            </a:r>
            <a:br>
              <a:rPr lang="ru-RU" altLang="ru-RU" sz="3600" b="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</a:br>
            <a:r>
              <a:rPr lang="ru-RU" altLang="ru-RU" sz="3200" dirty="0" smtClean="0"/>
              <a:t> </a:t>
            </a:r>
            <a:r>
              <a:rPr lang="ru-RU" altLang="ru-RU" sz="3200" i="1" dirty="0" smtClean="0">
                <a:solidFill>
                  <a:srgbClr val="333399"/>
                </a:solidFill>
                <a:cs typeface="Arial" charset="0"/>
              </a:rPr>
              <a:t/>
            </a:r>
            <a:br>
              <a:rPr lang="ru-RU" altLang="ru-RU" sz="3200" i="1" dirty="0" smtClean="0">
                <a:solidFill>
                  <a:srgbClr val="333399"/>
                </a:solidFill>
                <a:cs typeface="Arial" charset="0"/>
              </a:rPr>
            </a:br>
            <a:endParaRPr lang="ru-RU" alt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283285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  <a:defRPr/>
            </a:pPr>
            <a:r>
              <a:rPr lang="ru-RU" altLang="ru-RU" sz="20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Участники ИСИ </a:t>
            </a:r>
          </a:p>
          <a:p>
            <a:pPr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altLang="ru-RU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XI (XII) классов, экстерны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 -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для допуска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ГИА-11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(п.19)</a:t>
            </a:r>
          </a:p>
          <a:p>
            <a:pPr indent="-342900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Участники ЕГЭ по желанию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(п.22):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u="sng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выпускники </a:t>
            </a:r>
            <a:r>
              <a:rPr lang="ru-RU" altLang="ru-RU" u="sng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прошлых лет (ВПЛ</a:t>
            </a:r>
            <a:r>
              <a:rPr lang="ru-RU" altLang="ru-RU" u="sng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) </a:t>
            </a:r>
          </a:p>
          <a:p>
            <a:pPr marL="461963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лица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, освоившие образовательные программы среднего общего образования в предыдущие годы, имеющие документ об образовании, подтверждающий получение среднего общего образования (или образовательные программы среднего (полного) общего образования - для лиц, получивших документ об образовании, подтверждающий получение среднего (полного) общего образования, до 1 сентября 2013 г.) и (или) подтверждающий получение среднего профессионального образования, </a:t>
            </a:r>
          </a:p>
          <a:p>
            <a:pPr marL="461963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лица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, имеющие среднее общее образование, полученное в иностранных ОО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u="sng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СПО </a:t>
            </a:r>
            <a:endParaRPr lang="ru-RU" altLang="ru-RU" u="sng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ru-RU" altLang="ru-RU" u="sng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</a:t>
            </a:r>
            <a:r>
              <a:rPr lang="ru-RU" altLang="ru-RU" u="sng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, получающие среднее общее образование в иностранных </a:t>
            </a:r>
            <a:r>
              <a:rPr lang="ru-RU" altLang="ru-RU" u="sng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ОО</a:t>
            </a:r>
            <a:endParaRPr lang="ru-RU" altLang="ru-RU" u="sng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99" y="13312"/>
            <a:ext cx="9906000" cy="5552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Итоговое сочинение (изложение)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19864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  <a:defRPr/>
            </a:pPr>
            <a:r>
              <a:rPr lang="ru-RU" altLang="ru-RU" sz="20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Участники </a:t>
            </a:r>
            <a:r>
              <a:rPr lang="ru-RU" altLang="ru-RU" sz="20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итогового изложения (п.20) </a:t>
            </a:r>
            <a:endParaRPr lang="ru-RU" altLang="ru-RU" sz="2000" b="1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Итоговое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изложение вправе писать следующие категории лиц:</a:t>
            </a: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XI (XII) классов, экстерны с ограниченными возможностями здоровья,</a:t>
            </a: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дети-инвалиды и инвалиды;</a:t>
            </a: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в специальных учебно-воспитательных учреждениях закрытого типа, а также в учреждениях, исполняющих наказание в виде лишения свободы;</a:t>
            </a: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на дому, в образовательных организациях, в том числе санаторно-курортных, в которых проводятся необходимые лечебные, реабилитационные и оздоровительные мероприятия для нуждающихся в длительном лечении на основании заключения медицинской организации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.</a:t>
            </a:r>
          </a:p>
          <a:p>
            <a:pPr algn="ctr" eaLnBrk="0" hangingPunct="0"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Наличие подтверждающих документов!</a:t>
            </a:r>
          </a:p>
          <a:p>
            <a:pPr algn="ctr" eaLnBrk="0" hangingPunct="0"/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при подаче заявления на участие в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ИСИ предъявляют </a:t>
            </a:r>
            <a:endParaRPr lang="ru-RU" altLang="ru-RU" sz="1600" dirty="0">
              <a:solidFill>
                <a:srgbClr val="002060"/>
              </a:solidFill>
              <a:latin typeface="Roboto"/>
              <a:cs typeface="Times New Roman" pitchFamily="18" charset="0"/>
            </a:endParaRP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</a:t>
            </a: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XI (XII) классов, экстерны, участники ЕГЭ  с ограниченными возможностями </a:t>
            </a:r>
            <a:r>
              <a:rPr lang="ru-RU" altLang="ru-RU" sz="1600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здоровья-  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копию </a:t>
            </a:r>
            <a:r>
              <a:rPr lang="ru-RU" altLang="ru-RU" sz="1600" b="1" i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рекомендаций ПМПК</a:t>
            </a: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r>
              <a:rPr lang="ru-RU" altLang="ru-RU" sz="1600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Обучающиеся XI (XII) классов, экстерны, участники ЕГЭ - дети-инвалиды и инвалиды - </a:t>
            </a:r>
            <a:r>
              <a:rPr lang="ru-RU" altLang="ru-RU" sz="1600" b="1" i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оригинал или заверенную копию справки, подтверждающей инвалидность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472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Итоговое сочинение (изложение)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1029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Сроки действия ИСИ</a:t>
            </a:r>
            <a:endParaRPr lang="ru-RU" altLang="ru-RU" sz="2000" b="1" dirty="0">
              <a:solidFill>
                <a:srgbClr val="FF0000"/>
              </a:solidFill>
              <a:latin typeface="Roboto"/>
              <a:cs typeface="Times New Roman" pitchFamily="18" charset="0"/>
            </a:endParaRPr>
          </a:p>
          <a:p>
            <a:pPr indent="268288" algn="just" eaLnBrk="0" hangingPunct="0">
              <a:lnSpc>
                <a:spcPct val="150000"/>
              </a:lnSpc>
              <a:spcAft>
                <a:spcPts val="600"/>
              </a:spcAft>
              <a:buFontTx/>
              <a:buChar char="•"/>
            </a:pPr>
            <a:r>
              <a:rPr lang="ru-RU" altLang="ru-RU" b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Итоговое </a:t>
            </a:r>
            <a:r>
              <a:rPr lang="ru-RU" altLang="ru-RU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сочинение (изложение) как допуск к </a:t>
            </a:r>
            <a:r>
              <a:rPr lang="ru-RU" altLang="ru-RU" b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ГИА-11</a:t>
            </a:r>
            <a:r>
              <a:rPr lang="en-US" altLang="ru-RU" b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действительно </a:t>
            </a:r>
            <a:r>
              <a:rPr lang="ru-RU" altLang="ru-RU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бессрочно.</a:t>
            </a:r>
          </a:p>
          <a:p>
            <a:pPr indent="268288" algn="just" eaLnBrk="0" hangingPunct="0">
              <a:lnSpc>
                <a:spcPct val="150000"/>
              </a:lnSpc>
              <a:spcAft>
                <a:spcPts val="600"/>
              </a:spcAft>
              <a:buFontTx/>
              <a:buChar char="•"/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Итоговое сочинение в случае представления его </a:t>
            </a:r>
            <a:r>
              <a:rPr lang="ru-RU" altLang="ru-RU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при приеме на обучение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по программам бакалавриата и программам специалитета действительно в течение </a:t>
            </a:r>
            <a:r>
              <a:rPr lang="ru-RU" altLang="ru-RU" b="1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четырех лет, следующих за годом написания такого сочинения.</a:t>
            </a:r>
          </a:p>
          <a:p>
            <a:pPr indent="268288" algn="just" eaLnBrk="0" hangingPunct="0">
              <a:lnSpc>
                <a:spcPct val="150000"/>
              </a:lnSpc>
              <a:spcAft>
                <a:spcPts val="600"/>
              </a:spcAft>
              <a:buFontTx/>
              <a:buChar char="•"/>
            </a:pPr>
            <a:r>
              <a:rPr lang="ru-RU" altLang="ru-RU" u="sng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ВПЛ могут </a:t>
            </a:r>
            <a:r>
              <a:rPr lang="ru-RU" altLang="ru-RU" u="sng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участвовать в написании итогового сочинения, в том числе при наличии у них итогового сочинения прошлых лет. </a:t>
            </a:r>
          </a:p>
          <a:p>
            <a:pPr algn="just" eaLnBrk="0" hangingPunct="0">
              <a:lnSpc>
                <a:spcPct val="150000"/>
              </a:lnSpc>
              <a:spcAft>
                <a:spcPts val="600"/>
              </a:spcAft>
            </a:pP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     ВПЛ,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изъявившие желание повторно участвовать в написании итогового сочинения, вправе предоставить в образовательные организации высшего образования итоговое сочинение только текущего года, при этом итоговое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сочинение предыдущего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года аннулируется.</a:t>
            </a:r>
          </a:p>
          <a:p>
            <a:pPr indent="268288" eaLnBrk="0" hangingPunct="0">
              <a:lnSpc>
                <a:spcPct val="150000"/>
              </a:lnSpc>
              <a:buFontTx/>
              <a:buChar char="•"/>
            </a:pPr>
            <a:endParaRPr lang="ru-RU" altLang="ru-RU" sz="1600" b="1" i="1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Итоговое сочинение (изложение)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21544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5 </a:t>
            </a:r>
            <a:r>
              <a:rPr lang="ru-RU" altLang="ru-RU" sz="20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открытых </a:t>
            </a:r>
            <a:r>
              <a:rPr lang="ru-RU" altLang="ru-RU" sz="2000" b="1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тематических направлений </a:t>
            </a:r>
            <a:r>
              <a:rPr lang="ru-RU" altLang="ru-RU" sz="2000" b="1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итогового сочинения </a:t>
            </a:r>
          </a:p>
          <a:p>
            <a:pPr marL="342900" indent="17463" eaLnBrk="0" hangingPunct="0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 Человек путешествующий: дорога в жизни человека</a:t>
            </a:r>
            <a:b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2. Цивилизация и технологии — спасение, вызов или трагедия?</a:t>
            </a:r>
            <a:b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3. Преступление и наказание — вечная тема</a:t>
            </a:r>
            <a:b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4. Книга (музыка, спектакль, фильм) — про меня</a:t>
            </a:r>
            <a:b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</a:b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5. Кому на Руси жить хорошо? — вопрос 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гражданина</a:t>
            </a:r>
          </a:p>
          <a:p>
            <a:pPr marL="342900" algn="just" eaLnBrk="0" hangingPunct="0">
              <a:lnSpc>
                <a:spcPct val="150000"/>
              </a:lnSpc>
              <a:spcAft>
                <a:spcPts val="600"/>
              </a:spcAft>
            </a:pP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Письмо КОПО ЛО от </a:t>
            </a: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03.09.2021 № 19-20936/2021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– о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размещении направлений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тем и комментариях </a:t>
            </a: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к открытым тематическим направлениям итогового сочинения 2021/2022 учебный 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год</a:t>
            </a:r>
            <a:r>
              <a:rPr 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(сайт </a:t>
            </a:r>
            <a:r>
              <a:rPr lang="ru-RU" alt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ФГБНУ </a:t>
            </a:r>
            <a:r>
              <a:rPr lang="ru-RU" altLang="ru-RU" dirty="0">
                <a:solidFill>
                  <a:srgbClr val="002060"/>
                </a:solidFill>
                <a:latin typeface="Roboto"/>
                <a:cs typeface="Times New Roman" pitchFamily="18" charset="0"/>
              </a:rPr>
              <a:t>«ФИПИ» (см. 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fipi.ru/</a:t>
            </a:r>
            <a:r>
              <a:rPr lang="ru-RU" dirty="0" err="1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itogovoe-sochinenie</a:t>
            </a:r>
            <a:r>
              <a:rPr lang="ru-RU" dirty="0" smtClean="0">
                <a:solidFill>
                  <a:srgbClr val="002060"/>
                </a:solidFill>
                <a:latin typeface="Roboto"/>
                <a:cs typeface="Times New Roman" pitchFamily="18" charset="0"/>
              </a:rPr>
              <a:t>))</a:t>
            </a:r>
          </a:p>
          <a:p>
            <a:pPr marL="342900" algn="just" eaLnBrk="0" hangingPunct="0">
              <a:lnSpc>
                <a:spcPct val="150000"/>
              </a:lnSpc>
              <a:spcAft>
                <a:spcPts val="600"/>
              </a:spcAft>
            </a:pPr>
            <a:r>
              <a:rPr 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Письмо Федеральной службы по надзору в сфере образования и науки (октябрь 2021 г.) о направлении методических рекомендаций </a:t>
            </a:r>
            <a:r>
              <a:rPr lang="ru-RU" dirty="0">
                <a:solidFill>
                  <a:srgbClr val="FF0000"/>
                </a:solidFill>
                <a:latin typeface="Roboto"/>
                <a:cs typeface="Times New Roman" pitchFamily="18" charset="0"/>
              </a:rPr>
              <a:t>по организации и проведению итогового сочинения (</a:t>
            </a:r>
            <a:r>
              <a:rPr lang="ru-RU" dirty="0" smtClean="0">
                <a:solidFill>
                  <a:srgbClr val="FF0000"/>
                </a:solidFill>
                <a:latin typeface="Roboto"/>
                <a:cs typeface="Times New Roman" pitchFamily="18" charset="0"/>
              </a:rPr>
              <a:t>изложения)в 2021-2022 учебном году.</a:t>
            </a:r>
          </a:p>
          <a:p>
            <a:pPr eaLnBrk="0" hangingPunct="0">
              <a:spcAft>
                <a:spcPts val="600"/>
              </a:spcAft>
            </a:pPr>
            <a:endParaRPr lang="ru-RU" altLang="ru-RU" sz="1600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marL="342900" indent="-342900" eaLnBrk="0" hangingPunct="0">
              <a:lnSpc>
                <a:spcPct val="150000"/>
              </a:lnSpc>
              <a:spcAft>
                <a:spcPts val="600"/>
              </a:spcAft>
              <a:buAutoNum type="arabicPeriod"/>
            </a:pPr>
            <a:endParaRPr lang="ru-RU" altLang="ru-RU" sz="1600" b="1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Итоговое сочинение (изложение)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9963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 algn="ctr">
              <a:buFontTx/>
              <a:buNone/>
              <a:defRPr/>
            </a:pPr>
            <a:r>
              <a:rPr lang="ru-RU" altLang="ru-RU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Распорядительные </a:t>
            </a:r>
            <a:r>
              <a:rPr lang="ru-RU" alt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документы и письма </a:t>
            </a:r>
          </a:p>
          <a:p>
            <a:pPr marL="0" lvl="1" indent="0" algn="ctr">
              <a:buFontTx/>
              <a:buNone/>
              <a:defRPr/>
            </a:pPr>
            <a:r>
              <a:rPr lang="ru-RU" alt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по организации и </a:t>
            </a:r>
            <a:r>
              <a:rPr 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проведению ИСИ в </a:t>
            </a:r>
            <a:r>
              <a:rPr lang="ru-RU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2021 - 2022 у.г</a:t>
            </a:r>
            <a:r>
              <a:rPr 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.</a:t>
            </a:r>
            <a:r>
              <a:rPr lang="ru-RU" alt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 </a:t>
            </a:r>
            <a:endParaRPr lang="ru-RU" altLang="ru-RU" b="1" dirty="0" smtClean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marL="0" lvl="1" indent="0" algn="ctr">
              <a:buFontTx/>
              <a:buNone/>
              <a:defRPr/>
            </a:pPr>
            <a:r>
              <a:rPr lang="ru-RU" altLang="ru-RU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в </a:t>
            </a:r>
            <a:r>
              <a:rPr lang="ru-RU" alt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Ленинградской области </a:t>
            </a:r>
            <a:endParaRPr lang="ru-RU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 </a:t>
            </a:r>
            <a:endParaRPr lang="ru-RU" altLang="ru-RU" sz="2000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marL="342900" indent="-342900" algn="just">
              <a:buAutoNum type="arabicPeriod"/>
              <a:defRPr/>
            </a:pPr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Приказ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КОПО ЛО от 07.10.2019 № 48 «Об утверждении Порядка проведения итогового сочинения (изложения) в Ленинградской </a:t>
            </a:r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области»</a:t>
            </a:r>
          </a:p>
          <a:p>
            <a:pPr marL="342900" indent="-342900" algn="just">
              <a:buAutoNum type="arabicPeriod"/>
              <a:defRPr/>
            </a:pPr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Распоряжение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КОПО ЛО от </a:t>
            </a:r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14.09.2021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№ 2495-р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«О  подготовке к проведению в Ленинградской области в 2021/2022 учебном году итогового сочинения (изложения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)»</a:t>
            </a:r>
          </a:p>
          <a:p>
            <a:pPr marL="342900" indent="-342900" algn="just">
              <a:buAutoNum type="arabicPeriod"/>
              <a:defRPr/>
            </a:pPr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Распоряжение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КОПО ЛО от 17.09.2021 № 2541-р «Об утверждении сроков и мест регистрации на участие в итоговом сочинении (изложении) в Ленинградской области в 2021-2022 учебном году» </a:t>
            </a:r>
          </a:p>
          <a:p>
            <a:pPr algn="ctr"/>
            <a:endParaRPr lang="ru-RU" sz="1600" b="1" dirty="0" smtClean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1 </a:t>
            </a:r>
            <a:r>
              <a:rPr lang="ru-RU" sz="1600" b="1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октября – начало регистрации, 17 ноября – окончание регистрации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Размещение информации о местах и сроках регистрации на ИСИ </a:t>
            </a:r>
            <a:endParaRPr lang="ru-RU" sz="1600" dirty="0" smtClean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на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сайтах образовательных организаций! </a:t>
            </a:r>
            <a:endParaRPr lang="ru-RU" sz="1600" dirty="0" smtClean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algn="just">
              <a:defRPr/>
            </a:pP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4.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Методические рекомендации ГАОУ ДПО «ЛОИРО» по подготовке к написанию итогового сочинения (изложения) в 2021-2022 учебном году для учителей русского языка и литературы</a:t>
            </a:r>
          </a:p>
          <a:p>
            <a:pPr algn="just">
              <a:defRPr/>
            </a:pPr>
            <a:r>
              <a:rPr lang="en-US" sz="1600" b="1" dirty="0">
                <a:solidFill>
                  <a:srgbClr val="002060"/>
                </a:solidFill>
                <a:hlinkClick r:id="rId3"/>
              </a:rPr>
              <a:t>https://loiro.ru/about_the_university/structure/4392</a:t>
            </a:r>
            <a:r>
              <a:rPr lang="en-US" sz="1600" b="1" dirty="0" smtClean="0">
                <a:solidFill>
                  <a:srgbClr val="002060"/>
                </a:solidFill>
                <a:hlinkClick r:id="rId3"/>
              </a:rPr>
              <a:t>/</a:t>
            </a:r>
            <a:endParaRPr lang="ru-RU" altLang="ru-RU" sz="1600" dirty="0" smtClean="0">
              <a:solidFill>
                <a:srgbClr val="7030A0"/>
              </a:solidFill>
              <a:latin typeface="Open sans"/>
              <a:cs typeface="Times New Roman" pitchFamily="18" charset="0"/>
            </a:endParaRPr>
          </a:p>
          <a:p>
            <a:pPr algn="just">
              <a:defRPr/>
            </a:pP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5.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Распоряжение КОПО ЛО от </a:t>
            </a:r>
            <a:r>
              <a:rPr 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07.10.2021 № 2677-р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«О  проведении репетиционного сочинения (изложения) в Ленинградской области в 2021 году»  </a:t>
            </a:r>
          </a:p>
          <a:p>
            <a:pPr algn="just">
              <a:defRPr/>
            </a:pPr>
            <a:r>
              <a:rPr lang="ru-RU" altLang="ru-RU" sz="1600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6. </a:t>
            </a:r>
            <a:r>
              <a:rPr lang="ru-RU" altLang="ru-RU" sz="1600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Распоряжение от </a:t>
            </a:r>
            <a:r>
              <a:rPr lang="ru-RU" sz="1600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00.11.2021 № 0000-р </a:t>
            </a:r>
            <a:r>
              <a:rPr lang="ru-RU" altLang="ru-RU" sz="1600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«О  проведении итогового сочинения (изложения) в Ленинградской области в 2021/2022 учебном году» 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Итоговое сочинение (изложение)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1127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9FC0-4235-43AF-99ED-0FB9E9503D00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985" y="581890"/>
            <a:ext cx="910705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 </a:t>
            </a:r>
            <a:endParaRPr lang="ru-RU" altLang="ru-RU" sz="2000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algn="ctr">
              <a:defRPr/>
            </a:pPr>
            <a:r>
              <a:rPr lang="ru-RU" alt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Распоряжение КОПО ЛО </a:t>
            </a:r>
            <a:r>
              <a:rPr lang="ru-RU" altLang="ru-RU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от</a:t>
            </a:r>
            <a:r>
              <a:rPr lang="ru-RU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14.09.2021 № 2495-р </a:t>
            </a:r>
            <a:r>
              <a:rPr lang="ru-RU" altLang="ru-RU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«О  подготовке к проведению в Ленинградской области в 2021/2022 учебном году итогового сочинения (изложения</a:t>
            </a:r>
            <a:r>
              <a:rPr lang="ru-RU" altLang="ru-RU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)» </a:t>
            </a:r>
            <a:r>
              <a:rPr lang="ru-RU" altLang="ru-RU" sz="14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(План </a:t>
            </a:r>
            <a:r>
              <a:rPr lang="ru-RU" altLang="ru-RU" sz="1400" b="1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по направлениям работы на 2 </a:t>
            </a:r>
            <a:r>
              <a:rPr lang="ru-RU" altLang="ru-RU" sz="1400" b="1" dirty="0" smtClean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месяца)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endParaRPr lang="ru-RU" altLang="ru-RU" sz="1400" b="1" dirty="0">
              <a:solidFill>
                <a:srgbClr val="FF0000"/>
              </a:solidFill>
              <a:latin typeface="Open sans"/>
              <a:cs typeface="Times New Roman" pitchFamily="18" charset="0"/>
            </a:endParaRPr>
          </a:p>
          <a:p>
            <a:pPr marL="520700" indent="-342900" algn="ctr">
              <a:spcBef>
                <a:spcPct val="0"/>
              </a:spcBef>
              <a:buAutoNum type="arabicPeriod"/>
              <a:defRPr/>
            </a:pPr>
            <a:r>
              <a:rPr lang="ru-RU" altLang="ru-RU" sz="1600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Общие обучающие </a:t>
            </a:r>
            <a:r>
              <a:rPr lang="ru-RU" altLang="ru-RU" sz="1600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и информационные мероприятия </a:t>
            </a:r>
            <a:r>
              <a:rPr lang="ru-RU" altLang="ru-RU" sz="1600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по </a:t>
            </a:r>
            <a:r>
              <a:rPr lang="ru-RU" altLang="ru-RU" sz="1600" b="1" dirty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вопросам подготовки и проведения </a:t>
            </a:r>
            <a:r>
              <a:rPr lang="ru-RU" altLang="ru-RU" sz="1600" b="1" dirty="0" smtClean="0">
                <a:solidFill>
                  <a:srgbClr val="7030A0"/>
                </a:solidFill>
                <a:latin typeface="Open sans"/>
                <a:cs typeface="Times New Roman" pitchFamily="18" charset="0"/>
              </a:rPr>
              <a:t>ИСИ</a:t>
            </a:r>
          </a:p>
          <a:p>
            <a:pPr marL="177800">
              <a:spcBef>
                <a:spcPct val="0"/>
              </a:spcBef>
              <a:defRPr/>
            </a:pPr>
            <a:endParaRPr lang="ru-RU" altLang="ru-RU" sz="1600" dirty="0">
              <a:solidFill>
                <a:srgbClr val="7030A0"/>
              </a:solidFill>
              <a:latin typeface="Open sans"/>
              <a:cs typeface="Times New Roman" pitchFamily="18" charset="0"/>
            </a:endParaRPr>
          </a:p>
          <a:p>
            <a:pPr marL="177800" indent="265113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Информация о метод. рекомендациях ГАОУ ДПО «ЛОИРО», в том числе списки примерных темах итогового сочинения и  рекомендуемый перечень произведений отечественной и мировой литературы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как материала для 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подготовки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обучающихся 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к итоговому сочинению!</a:t>
            </a:r>
            <a:endParaRPr lang="ru-RU" altLang="ru-RU" sz="1600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  <a:p>
            <a:pPr marL="177800" indent="265113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Вебинары по вопросам организации и проведения ИСИ с </a:t>
            </a:r>
            <a:r>
              <a:rPr lang="ru-RU" altLang="ru-RU" sz="1600" u="sng" dirty="0">
                <a:solidFill>
                  <a:srgbClr val="FF0000"/>
                </a:solidFill>
                <a:latin typeface="Open sans"/>
                <a:cs typeface="Times New Roman" pitchFamily="18" charset="0"/>
              </a:rPr>
              <a:t>датами, временем и ссылками </a:t>
            </a:r>
            <a:r>
              <a:rPr lang="ru-RU" altLang="ru-RU" sz="1600" dirty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для администрации ОО, РМК, учителей русского языка и литературы</a:t>
            </a:r>
            <a:r>
              <a:rPr lang="ru-RU" altLang="ru-RU" sz="1600" dirty="0" smtClean="0">
                <a:solidFill>
                  <a:srgbClr val="002060"/>
                </a:solidFill>
                <a:latin typeface="Open sans"/>
                <a:cs typeface="Times New Roman" pitchFamily="18" charset="0"/>
              </a:rPr>
              <a:t>.</a:t>
            </a:r>
          </a:p>
          <a:p>
            <a:pPr marL="177800">
              <a:spcBef>
                <a:spcPct val="0"/>
              </a:spcBef>
              <a:defRPr/>
            </a:pPr>
            <a:endParaRPr lang="ru-RU" altLang="ru-RU" sz="1600" dirty="0">
              <a:solidFill>
                <a:srgbClr val="002060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1399" cy="58189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0" y="82045"/>
            <a:ext cx="9906000" cy="499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dirty="0" smtClean="0">
                <a:solidFill>
                  <a:srgbClr val="002060"/>
                </a:solidFill>
              </a:rPr>
              <a:t/>
            </a:r>
            <a:br>
              <a:rPr lang="ru-RU" altLang="ru-RU" sz="2000" dirty="0" smtClean="0">
                <a:solidFill>
                  <a:srgbClr val="002060"/>
                </a:solidFill>
              </a:rPr>
            </a:br>
            <a:r>
              <a:rPr lang="ru-RU" altLang="ru-RU" sz="2400" dirty="0" smtClean="0">
                <a:solidFill>
                  <a:srgbClr val="002060"/>
                </a:solidFill>
                <a:latin typeface="Roboto"/>
              </a:rPr>
              <a:t>О подготовке к ИСИ в 2021/2022 у.г.</a:t>
            </a:r>
            <a:br>
              <a:rPr lang="ru-RU" altLang="ru-RU" sz="2400" dirty="0" smtClean="0">
                <a:solidFill>
                  <a:srgbClr val="002060"/>
                </a:solidFill>
                <a:latin typeface="Roboto"/>
              </a:rPr>
            </a:br>
            <a:endParaRPr lang="ru-RU" sz="2400" dirty="0">
              <a:solidFill>
                <a:srgbClr val="00206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75383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96110" y="124691"/>
            <a:ext cx="9669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002060"/>
                </a:solidFill>
                <a:latin typeface="Roboto"/>
                <a:cs typeface="Times New Roman" panose="02020603050405020304" pitchFamily="18" charset="0"/>
              </a:rPr>
              <a:t>Мероприятия сентября-ноября 2021 года - Подготовка к ИСИ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204015"/>
              </p:ext>
            </p:extLst>
          </p:nvPr>
        </p:nvGraphicFramePr>
        <p:xfrm>
          <a:off x="230821" y="812486"/>
          <a:ext cx="9400381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73"/>
                <a:gridCol w="4649266"/>
                <a:gridCol w="1325491"/>
                <a:gridCol w="1207294"/>
                <a:gridCol w="173735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Исполнители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866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Times New Roman" panose="02020603050405020304" pitchFamily="18" charset="0"/>
                        </a:rPr>
                        <a:t>Общие обучающие и информационные мероприятия по вопросам подготовки и проведения ИСИ</a:t>
                      </a: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Разработка регионального перечня примерных тем итогового сочинения и списка рекомендуемых литературных произведений для обеспечения подготовки обучающихся к ИСИ, а также размещение данных материалов на сайте ГАОУ ДПО «ЛОИРО</a:t>
                      </a: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01.10.2021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Roboto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05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Разработка «Методических рекомендаций по подготовке к написанию итогового сочинения (изложения) в 2021-2022 учебном году для учителей русского языка и литературы», а также размещение материалов на сайте ГАОУ ДПО «ЛОИРО»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До 06.10.2021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</a:t>
                      </a: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ДПО «ЛОИРО</a:t>
                      </a:r>
                      <a:r>
                        <a:rPr lang="ru-RU" sz="120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200" dirty="0">
                        <a:latin typeface="Roboto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 12.2.25 «Методика подготовки к итоговому сочинению (изложению) и критерии его проверки»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http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  <a:hlinkClick r:id="rId3"/>
                        </a:rPr>
                        <a:t>://b53705.vr.mirapolis.ru/mira/miravr/3920029655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Вебинарная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площадка ГАОУ ДПО «ЛОИРО»</a:t>
                      </a:r>
                      <a:r>
                        <a:rPr lang="ru-RU" sz="1200" b="1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12.10.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2021 </a:t>
                      </a:r>
                      <a:endParaRPr lang="ru-RU" sz="1200" b="1" dirty="0" smtClean="0">
                        <a:solidFill>
                          <a:srgbClr val="FF000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15.00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r>
                        <a:rPr lang="ru-RU" sz="1200" b="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Руководители и специалисты РМК, МО  по русскому языку, учителя русского языка и литературы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304"/>
                          </a:solidFill>
                          <a:latin typeface="Roboto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solidFill>
                          <a:srgbClr val="000304"/>
                        </a:solidFill>
                        <a:latin typeface="Roboto"/>
                        <a:cs typeface="Times New Roman" panose="02020603050405020304" pitchFamily="18" charset="0"/>
                      </a:endParaRPr>
                    </a:p>
                  </a:txBody>
                  <a:tcPr marL="74295" marR="742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 12.2.26 «Анализ результатов репетиционного сочинения, типичные ошибки обучающихся»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u="sng" dirty="0" smtClean="0">
                          <a:solidFill>
                            <a:srgbClr val="0000FF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  <a:hlinkClick r:id="rId4"/>
                        </a:rPr>
                        <a:t>https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  <a:hlinkClick r:id="rId4"/>
                        </a:rPr>
                        <a:t>://us02web.zoom.us/j/86084665110?pwd=Tm9jbVlybkJmTWlDWVgvRXRtb2dBUT09</a:t>
                      </a: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Вебинарная</a:t>
                      </a:r>
                      <a:r>
                        <a:rPr lang="ru-RU" sz="1200" b="1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площадка ГАОУ ДПО «ЛОИРО»</a:t>
                      </a:r>
                      <a:r>
                        <a:rPr lang="ru-RU" sz="1200" b="1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12.11.2021 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15.00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ГАОУ ДПО «ЛОИРО»</a:t>
                      </a:r>
                      <a:r>
                        <a:rPr lang="ru-RU" sz="1200" b="0" kern="0" dirty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В.А.Терешина</a:t>
                      </a:r>
                      <a:r>
                        <a:rPr lang="ru-RU" sz="1200" b="0" dirty="0" smtClean="0">
                          <a:effectLst/>
                          <a:latin typeface="Roboto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Roboto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Руководители и специалисты РМК, МО  по русскому языку, учителя русского языка и литературы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ОО,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эксперты по проверке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Roboto"/>
                          <a:ea typeface="Calibri"/>
                          <a:cs typeface="Times New Roman" panose="02020603050405020304" pitchFamily="18" charset="0"/>
                        </a:rPr>
                        <a:t>ИСИ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Roboto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453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orbe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2766</TotalTime>
  <Words>3285</Words>
  <Application>Microsoft Office PowerPoint</Application>
  <PresentationFormat>Лист A4 (210x297 мм)</PresentationFormat>
  <Paragraphs>470</Paragraphs>
  <Slides>25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Corbel</vt:lpstr>
      <vt:lpstr>Open sans</vt:lpstr>
      <vt:lpstr>Roboto</vt:lpstr>
      <vt:lpstr>Times New Roman</vt:lpstr>
      <vt:lpstr>Wingdings</vt:lpstr>
      <vt:lpstr>Тема Office</vt:lpstr>
      <vt:lpstr> Вебинар для руководителей  общеобразовательных организаций  по вопросам организации и проведения  итогового сочинения/изложения в 2021/2022 у.г.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Благодарю за внимание!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cab_215</cp:lastModifiedBy>
  <cp:revision>432</cp:revision>
  <dcterms:created xsi:type="dcterms:W3CDTF">2014-12-04T07:11:17Z</dcterms:created>
  <dcterms:modified xsi:type="dcterms:W3CDTF">2021-10-18T08:02:16Z</dcterms:modified>
</cp:coreProperties>
</file>