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97" r:id="rId9"/>
    <p:sldId id="295" r:id="rId10"/>
    <p:sldId id="259" r:id="rId11"/>
    <p:sldId id="298" r:id="rId12"/>
    <p:sldId id="293" r:id="rId13"/>
    <p:sldId id="289" r:id="rId14"/>
    <p:sldId id="260" r:id="rId15"/>
    <p:sldId id="261" r:id="rId16"/>
    <p:sldId id="288" r:id="rId17"/>
    <p:sldId id="262" r:id="rId18"/>
    <p:sldId id="263" r:id="rId19"/>
    <p:sldId id="264" r:id="rId20"/>
    <p:sldId id="278" r:id="rId21"/>
    <p:sldId id="279" r:id="rId22"/>
    <p:sldId id="280" r:id="rId23"/>
    <p:sldId id="301" r:id="rId24"/>
    <p:sldId id="281" r:id="rId25"/>
    <p:sldId id="302" r:id="rId26"/>
    <p:sldId id="308" r:id="rId27"/>
    <p:sldId id="268" r:id="rId28"/>
    <p:sldId id="292" r:id="rId29"/>
    <p:sldId id="300" r:id="rId30"/>
    <p:sldId id="303" r:id="rId31"/>
    <p:sldId id="304" r:id="rId32"/>
    <p:sldId id="285" r:id="rId33"/>
    <p:sldId id="283" r:id="rId34"/>
    <p:sldId id="284" r:id="rId35"/>
    <p:sldId id="275" r:id="rId36"/>
    <p:sldId id="286" r:id="rId37"/>
    <p:sldId id="305" r:id="rId38"/>
    <p:sldId id="276" r:id="rId39"/>
    <p:sldId id="277" r:id="rId40"/>
    <p:sldId id="294" r:id="rId41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FF"/>
    <a:srgbClr val="00FFFF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61" autoAdjust="0"/>
  </p:normalViewPr>
  <p:slideViewPr>
    <p:cSldViewPr>
      <p:cViewPr varScale="1">
        <p:scale>
          <a:sx n="87" d="100"/>
          <a:sy n="87" d="100"/>
        </p:scale>
        <p:origin x="-660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9E378-FAF4-43BE-9A77-5054325BFB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B625B-BFCA-49F7-A085-531C13C46F39}">
      <dgm:prSet custT="1"/>
      <dgm:spPr/>
      <dgm:t>
        <a:bodyPr/>
        <a:lstStyle/>
        <a:p>
          <a:r>
            <a:rPr lang="ru-RU" sz="2000" b="1" i="0" baseline="0" dirty="0"/>
            <a:t>Математика </a:t>
          </a:r>
          <a:r>
            <a:rPr lang="ru-RU" sz="2000" b="0" i="0" baseline="0" dirty="0"/>
            <a:t>– линейка;</a:t>
          </a:r>
          <a:endParaRPr lang="ru-RU" sz="2000" dirty="0"/>
        </a:p>
      </dgm:t>
    </dgm:pt>
    <dgm:pt modelId="{466414D7-8A0F-4385-B1D7-E28F5C297ADE}" type="parTrans" cxnId="{4FD3D936-63B5-45FB-8BA1-4462F7AD2FE2}">
      <dgm:prSet/>
      <dgm:spPr/>
      <dgm:t>
        <a:bodyPr/>
        <a:lstStyle/>
        <a:p>
          <a:endParaRPr lang="ru-RU"/>
        </a:p>
      </dgm:t>
    </dgm:pt>
    <dgm:pt modelId="{C9B99D1D-91B7-4482-8973-7440E78A2BC3}" type="sibTrans" cxnId="{4FD3D936-63B5-45FB-8BA1-4462F7AD2FE2}">
      <dgm:prSet/>
      <dgm:spPr/>
      <dgm:t>
        <a:bodyPr/>
        <a:lstStyle/>
        <a:p>
          <a:endParaRPr lang="ru-RU"/>
        </a:p>
      </dgm:t>
    </dgm:pt>
    <dgm:pt modelId="{D9ECD685-7BBC-476D-A252-0C1A0F9EBC2A}">
      <dgm:prSet custT="1"/>
      <dgm:spPr/>
      <dgm:t>
        <a:bodyPr/>
        <a:lstStyle/>
        <a:p>
          <a:r>
            <a:rPr lang="ru-RU" sz="2000" b="1" i="0" baseline="0" dirty="0"/>
            <a:t>География </a:t>
          </a:r>
          <a:r>
            <a:rPr lang="ru-RU" sz="2000" b="0" i="0" baseline="0" dirty="0"/>
            <a:t>– линейка, транспортир и  непрограммируемый калькулятор</a:t>
          </a:r>
          <a:endParaRPr lang="ru-RU" sz="2000" dirty="0"/>
        </a:p>
      </dgm:t>
    </dgm:pt>
    <dgm:pt modelId="{CBB21392-5558-4EB4-B86C-659E1554146A}" type="parTrans" cxnId="{349070C3-A10C-49E6-8A2D-7250F6A5135B}">
      <dgm:prSet/>
      <dgm:spPr/>
      <dgm:t>
        <a:bodyPr/>
        <a:lstStyle/>
        <a:p>
          <a:endParaRPr lang="ru-RU"/>
        </a:p>
      </dgm:t>
    </dgm:pt>
    <dgm:pt modelId="{942EB1AE-EBC2-4E02-AFD5-5E509523774B}" type="sibTrans" cxnId="{349070C3-A10C-49E6-8A2D-7250F6A5135B}">
      <dgm:prSet/>
      <dgm:spPr/>
      <dgm:t>
        <a:bodyPr/>
        <a:lstStyle/>
        <a:p>
          <a:endParaRPr lang="ru-RU"/>
        </a:p>
      </dgm:t>
    </dgm:pt>
    <dgm:pt modelId="{36A368A4-4F01-4413-850D-D61C93A3C875}">
      <dgm:prSet custT="1"/>
      <dgm:spPr/>
      <dgm:t>
        <a:bodyPr/>
        <a:lstStyle/>
        <a:p>
          <a:r>
            <a:rPr lang="ru-RU" sz="2000" b="1" i="0" baseline="0" dirty="0"/>
            <a:t>Физика </a:t>
          </a:r>
          <a:r>
            <a:rPr lang="ru-RU" sz="2000" b="0" i="0" baseline="0" dirty="0"/>
            <a:t>– линейка и непрограммируемый  калькулятор;                                                                                                 </a:t>
          </a:r>
          <a:endParaRPr lang="ru-RU" sz="2000" dirty="0"/>
        </a:p>
      </dgm:t>
    </dgm:pt>
    <dgm:pt modelId="{C5ED7BA5-9BBA-40F5-926D-8D3BE6E4C372}" type="parTrans" cxnId="{887C9AA3-D50D-4238-8214-5CC800F2A7FC}">
      <dgm:prSet/>
      <dgm:spPr/>
      <dgm:t>
        <a:bodyPr/>
        <a:lstStyle/>
        <a:p>
          <a:endParaRPr lang="ru-RU"/>
        </a:p>
      </dgm:t>
    </dgm:pt>
    <dgm:pt modelId="{610953AD-A209-4355-9F77-63C4EE3A15D4}" type="sibTrans" cxnId="{887C9AA3-D50D-4238-8214-5CC800F2A7FC}">
      <dgm:prSet/>
      <dgm:spPr/>
      <dgm:t>
        <a:bodyPr/>
        <a:lstStyle/>
        <a:p>
          <a:endParaRPr lang="ru-RU"/>
        </a:p>
      </dgm:t>
    </dgm:pt>
    <dgm:pt modelId="{579B8D33-870D-4614-A2C1-82D131E9EF08}">
      <dgm:prSet custT="1"/>
      <dgm:spPr/>
      <dgm:t>
        <a:bodyPr/>
        <a:lstStyle/>
        <a:p>
          <a:r>
            <a:rPr lang="ru-RU" sz="2000" b="1" i="0" baseline="0" dirty="0"/>
            <a:t>Литература</a:t>
          </a:r>
          <a:r>
            <a:rPr lang="ru-RU" sz="2000" b="0" i="0" baseline="0" dirty="0"/>
            <a:t>- орфографический словарь</a:t>
          </a:r>
          <a:endParaRPr lang="ru-RU" sz="2000" dirty="0"/>
        </a:p>
      </dgm:t>
    </dgm:pt>
    <dgm:pt modelId="{78C88E5F-DA01-46F4-BC6B-310B10FC0669}" type="parTrans" cxnId="{8C249709-63C9-42E3-B0DE-4D4744FBA39B}">
      <dgm:prSet/>
      <dgm:spPr/>
      <dgm:t>
        <a:bodyPr/>
        <a:lstStyle/>
        <a:p>
          <a:endParaRPr lang="ru-RU"/>
        </a:p>
      </dgm:t>
    </dgm:pt>
    <dgm:pt modelId="{CD858C13-E924-4775-9075-7D8226156158}" type="sibTrans" cxnId="{8C249709-63C9-42E3-B0DE-4D4744FBA39B}">
      <dgm:prSet/>
      <dgm:spPr/>
      <dgm:t>
        <a:bodyPr/>
        <a:lstStyle/>
        <a:p>
          <a:endParaRPr lang="ru-RU"/>
        </a:p>
      </dgm:t>
    </dgm:pt>
    <dgm:pt modelId="{B7DB6211-B229-445D-AB9A-B1A2BAB84685}">
      <dgm:prSet custT="1"/>
      <dgm:spPr/>
      <dgm:t>
        <a:bodyPr/>
        <a:lstStyle/>
        <a:p>
          <a:r>
            <a:rPr lang="ru-RU" sz="2000" b="1" i="0" baseline="0" dirty="0"/>
            <a:t>Химия </a:t>
          </a:r>
          <a:r>
            <a:rPr lang="ru-RU" sz="2000" b="0" i="0" baseline="0" dirty="0"/>
            <a:t>- непрограммируемый калькулятор; </a:t>
          </a:r>
          <a:endParaRPr lang="ru-RU" sz="2000" dirty="0"/>
        </a:p>
      </dgm:t>
    </dgm:pt>
    <dgm:pt modelId="{9AF51AB2-3229-412A-8F03-4EE0796B3474}" type="parTrans" cxnId="{748DA649-B3A5-4262-8059-C8E1B772F1B8}">
      <dgm:prSet/>
      <dgm:spPr/>
      <dgm:t>
        <a:bodyPr/>
        <a:lstStyle/>
        <a:p>
          <a:endParaRPr lang="ru-RU"/>
        </a:p>
      </dgm:t>
    </dgm:pt>
    <dgm:pt modelId="{02DF54D4-9636-4F78-BE70-D67AD98ADC44}" type="sibTrans" cxnId="{748DA649-B3A5-4262-8059-C8E1B772F1B8}">
      <dgm:prSet/>
      <dgm:spPr/>
      <dgm:t>
        <a:bodyPr/>
        <a:lstStyle/>
        <a:p>
          <a:endParaRPr lang="ru-RU"/>
        </a:p>
      </dgm:t>
    </dgm:pt>
    <dgm:pt modelId="{EAA97E04-ACBC-4CE1-B523-B575DAD1B313}" type="pres">
      <dgm:prSet presAssocID="{E289E378-FAF4-43BE-9A77-5054325BF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6A91C-75AE-4299-8166-BB8278D7B5B2}" type="pres">
      <dgm:prSet presAssocID="{CC0B625B-BFCA-49F7-A085-531C13C46F39}" presName="parentText" presStyleLbl="node1" presStyleIdx="0" presStyleCnt="5" custScaleY="154469" custLinFactNeighborX="-1029" custLinFactNeighborY="-17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66240-196A-494A-BF67-7DDACCC4B42A}" type="pres">
      <dgm:prSet presAssocID="{C9B99D1D-91B7-4482-8973-7440E78A2BC3}" presName="spacer" presStyleCnt="0"/>
      <dgm:spPr/>
    </dgm:pt>
    <dgm:pt modelId="{E7D43F4D-2C37-4D86-9076-20E34300C6FB}" type="pres">
      <dgm:prSet presAssocID="{D9ECD685-7BBC-476D-A252-0C1A0F9EBC2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32F44-FAB9-45A5-AA0C-87A365942100}" type="pres">
      <dgm:prSet presAssocID="{942EB1AE-EBC2-4E02-AFD5-5E509523774B}" presName="spacer" presStyleCnt="0"/>
      <dgm:spPr/>
    </dgm:pt>
    <dgm:pt modelId="{43D6C7A0-01DA-4C06-8285-6FBA4D7E8488}" type="pres">
      <dgm:prSet presAssocID="{36A368A4-4F01-4413-850D-D61C93A3C87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B07A4-5A45-481C-962F-B37A172FF96A}" type="pres">
      <dgm:prSet presAssocID="{610953AD-A209-4355-9F77-63C4EE3A15D4}" presName="spacer" presStyleCnt="0"/>
      <dgm:spPr/>
    </dgm:pt>
    <dgm:pt modelId="{851BBDF6-CD26-45C0-8DBB-3492C7D1BB54}" type="pres">
      <dgm:prSet presAssocID="{B7DB6211-B229-445D-AB9A-B1A2BAB8468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B1353-61F4-43A1-ADE3-F521DEFA3379}" type="pres">
      <dgm:prSet presAssocID="{02DF54D4-9636-4F78-BE70-D67AD98ADC44}" presName="spacer" presStyleCnt="0"/>
      <dgm:spPr/>
    </dgm:pt>
    <dgm:pt modelId="{135A9737-2314-4096-BD96-80602169BB8A}" type="pres">
      <dgm:prSet presAssocID="{579B8D33-870D-4614-A2C1-82D131E9EF08}" presName="parentText" presStyleLbl="node1" presStyleIdx="4" presStyleCnt="5" custLinFactY="133425" custLinFactNeighborX="-173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E9312-C06D-44B2-9832-44026CAE455C}" type="presOf" srcId="{B7DB6211-B229-445D-AB9A-B1A2BAB84685}" destId="{851BBDF6-CD26-45C0-8DBB-3492C7D1BB54}" srcOrd="0" destOrd="0" presId="urn:microsoft.com/office/officeart/2005/8/layout/vList2"/>
    <dgm:cxn modelId="{B287A8C2-5EA9-4A2D-A2E4-902F2BABA8D2}" type="presOf" srcId="{CC0B625B-BFCA-49F7-A085-531C13C46F39}" destId="{F7D6A91C-75AE-4299-8166-BB8278D7B5B2}" srcOrd="0" destOrd="0" presId="urn:microsoft.com/office/officeart/2005/8/layout/vList2"/>
    <dgm:cxn modelId="{748DA649-B3A5-4262-8059-C8E1B772F1B8}" srcId="{E289E378-FAF4-43BE-9A77-5054325BFB52}" destId="{B7DB6211-B229-445D-AB9A-B1A2BAB84685}" srcOrd="3" destOrd="0" parTransId="{9AF51AB2-3229-412A-8F03-4EE0796B3474}" sibTransId="{02DF54D4-9636-4F78-BE70-D67AD98ADC44}"/>
    <dgm:cxn modelId="{4D646DAC-AFCB-4D47-9946-A705F92DAE55}" type="presOf" srcId="{579B8D33-870D-4614-A2C1-82D131E9EF08}" destId="{135A9737-2314-4096-BD96-80602169BB8A}" srcOrd="0" destOrd="0" presId="urn:microsoft.com/office/officeart/2005/8/layout/vList2"/>
    <dgm:cxn modelId="{EC93F98F-19F9-42EB-95D4-00E97E659B28}" type="presOf" srcId="{36A368A4-4F01-4413-850D-D61C93A3C875}" destId="{43D6C7A0-01DA-4C06-8285-6FBA4D7E8488}" srcOrd="0" destOrd="0" presId="urn:microsoft.com/office/officeart/2005/8/layout/vList2"/>
    <dgm:cxn modelId="{887C9AA3-D50D-4238-8214-5CC800F2A7FC}" srcId="{E289E378-FAF4-43BE-9A77-5054325BFB52}" destId="{36A368A4-4F01-4413-850D-D61C93A3C875}" srcOrd="2" destOrd="0" parTransId="{C5ED7BA5-9BBA-40F5-926D-8D3BE6E4C372}" sibTransId="{610953AD-A209-4355-9F77-63C4EE3A15D4}"/>
    <dgm:cxn modelId="{D28D843A-248C-41B3-BCA8-6B6115BFE0C2}" type="presOf" srcId="{E289E378-FAF4-43BE-9A77-5054325BFB52}" destId="{EAA97E04-ACBC-4CE1-B523-B575DAD1B313}" srcOrd="0" destOrd="0" presId="urn:microsoft.com/office/officeart/2005/8/layout/vList2"/>
    <dgm:cxn modelId="{349070C3-A10C-49E6-8A2D-7250F6A5135B}" srcId="{E289E378-FAF4-43BE-9A77-5054325BFB52}" destId="{D9ECD685-7BBC-476D-A252-0C1A0F9EBC2A}" srcOrd="1" destOrd="0" parTransId="{CBB21392-5558-4EB4-B86C-659E1554146A}" sibTransId="{942EB1AE-EBC2-4E02-AFD5-5E509523774B}"/>
    <dgm:cxn modelId="{8C249709-63C9-42E3-B0DE-4D4744FBA39B}" srcId="{E289E378-FAF4-43BE-9A77-5054325BFB52}" destId="{579B8D33-870D-4614-A2C1-82D131E9EF08}" srcOrd="4" destOrd="0" parTransId="{78C88E5F-DA01-46F4-BC6B-310B10FC0669}" sibTransId="{CD858C13-E924-4775-9075-7D8226156158}"/>
    <dgm:cxn modelId="{3A9ECF9F-E599-4A21-A502-261B05DB9B03}" type="presOf" srcId="{D9ECD685-7BBC-476D-A252-0C1A0F9EBC2A}" destId="{E7D43F4D-2C37-4D86-9076-20E34300C6FB}" srcOrd="0" destOrd="0" presId="urn:microsoft.com/office/officeart/2005/8/layout/vList2"/>
    <dgm:cxn modelId="{4FD3D936-63B5-45FB-8BA1-4462F7AD2FE2}" srcId="{E289E378-FAF4-43BE-9A77-5054325BFB52}" destId="{CC0B625B-BFCA-49F7-A085-531C13C46F39}" srcOrd="0" destOrd="0" parTransId="{466414D7-8A0F-4385-B1D7-E28F5C297ADE}" sibTransId="{C9B99D1D-91B7-4482-8973-7440E78A2BC3}"/>
    <dgm:cxn modelId="{2EF50C4E-5A76-428F-8A35-5731D677F28B}" type="presParOf" srcId="{EAA97E04-ACBC-4CE1-B523-B575DAD1B313}" destId="{F7D6A91C-75AE-4299-8166-BB8278D7B5B2}" srcOrd="0" destOrd="0" presId="urn:microsoft.com/office/officeart/2005/8/layout/vList2"/>
    <dgm:cxn modelId="{D2662DDF-239A-4A98-B4BD-80B487ECBAEC}" type="presParOf" srcId="{EAA97E04-ACBC-4CE1-B523-B575DAD1B313}" destId="{C9066240-196A-494A-BF67-7DDACCC4B42A}" srcOrd="1" destOrd="0" presId="urn:microsoft.com/office/officeart/2005/8/layout/vList2"/>
    <dgm:cxn modelId="{E734D86A-A013-44B6-8520-4D978EECC988}" type="presParOf" srcId="{EAA97E04-ACBC-4CE1-B523-B575DAD1B313}" destId="{E7D43F4D-2C37-4D86-9076-20E34300C6FB}" srcOrd="2" destOrd="0" presId="urn:microsoft.com/office/officeart/2005/8/layout/vList2"/>
    <dgm:cxn modelId="{95492151-EBDA-4375-9AB8-68CE4C64C35E}" type="presParOf" srcId="{EAA97E04-ACBC-4CE1-B523-B575DAD1B313}" destId="{31C32F44-FAB9-45A5-AA0C-87A365942100}" srcOrd="3" destOrd="0" presId="urn:microsoft.com/office/officeart/2005/8/layout/vList2"/>
    <dgm:cxn modelId="{DAB7E783-9839-40FD-9B95-36DF5AB4D6D0}" type="presParOf" srcId="{EAA97E04-ACBC-4CE1-B523-B575DAD1B313}" destId="{43D6C7A0-01DA-4C06-8285-6FBA4D7E8488}" srcOrd="4" destOrd="0" presId="urn:microsoft.com/office/officeart/2005/8/layout/vList2"/>
    <dgm:cxn modelId="{E61E94BB-7891-4C7A-A85F-353556DDBCA2}" type="presParOf" srcId="{EAA97E04-ACBC-4CE1-B523-B575DAD1B313}" destId="{A4DB07A4-5A45-481C-962F-B37A172FF96A}" srcOrd="5" destOrd="0" presId="urn:microsoft.com/office/officeart/2005/8/layout/vList2"/>
    <dgm:cxn modelId="{F1E1B47A-C5A0-45A0-AE6A-55483EE3D7BC}" type="presParOf" srcId="{EAA97E04-ACBC-4CE1-B523-B575DAD1B313}" destId="{851BBDF6-CD26-45C0-8DBB-3492C7D1BB54}" srcOrd="6" destOrd="0" presId="urn:microsoft.com/office/officeart/2005/8/layout/vList2"/>
    <dgm:cxn modelId="{973A21EA-4BEE-45D3-827C-E6B6ADDF0F28}" type="presParOf" srcId="{EAA97E04-ACBC-4CE1-B523-B575DAD1B313}" destId="{E0AB1353-61F4-43A1-ADE3-F521DEFA3379}" srcOrd="7" destOrd="0" presId="urn:microsoft.com/office/officeart/2005/8/layout/vList2"/>
    <dgm:cxn modelId="{90F631AF-CAF7-4E54-991E-AE55815B53AF}" type="presParOf" srcId="{EAA97E04-ACBC-4CE1-B523-B575DAD1B313}" destId="{135A9737-2314-4096-BD96-80602169BB8A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6A91C-75AE-4299-8166-BB8278D7B5B2}">
      <dsp:nvSpPr>
        <dsp:cNvPr id="0" name=""/>
        <dsp:cNvSpPr/>
      </dsp:nvSpPr>
      <dsp:spPr>
        <a:xfrm>
          <a:off x="0" y="119"/>
          <a:ext cx="8810345" cy="740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Математика </a:t>
          </a:r>
          <a:r>
            <a:rPr lang="ru-RU" sz="2000" b="0" i="0" kern="1200" baseline="0" dirty="0"/>
            <a:t>– линейка;</a:t>
          </a:r>
          <a:endParaRPr lang="ru-RU" sz="2000" kern="1200" dirty="0"/>
        </a:p>
      </dsp:txBody>
      <dsp:txXfrm>
        <a:off x="36128" y="36247"/>
        <a:ext cx="8738089" cy="667828"/>
      </dsp:txXfrm>
    </dsp:sp>
    <dsp:sp modelId="{E7D43F4D-2C37-4D86-9076-20E34300C6FB}">
      <dsp:nvSpPr>
        <dsp:cNvPr id="0" name=""/>
        <dsp:cNvSpPr/>
      </dsp:nvSpPr>
      <dsp:spPr>
        <a:xfrm>
          <a:off x="0" y="784072"/>
          <a:ext cx="8810345" cy="479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География </a:t>
          </a:r>
          <a:r>
            <a:rPr lang="ru-RU" sz="2000" b="0" i="0" kern="1200" baseline="0" dirty="0"/>
            <a:t>– линейка, транспортир и  непрограммируемый калькулятор</a:t>
          </a:r>
          <a:endParaRPr lang="ru-RU" sz="2000" kern="1200" dirty="0"/>
        </a:p>
      </dsp:txBody>
      <dsp:txXfrm>
        <a:off x="23388" y="807460"/>
        <a:ext cx="8763569" cy="432339"/>
      </dsp:txXfrm>
    </dsp:sp>
    <dsp:sp modelId="{43D6C7A0-01DA-4C06-8285-6FBA4D7E8488}">
      <dsp:nvSpPr>
        <dsp:cNvPr id="0" name=""/>
        <dsp:cNvSpPr/>
      </dsp:nvSpPr>
      <dsp:spPr>
        <a:xfrm>
          <a:off x="0" y="1300627"/>
          <a:ext cx="8810345" cy="479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Физика </a:t>
          </a:r>
          <a:r>
            <a:rPr lang="ru-RU" sz="2000" b="0" i="0" kern="1200" baseline="0" dirty="0"/>
            <a:t>– линейка и непрограммируемый  калькулятор;                                                                                                 </a:t>
          </a:r>
          <a:endParaRPr lang="ru-RU" sz="2000" kern="1200" dirty="0"/>
        </a:p>
      </dsp:txBody>
      <dsp:txXfrm>
        <a:off x="23388" y="1324015"/>
        <a:ext cx="8763569" cy="432339"/>
      </dsp:txXfrm>
    </dsp:sp>
    <dsp:sp modelId="{851BBDF6-CD26-45C0-8DBB-3492C7D1BB54}">
      <dsp:nvSpPr>
        <dsp:cNvPr id="0" name=""/>
        <dsp:cNvSpPr/>
      </dsp:nvSpPr>
      <dsp:spPr>
        <a:xfrm>
          <a:off x="0" y="1817182"/>
          <a:ext cx="8810345" cy="479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Химия </a:t>
          </a:r>
          <a:r>
            <a:rPr lang="ru-RU" sz="2000" b="0" i="0" kern="1200" baseline="0" dirty="0"/>
            <a:t>- непрограммируемый калькулятор; </a:t>
          </a:r>
          <a:endParaRPr lang="ru-RU" sz="2000" kern="1200" dirty="0"/>
        </a:p>
      </dsp:txBody>
      <dsp:txXfrm>
        <a:off x="23388" y="1840570"/>
        <a:ext cx="8763569" cy="432339"/>
      </dsp:txXfrm>
    </dsp:sp>
    <dsp:sp modelId="{135A9737-2314-4096-BD96-80602169BB8A}">
      <dsp:nvSpPr>
        <dsp:cNvPr id="0" name=""/>
        <dsp:cNvSpPr/>
      </dsp:nvSpPr>
      <dsp:spPr>
        <a:xfrm>
          <a:off x="0" y="2340284"/>
          <a:ext cx="8810345" cy="479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baseline="0" dirty="0"/>
            <a:t>Литература</a:t>
          </a:r>
          <a:r>
            <a:rPr lang="ru-RU" sz="2000" b="0" i="0" kern="1200" baseline="0" dirty="0"/>
            <a:t>- орфографический словарь</a:t>
          </a:r>
          <a:endParaRPr lang="ru-RU" sz="2000" kern="1200" dirty="0"/>
        </a:p>
      </dsp:txBody>
      <dsp:txXfrm>
        <a:off x="23388" y="2363672"/>
        <a:ext cx="8763569" cy="43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2800" b="1" spc="-195" dirty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28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</a:t>
            </a:r>
            <a:r>
              <a:rPr sz="4000" b="1" spc="-215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sz="4000" b="1" spc="-575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25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4000" b="1" spc="-225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4000" b="1" spc="-225" dirty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>
                <a:latin typeface="Georgia"/>
                <a:cs typeface="Georgia"/>
              </a:rPr>
              <a:t>ноябрь</a:t>
            </a:r>
            <a:r>
              <a:rPr sz="2800" b="1" spc="-180" dirty="0">
                <a:latin typeface="Georgia"/>
                <a:cs typeface="Georgia"/>
              </a:rPr>
              <a:t> </a:t>
            </a:r>
            <a:r>
              <a:rPr sz="2800" b="1" spc="-75" dirty="0">
                <a:latin typeface="Georgia"/>
                <a:cs typeface="Georgia"/>
              </a:rPr>
              <a:t>20</a:t>
            </a:r>
            <a:r>
              <a:rPr lang="ru-RU" sz="2800" b="1" spc="-75" dirty="0">
                <a:latin typeface="Georgia"/>
                <a:cs typeface="Georgia"/>
              </a:rPr>
              <a:t>23</a:t>
            </a:r>
            <a:r>
              <a:rPr sz="2800" b="1" spc="15" dirty="0">
                <a:latin typeface="Georgia"/>
                <a:cs typeface="Georgia"/>
              </a:rPr>
              <a:t> </a:t>
            </a:r>
            <a:r>
              <a:rPr sz="2800" b="1" spc="-165" dirty="0">
                <a:latin typeface="Georgia"/>
                <a:cs typeface="Georgia"/>
              </a:rPr>
              <a:t>года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15" name="Picture 2" descr="C:\Users\Оксана\Desktop\thumb_ege.png">
            <a:extLst>
              <a:ext uri="{FF2B5EF4-FFF2-40B4-BE49-F238E27FC236}">
                <a16:creationId xmlns="" xmlns:a16="http://schemas.microsoft.com/office/drawing/2014/main" id="{A4A9D47C-7A75-78B9-6165-CF7ABAC6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396"/>
            <a:ext cx="2867405" cy="1752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66753"/>
            <a:ext cx="8991600" cy="438408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400" b="1" spc="2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декабря </a:t>
            </a:r>
            <a:r>
              <a:rPr sz="2400" b="1" spc="2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spc="2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23(среда)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	сроки: </a:t>
            </a:r>
            <a:r>
              <a:rPr lang="ru-RU" sz="2400" b="1" spc="2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7 февраля   и   10 апреля2024 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>
                <a:latin typeface="Georgia"/>
                <a:cs typeface="Georgia"/>
              </a:rPr>
              <a:t>Время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>
                <a:latin typeface="Georgia"/>
                <a:cs typeface="Georgia"/>
              </a:rPr>
              <a:t>Начало</a:t>
            </a:r>
            <a:r>
              <a:rPr sz="2400" b="1" spc="-125" dirty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>
                <a:latin typeface="Georgia"/>
                <a:cs typeface="Georgia"/>
              </a:rPr>
              <a:t>10:00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52" y="92662"/>
            <a:ext cx="2028091" cy="751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2892" y="226263"/>
            <a:ext cx="650630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lang="ru-RU"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. ТЕМЫ: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883"/>
            <a:ext cx="2028091" cy="8339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857239"/>
            <a:ext cx="9417685" cy="419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</a:t>
            </a:r>
            <a:r>
              <a:rPr kumimoji="0" lang="ru-RU" alt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ет открытых тематических направлений итогового сочинения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сайт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ФГБНУ «ФИПИ» 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https://fipi.ru/itogovoe-sochinenie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 2023/24 учебном году комплекты тем итогового сочинения будут формироваться из ежегодно пополняемого закрытого банка тем итогового сочинения.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Комплекты будут содержать как темы, которые использовались в прошлые годы,          так и новые темы, разработанные в 2022 и 2023 гг.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735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2023 года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раздел 3 «Природа и культура в жизни человека» добавлен новый подраздел «Язык и языковая личность».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59A3D7-C89F-9282-CE60-D448ACF2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17" y="127"/>
            <a:ext cx="8715883" cy="571359"/>
          </a:xfrm>
        </p:spPr>
        <p:txBody>
          <a:bodyPr/>
          <a:lstStyle/>
          <a:p>
            <a:r>
              <a:rPr lang="ru-RU" dirty="0"/>
              <a:t>                    ТЕМЫ   ИСИ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2A59D47-2D62-8001-0AFE-F0DF1F8B2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642924"/>
            <a:ext cx="9144000" cy="5222274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Духовно-нравственные ориентиры в жизни человека.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1.1. Внутренний мир человека и его личностные качества.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Отношение человека к другому человеку (окружению), нравственные идеалы и выбор между добром и злом.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1.3. Познание человеком самого себя.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1.4. Свобода человека и ее ограничения.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Семья, общество, Отечество в жизни человека.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Семья, род; семейные ценности и традиции.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2.2. Человек и общество.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2.3. Родина, государство, гражданская позиция человека.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Природа и культура в жизни человека.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3.1. Природа и человек.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3.2. Наука и человек.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3.3. Искусство и человек.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3.4. Язык и языковая личность.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Оксана\Desktop\thumb_ege.png">
            <a:extLst>
              <a:ext uri="{FF2B5EF4-FFF2-40B4-BE49-F238E27FC236}">
                <a16:creationId xmlns="" xmlns:a16="http://schemas.microsoft.com/office/drawing/2014/main" id="{8EAF6F06-63D4-A195-B371-76A1EA2F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2028091" cy="752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973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1871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sz="3600" spc="5" dirty="0">
                <a:latin typeface="Georgia"/>
                <a:cs typeface="Georgia"/>
              </a:rPr>
              <a:t>Для </a:t>
            </a:r>
            <a:r>
              <a:rPr sz="3600" spc="175" dirty="0">
                <a:latin typeface="Georgia"/>
                <a:cs typeface="Georgia"/>
              </a:rPr>
              <a:t>участия </a:t>
            </a:r>
            <a:r>
              <a:rPr sz="3600" spc="295" dirty="0">
                <a:latin typeface="Georgia"/>
                <a:cs typeface="Georgia"/>
              </a:rPr>
              <a:t>в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50" dirty="0">
                <a:latin typeface="Georgia"/>
                <a:cs typeface="Georgia"/>
              </a:rPr>
              <a:t>обучающемуся  </a:t>
            </a:r>
            <a:r>
              <a:rPr sz="3600" spc="114" dirty="0">
                <a:latin typeface="Georgia"/>
                <a:cs typeface="Georgia"/>
              </a:rPr>
              <a:t>необходимо</a:t>
            </a:r>
            <a:r>
              <a:rPr sz="3600" spc="254" dirty="0">
                <a:latin typeface="Georgia"/>
                <a:cs typeface="Georgia"/>
              </a:rPr>
              <a:t> </a:t>
            </a:r>
            <a:r>
              <a:rPr sz="3600" spc="295" dirty="0">
                <a:latin typeface="Georgia"/>
                <a:cs typeface="Georgia"/>
              </a:rPr>
              <a:t>в</a:t>
            </a:r>
            <a:endParaRPr sz="3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3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sz="36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z="3600" b="1" spc="6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600" b="1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sz="36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6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600" b="1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0649" y="3227189"/>
            <a:ext cx="6627876" cy="1002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59203" y="3077298"/>
            <a:ext cx="6553200" cy="908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20">
                <a:solidFill>
                  <a:srgbClr val="C00000"/>
                </a:solidFill>
                <a:latin typeface="Arial"/>
                <a:cs typeface="Arial"/>
              </a:rPr>
              <a:t>ПОЛУЧЕНИЕ </a:t>
            </a:r>
            <a:r>
              <a:rPr lang="ru-RU" sz="2800" b="1" spc="-320" dirty="0" smtClean="0">
                <a:solidFill>
                  <a:srgbClr val="C00000"/>
                </a:solidFill>
                <a:latin typeface="Arial"/>
                <a:cs typeface="Arial"/>
              </a:rPr>
              <a:t>   </a:t>
            </a:r>
            <a:r>
              <a:rPr sz="2800" b="1" spc="-265" smtClean="0">
                <a:solidFill>
                  <a:srgbClr val="C00000"/>
                </a:solidFill>
                <a:latin typeface="Arial"/>
                <a:cs typeface="Arial"/>
              </a:rPr>
              <a:t>УВЕДОМЛЕНИЙ</a:t>
            </a:r>
            <a:r>
              <a:rPr lang="ru-RU" sz="2800" b="1" spc="-265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2800" b="1" spc="-265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В   ОУ    </a:t>
            </a:r>
            <a:r>
              <a:rPr lang="ru-RU" sz="2800" b="1" spc="-295" dirty="0">
                <a:solidFill>
                  <a:srgbClr val="C00000"/>
                </a:solidFill>
                <a:latin typeface="Arial"/>
                <a:cs typeface="Arial"/>
              </a:rPr>
              <a:t>ПОД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ОДПИСЬ   УЧАСТНИКА      ЕГЭ </a:t>
            </a:r>
            <a:r>
              <a:rPr sz="2800" b="1" u="sng" spc="-345" dirty="0">
                <a:solidFill>
                  <a:srgbClr val="C00000"/>
                </a:solidFill>
                <a:uFill>
                  <a:solidFill>
                    <a:srgbClr val="214856"/>
                  </a:solidFill>
                </a:uFill>
                <a:latin typeface="Arial"/>
                <a:cs typeface="Arial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09" y="-9396"/>
            <a:ext cx="2028091" cy="82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348" y="857238"/>
            <a:ext cx="7951826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130" dirty="0" smtClean="0">
                <a:latin typeface="Georgia"/>
                <a:cs typeface="Georgia"/>
              </a:rPr>
              <a:t>Выпускники </a:t>
            </a:r>
            <a:r>
              <a:rPr lang="ru-RU" sz="3600" spc="130" dirty="0" smtClean="0">
                <a:latin typeface="Georgia"/>
                <a:cs typeface="Georgia"/>
              </a:rPr>
              <a:t>текущего </a:t>
            </a:r>
            <a:r>
              <a:rPr lang="ru-RU" sz="3600" spc="130" dirty="0" smtClean="0">
                <a:latin typeface="Georgia"/>
                <a:cs typeface="Georgia"/>
              </a:rPr>
              <a:t>года </a:t>
            </a:r>
            <a:r>
              <a:rPr lang="ru-RU" sz="3600" spc="165" dirty="0" smtClean="0">
                <a:latin typeface="Georgia"/>
                <a:cs typeface="Georgia"/>
              </a:rPr>
              <a:t>подают </a:t>
            </a:r>
            <a:r>
              <a:rPr lang="ru-RU" sz="3600" spc="165" dirty="0" err="1" smtClean="0">
                <a:latin typeface="Georgia"/>
                <a:cs typeface="Georgia"/>
              </a:rPr>
              <a:t>з</a:t>
            </a:r>
            <a:r>
              <a:rPr sz="3600" spc="130" smtClean="0">
                <a:latin typeface="Georgia"/>
                <a:cs typeface="Georgia"/>
              </a:rPr>
              <a:t>аявление </a:t>
            </a:r>
            <a:r>
              <a:rPr sz="3600" spc="210" smtClean="0">
                <a:latin typeface="Georgia"/>
                <a:cs typeface="Georgia"/>
              </a:rPr>
              <a:t>на</a:t>
            </a:r>
            <a:r>
              <a:rPr lang="ru-RU" sz="3600" spc="210" dirty="0" smtClean="0">
                <a:latin typeface="Georgia"/>
                <a:cs typeface="Georgia"/>
              </a:rPr>
              <a:t> участие  в </a:t>
            </a:r>
            <a:r>
              <a:rPr sz="3600" spc="210" smtClean="0">
                <a:latin typeface="Georgia"/>
                <a:cs typeface="Georgia"/>
              </a:rPr>
              <a:t> </a:t>
            </a:r>
            <a:r>
              <a:rPr sz="3600" spc="170">
                <a:latin typeface="Georgia"/>
                <a:cs typeface="Georgia"/>
              </a:rPr>
              <a:t>ЕГЭ </a:t>
            </a:r>
            <a:r>
              <a:rPr lang="ru-RU" sz="3600" spc="170" dirty="0" smtClean="0">
                <a:latin typeface="Georgia"/>
                <a:cs typeface="Georgia"/>
              </a:rPr>
              <a:t>в своем  </a:t>
            </a:r>
            <a:r>
              <a:rPr lang="ru-RU" sz="3600" spc="170" dirty="0">
                <a:latin typeface="Georgia"/>
                <a:cs typeface="Georgia"/>
              </a:rPr>
              <a:t>ОУ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800" y="2500312"/>
            <a:ext cx="83820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lang="ru-RU" sz="3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В   </a:t>
            </a:r>
            <a:r>
              <a:rPr lang="ru-RU" sz="3600" u="heavy" spc="-600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3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а я в л е </a:t>
            </a:r>
            <a:r>
              <a:rPr lang="ru-RU" sz="3600" u="heavy" spc="-600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3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3600" u="heavy" spc="-600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3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  у к а </a:t>
            </a:r>
            <a:r>
              <a:rPr lang="ru-RU" sz="3600" u="heavy" spc="-600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3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600" u="heavy" spc="-600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ы</a:t>
            </a:r>
            <a:r>
              <a:rPr lang="ru-RU" sz="3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в а </a:t>
            </a:r>
            <a:r>
              <a:rPr lang="ru-RU" sz="3600" u="heavy" spc="-600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ю</a:t>
            </a:r>
            <a:r>
              <a:rPr lang="ru-RU" sz="3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т с я </a:t>
            </a:r>
            <a:r>
              <a:rPr lang="ru-RU" sz="3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: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>
                <a:latin typeface="Trebuchet MS"/>
                <a:cs typeface="Trebuchet MS"/>
              </a:rPr>
              <a:t>- </a:t>
            </a:r>
            <a:r>
              <a:rPr sz="3200" b="1" i="1" spc="-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z="3200" b="1" i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3200" b="1" i="1" spc="-195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участнике</a:t>
            </a:r>
            <a:r>
              <a:rPr lang="ru-RU" sz="3200" b="1" i="1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ЕГЭ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3200" b="1" i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i="1" spc="-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z="3200" b="1" i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3200" b="1" i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spc="-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sz="3200" b="1" i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</a:t>
            </a:r>
            <a:r>
              <a:rPr sz="3200" b="1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рганизации</a:t>
            </a:r>
            <a:endParaRPr lang="ru-RU" sz="3200" b="1" i="1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3200" b="1" i="1" u="sng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 подписывают заявление</a:t>
            </a:r>
            <a:endParaRPr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2330" y="1357304"/>
            <a:ext cx="341177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08" y="59258"/>
            <a:ext cx="2028091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>
                <a:latin typeface="Georgia"/>
                <a:cs typeface="Georgia"/>
              </a:rPr>
              <a:t>3</a:t>
            </a:r>
            <a:r>
              <a:rPr sz="3600" b="1" spc="125" dirty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>
                <a:latin typeface="Trebuchet MS"/>
                <a:cs typeface="Trebuchet MS"/>
              </a:rPr>
              <a:t>(</a:t>
            </a:r>
            <a:r>
              <a:rPr lang="ru-RU" sz="2400" b="1" i="1" spc="-135" dirty="0">
                <a:latin typeface="Trebuchet MS"/>
                <a:cs typeface="Trebuchet MS"/>
              </a:rPr>
              <a:t>март-апрель</a:t>
            </a:r>
            <a:r>
              <a:rPr sz="2400" b="1" i="1" spc="-135" dirty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535" y="40182"/>
            <a:ext cx="2028091" cy="740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ЕГЭ 2024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>
                <a:solidFill>
                  <a:srgbClr val="C00000"/>
                </a:solidFill>
              </a:rPr>
              <a:t>основной период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6639117"/>
              </p:ext>
            </p:extLst>
          </p:nvPr>
        </p:nvGraphicFramePr>
        <p:xfrm>
          <a:off x="152400" y="895350"/>
          <a:ext cx="8839200" cy="379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 31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</a:t>
                      </a:r>
                      <a:r>
                        <a:rPr kumimoji="0" lang="ru-RU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базовый и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403"/>
            <a:ext cx="2028091" cy="72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ЕГЭ 2024</a:t>
            </a:r>
            <a:r>
              <a:rPr lang="ru-RU" sz="3200" dirty="0"/>
              <a:t/>
            </a:r>
            <a:br>
              <a:rPr lang="ru-RU" sz="3200" dirty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2557467"/>
              </p:ext>
            </p:extLst>
          </p:nvPr>
        </p:nvGraphicFramePr>
        <p:xfrm>
          <a:off x="152400" y="895351"/>
          <a:ext cx="8839200" cy="428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  <a:endParaRPr lang="ru-RU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июля</a:t>
                      </a:r>
                      <a:endParaRPr lang="ru-RU" sz="18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477"/>
            <a:ext cx="2028091" cy="801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ЕГЭ 2024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>
                <a:solidFill>
                  <a:srgbClr val="002060"/>
                </a:solidFill>
              </a:rPr>
              <a:t>дополнительный период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6175853"/>
              </p:ext>
            </p:extLst>
          </p:nvPr>
        </p:nvGraphicFramePr>
        <p:xfrm>
          <a:off x="152400" y="895351"/>
          <a:ext cx="8839200" cy="424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870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946"/>
            <a:ext cx="2028091" cy="82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27"/>
            <a:ext cx="6786578" cy="861774"/>
          </a:xfrm>
        </p:spPr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Оценка результатов государственной итоговой аттестации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142990"/>
            <a:ext cx="8810345" cy="31064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проведении государственной  итоговой аттестации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форме ЕГЭ используется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стобалльная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система оценки, а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форме ГВЭ – пятибалльная система 	оценки.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ежегодно устанавливает по каждому  общеобразовательному предмету количество баллов ЕГЭ, подтверждающее освоение выпускником основных общеобразовательных программ среднего общего образования в соответствии с требованиями федерального государственного образовательного стандарта среднего  общего образования (</a:t>
            </a:r>
            <a:r>
              <a:rPr lang="ru-RU" altLang="ru-RU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минимальное количество 	баллов).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ГИА признаются удовлетворительными в случае, если выпускник по обязательным общеобразовательным предметам (русский язык и математика) при сдаче ЕГЭ набрал количество баллов не ниже минимального, а при сдаче государственного выпускного экзамена получил отметки не ниже удовлетворительной 	(три	балла).</a:t>
            </a:r>
            <a:endParaRPr lang="ru-RU" dirty="0"/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028091" cy="82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sz="2400" i="1" u="heavy" spc="18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</a:t>
            </a:r>
            <a:r>
              <a:rPr sz="2400" i="1" u="heavy" spc="16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2400" i="1" u="heavy" spc="24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i="1" u="heavy" spc="-29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u="heavy" spc="14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03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sng" spc="150" dirty="0" err="1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b="1" i="1" u="sng" spc="15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04.04.2023 №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233/552  </a:t>
            </a:r>
            <a:r>
              <a:rPr sz="2400" b="1" i="1" u="heavy" spc="5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"Об</a:t>
            </a:r>
            <a:r>
              <a:rPr sz="2400" b="1" i="1" u="heavy" spc="-13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17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endParaRPr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229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sz="2400" b="1" i="1" u="heavy" spc="14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sz="2400" b="1" i="1" u="heavy" spc="13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400" b="1" i="1" u="heavy" spc="-3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10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</a:t>
            </a:r>
            <a:endParaRPr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2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  <a:r>
              <a:rPr sz="2400" b="1" i="1" u="heavy" spc="15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i="1" u="heavy" spc="16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sz="2400" b="1" i="1" u="heavy" spc="-9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17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  <a:endParaRPr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7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sz="2400" b="1" i="1" u="heavy" spc="7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400" b="1" i="1" u="heavy" spc="1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16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образования"</a:t>
            </a:r>
            <a:endParaRPr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 dirty="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81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0964"/>
            <a:ext cx="2028091" cy="685801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4271947"/>
              </p:ext>
            </p:extLst>
          </p:nvPr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 на аттестат 36 баллов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39, на аттестат 27 баллов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27"/>
            <a:ext cx="6077470" cy="57404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Пересдача ЕГЭ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06" y="857238"/>
            <a:ext cx="9072594" cy="3231654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Школьники, получившие 	</a:t>
            </a:r>
            <a:r>
              <a:rPr lang="ru-RU" altLang="ru-RU" sz="2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повторно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неудовлетворительный результат по одному из этих предметов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резервные  сроки, смогут пересдать ЕГЭ 	по 	этому  предмету 	</a:t>
            </a:r>
            <a:r>
              <a:rPr lang="ru-RU" altLang="ru-RU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ранее 1 сентября текущего года.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Предметы по выбору в текущем году не пересдаются!!! </a:t>
            </a:r>
          </a:p>
          <a:p>
            <a:pPr eaLnBrk="1" hangingPunct="1">
              <a:buFont typeface="Wingdings" pitchFamily="2" charset="2"/>
              <a:buChar char="v"/>
            </a:pP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Выпускники, удаленные с ЕГЭ за нарушение правил , имеют право пересдать экзамен только в следующем году!!!    </a:t>
            </a:r>
            <a:endParaRPr lang="ru-RU" alt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0964"/>
            <a:ext cx="2028091" cy="68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27"/>
            <a:ext cx="6715140" cy="857111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ЕГЭ запрещено</a:t>
            </a:r>
            <a:r>
              <a:rPr lang="ru-RU" altLang="ru-RU" dirty="0" smtClean="0">
                <a:cs typeface="Times New Roman" pitchFamily="18" charset="0"/>
              </a:rPr>
              <a:t>:</a:t>
            </a:r>
            <a:r>
              <a:rPr lang="ru-RU" altLang="ru-RU" sz="3200" dirty="0" smtClean="0">
                <a:cs typeface="Times New Roman" pitchFamily="18" charset="0"/>
              </a:rPr>
              <a:t/>
            </a:r>
            <a:br>
              <a:rPr lang="ru-RU" altLang="ru-RU" sz="3200" dirty="0" smtClean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71552"/>
            <a:ext cx="8810345" cy="3674852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наличие средств связи, электронно-вычислительной техники, фото, аудио и видеоаппаратуры, справочных  материалов, письменных заметок и иных средств хранения и передачи информации;</a:t>
            </a:r>
          </a:p>
          <a:p>
            <a:pPr algn="just" eaLnBrk="1" hangingPunct="1">
              <a:lnSpc>
                <a:spcPct val="115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вынос из аудиторий ППЭ экзаменационных материалов   на бумажном или электронном носителях, их   фотографирование;</a:t>
            </a:r>
          </a:p>
          <a:p>
            <a:pPr algn="just" eaLnBrk="1" hangingPunct="1">
              <a:lnSpc>
                <a:spcPct val="115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оказание содействия другим участникам ЕГЭ, в том числе передача им указанных средств и материалов.</a:t>
            </a:r>
          </a:p>
          <a:p>
            <a:endParaRPr lang="ru-RU" dirty="0"/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028091" cy="82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1" y="120853"/>
            <a:ext cx="65307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lang="ru-RU"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lang="ru-RU"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3377744"/>
              </p:ext>
            </p:extLst>
          </p:nvPr>
        </p:nvGraphicFramePr>
        <p:xfrm>
          <a:off x="838200" y="863803"/>
          <a:ext cx="7924800" cy="3778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6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847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71170" marR="0" lvl="0" indent="0" algn="l" defTabSz="914400" eaLnBrk="1" fontAlgn="auto" latinLnBrk="0" hangingPunct="1">
                        <a:lnSpc>
                          <a:spcPts val="161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lang="ru-RU"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3ч </a:t>
                      </a: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55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600" b="1" spc="5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69265" marR="0" lvl="0" indent="0" algn="l" defTabSz="914400" eaLnBrk="1" fontAlgn="auto" latinLnBrk="0" hangingPunct="1">
                        <a:lnSpc>
                          <a:spcPts val="161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1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lang="ru-RU"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0" algn="l" defTabSz="914400" eaLnBrk="1" fontAlgn="auto" latinLnBrk="0" hangingPunct="1">
                        <a:lnSpc>
                          <a:spcPts val="161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1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3ч 55</a:t>
                      </a:r>
                      <a:r>
                        <a:rPr kumimoji="0" lang="ru-RU" sz="1600" b="1" i="0" u="none" strike="noStrike" kern="0" cap="none" spc="-5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мин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18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69265" marR="0" lvl="0" indent="0" algn="l" defTabSz="914400" eaLnBrk="1" fontAlgn="auto" latinLnBrk="0" hangingPunct="1">
                        <a:lnSpc>
                          <a:spcPts val="1605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5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lang="ru-RU"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70534" marR="0" lvl="0" indent="0" algn="l" defTabSz="914400" eaLnBrk="1" fontAlgn="auto" latinLnBrk="0" hangingPunct="1">
                        <a:lnSpc>
                          <a:spcPts val="1605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lang="ru-RU" sz="1600" b="1" spc="-5" dirty="0">
                          <a:latin typeface="Times New Roman"/>
                          <a:cs typeface="Times New Roman"/>
                        </a:rPr>
                        <a:t> язык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5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3ч 30 мин</a:t>
                      </a:r>
                      <a:r>
                        <a:rPr lang="ru-RU"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 </a:t>
                      </a:r>
                      <a:endParaRPr kumimoji="0" lang="ru-RU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71170" algn="l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69265" algn="l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71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pc="-5" dirty="0">
                          <a:latin typeface="Times New Roman"/>
                          <a:cs typeface="Times New Roman"/>
                        </a:rPr>
                        <a:t>          химия</a:t>
                      </a:r>
                      <a:endParaRPr lang="ru-RU" sz="1600" dirty="0"/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3ч 30</a:t>
                      </a:r>
                      <a:r>
                        <a:rPr kumimoji="0" lang="ru-RU" sz="1600" b="1" i="0" u="none" strike="noStrike" kern="0" cap="none" spc="-5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0" cap="none" spc="-5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мин</a:t>
                      </a:r>
                      <a:endParaRPr lang="ru-RU" sz="1600" dirty="0"/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265" algn="l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600" b="1" dirty="0" err="1">
                          <a:latin typeface="Times New Roman"/>
                          <a:cs typeface="Times New Roman"/>
                        </a:rPr>
                        <a:t>часа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 10 минут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– письменная</a:t>
                      </a:r>
                      <a:r>
                        <a:rPr sz="16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 err="1">
                          <a:latin typeface="Times New Roman"/>
                          <a:cs typeface="Times New Roman"/>
                        </a:rPr>
                        <a:t>часть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 1</a:t>
                      </a: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b="1" spc="-5" dirty="0" err="1">
                          <a:latin typeface="Times New Roman"/>
                          <a:cs typeface="Times New Roman"/>
                        </a:rPr>
                        <a:t>мин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2631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lang="ru-RU" sz="16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lang="ru-RU"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r>
                        <a:rPr lang="ru-RU"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marR="0" lvl="0" indent="0" algn="ctr" defTabSz="914400" eaLnBrk="1" fontAlgn="auto" latinLnBrk="0" hangingPunct="1">
                        <a:lnSpc>
                          <a:spcPts val="1605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lang="ru-RU"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0074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8</a:t>
                      </a:r>
                    </a:p>
                  </a:txBody>
                  <a:tcPr marL="0" marR="0" marT="298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1170" algn="l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891F5B-C9A1-2DBB-5409-5952163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819023"/>
          </a:xfrm>
        </p:spPr>
        <p:txBody>
          <a:bodyPr/>
          <a:lstStyle/>
          <a:p>
            <a:pPr marL="2416175" marR="0" lvl="0" indent="0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heavy" strike="noStrike" kern="1200" cap="none" spc="-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Times New Roman"/>
                <a:ea typeface="+mn-ea"/>
                <a:cs typeface="Times New Roman"/>
              </a:rPr>
              <a:t>РАЗРЕШЕНО</a:t>
            </a:r>
            <a:r>
              <a:rPr kumimoji="0" lang="ru-RU" sz="2800" b="1" i="0" u="heavy" strike="noStrike" kern="1200" cap="none" spc="-2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Times New Roman"/>
                <a:ea typeface="+mn-ea"/>
                <a:cs typeface="Times New Roman"/>
              </a:rPr>
              <a:t>  </a:t>
            </a:r>
            <a:r>
              <a:rPr kumimoji="0" lang="ru-RU" sz="2800" b="1" i="0" u="heavy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Times New Roman"/>
                <a:ea typeface="+mn-ea"/>
                <a:cs typeface="Times New Roman"/>
              </a:rPr>
              <a:t>ИСПОЛЬЗОВАТЬ: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28B1ECC2-686E-1CBF-EF40-176293DD5A5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55845705"/>
              </p:ext>
            </p:extLst>
          </p:nvPr>
        </p:nvGraphicFramePr>
        <p:xfrm>
          <a:off x="166827" y="895350"/>
          <a:ext cx="881034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Оксана\Desktop\thumb_ege.png">
            <a:extLst>
              <a:ext uri="{FF2B5EF4-FFF2-40B4-BE49-F238E27FC236}">
                <a16:creationId xmlns="" xmlns:a16="http://schemas.microsoft.com/office/drawing/2014/main" id="{4B24A7FB-4FA1-A5DC-8E93-57C328C8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819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4885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0853"/>
            <a:ext cx="9144000" cy="4951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</a:t>
            </a:r>
            <a:r>
              <a:rPr lang="ru-RU"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Ь:</a:t>
            </a:r>
            <a:endParaRPr lang="ru-RU"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lang="ru-RU" sz="2800" b="1" spc="25" dirty="0">
                <a:latin typeface="Georgia"/>
                <a:cs typeface="Georgia"/>
              </a:rPr>
              <a:t>Математика </a:t>
            </a:r>
            <a:r>
              <a:rPr lang="ru-RU" sz="2800" spc="-405" dirty="0">
                <a:latin typeface="Georgia"/>
                <a:cs typeface="Georgia"/>
              </a:rPr>
              <a:t>–</a:t>
            </a:r>
            <a:r>
              <a:rPr lang="ru-RU" sz="2800" spc="-375" dirty="0">
                <a:latin typeface="Georgia"/>
                <a:cs typeface="Georgia"/>
              </a:rPr>
              <a:t> </a:t>
            </a:r>
            <a:r>
              <a:rPr lang="ru-RU" sz="2800" spc="70" dirty="0">
                <a:latin typeface="Georgia"/>
                <a:cs typeface="Georgia"/>
              </a:rPr>
              <a:t>линейка;</a:t>
            </a:r>
            <a:endParaRPr lang="ru-RU"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lang="ru-RU" sz="2800" b="1" spc="-15" dirty="0">
                <a:latin typeface="Georgia"/>
                <a:cs typeface="Georgia"/>
              </a:rPr>
              <a:t>География </a:t>
            </a:r>
            <a:r>
              <a:rPr lang="ru-RU" sz="2800" spc="-405" dirty="0">
                <a:latin typeface="Georgia"/>
                <a:cs typeface="Georgia"/>
              </a:rPr>
              <a:t>– </a:t>
            </a:r>
            <a:r>
              <a:rPr lang="ru-RU" sz="2800" spc="85" dirty="0">
                <a:latin typeface="Georgia"/>
                <a:cs typeface="Georgia"/>
              </a:rPr>
              <a:t>линейка, </a:t>
            </a:r>
            <a:r>
              <a:rPr lang="ru-RU" sz="2800" spc="135" dirty="0">
                <a:latin typeface="Georgia"/>
                <a:cs typeface="Georgia"/>
              </a:rPr>
              <a:t>транспортир </a:t>
            </a:r>
            <a:r>
              <a:rPr lang="ru-RU" sz="2800" spc="100" dirty="0">
                <a:latin typeface="Georgia"/>
                <a:cs typeface="Georgia"/>
              </a:rPr>
              <a:t>и  </a:t>
            </a:r>
            <a:r>
              <a:rPr lang="ru-RU" sz="2800" spc="110" dirty="0">
                <a:latin typeface="Georgia"/>
                <a:cs typeface="Georgia"/>
              </a:rPr>
              <a:t>непрограммируемый</a:t>
            </a:r>
            <a:r>
              <a:rPr lang="ru-RU" sz="2800" spc="245" dirty="0">
                <a:latin typeface="Georgia"/>
                <a:cs typeface="Georgia"/>
              </a:rPr>
              <a:t> </a:t>
            </a:r>
            <a:r>
              <a:rPr lang="ru-RU" sz="2800" spc="70" dirty="0">
                <a:latin typeface="Georgia"/>
                <a:cs typeface="Georgia"/>
              </a:rPr>
              <a:t>калькулятор</a:t>
            </a:r>
            <a:endParaRPr lang="ru-RU" sz="2800" dirty="0">
              <a:latin typeface="Georgia"/>
              <a:cs typeface="Georgia"/>
            </a:endParaRPr>
          </a:p>
          <a:p>
            <a:pPr marL="170815" marR="163195">
              <a:lnSpc>
                <a:spcPct val="100000"/>
              </a:lnSpc>
              <a:spcBef>
                <a:spcPts val="2405"/>
              </a:spcBef>
            </a:pPr>
            <a:r>
              <a:rPr lang="ru-RU" sz="2800" b="1" spc="-30" dirty="0">
                <a:latin typeface="Georgia"/>
                <a:cs typeface="Georgia"/>
              </a:rPr>
              <a:t>Физика </a:t>
            </a:r>
            <a:r>
              <a:rPr lang="ru-RU" sz="2800" spc="-405" dirty="0">
                <a:latin typeface="Georgia"/>
                <a:cs typeface="Georgia"/>
              </a:rPr>
              <a:t>– </a:t>
            </a:r>
            <a:r>
              <a:rPr lang="ru-RU" sz="2800" spc="80" dirty="0">
                <a:latin typeface="Georgia"/>
                <a:cs typeface="Georgia"/>
              </a:rPr>
              <a:t>линейка </a:t>
            </a:r>
            <a:r>
              <a:rPr lang="ru-RU" sz="2800" spc="100" dirty="0">
                <a:latin typeface="Georgia"/>
                <a:cs typeface="Georgia"/>
              </a:rPr>
              <a:t>и </a:t>
            </a:r>
            <a:r>
              <a:rPr lang="ru-RU" sz="2800" spc="110" dirty="0">
                <a:latin typeface="Georgia"/>
                <a:cs typeface="Georgia"/>
              </a:rPr>
              <a:t>непрограммируемый  </a:t>
            </a:r>
            <a:r>
              <a:rPr lang="ru-RU" sz="2800" spc="65" dirty="0">
                <a:latin typeface="Georgia"/>
                <a:cs typeface="Georgia"/>
              </a:rPr>
              <a:t>калькулятор;                                                          </a:t>
            </a:r>
            <a:r>
              <a:rPr lang="ru-RU" sz="2800" b="1" spc="-10" dirty="0">
                <a:latin typeface="Georgia"/>
                <a:cs typeface="Georgia"/>
              </a:rPr>
              <a:t>Химия </a:t>
            </a:r>
            <a:r>
              <a:rPr lang="ru-RU" sz="2800" spc="70" dirty="0">
                <a:latin typeface="Georgia"/>
                <a:cs typeface="Georgia"/>
              </a:rPr>
              <a:t>- </a:t>
            </a:r>
            <a:r>
              <a:rPr lang="ru-RU" sz="2800" spc="110" dirty="0">
                <a:latin typeface="Georgia"/>
                <a:cs typeface="Georgia"/>
              </a:rPr>
              <a:t>непрограммируемый</a:t>
            </a:r>
            <a:r>
              <a:rPr lang="ru-RU" sz="2800" spc="590" dirty="0">
                <a:latin typeface="Georgia"/>
                <a:cs typeface="Georgia"/>
              </a:rPr>
              <a:t> </a:t>
            </a:r>
            <a:r>
              <a:rPr lang="ru-RU" sz="2800" spc="70" dirty="0">
                <a:latin typeface="Georgia"/>
                <a:cs typeface="Georgia"/>
              </a:rPr>
              <a:t>калькулятор; </a:t>
            </a:r>
          </a:p>
          <a:p>
            <a:pPr marL="170815" marR="163195">
              <a:lnSpc>
                <a:spcPct val="100000"/>
              </a:lnSpc>
              <a:spcBef>
                <a:spcPts val="2405"/>
              </a:spcBef>
            </a:pPr>
            <a:r>
              <a:rPr lang="ru-RU" sz="2800" b="1" spc="70" dirty="0">
                <a:latin typeface="Georgia"/>
                <a:cs typeface="Georgia"/>
              </a:rPr>
              <a:t>Литература</a:t>
            </a:r>
            <a:r>
              <a:rPr lang="ru-RU" sz="2800" spc="70" dirty="0">
                <a:latin typeface="Georgia"/>
                <a:cs typeface="Georgia"/>
              </a:rPr>
              <a:t>- орфографический словарь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0853"/>
            <a:ext cx="2028091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42858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аттестата о среднем  общем образовании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140588"/>
            <a:ext cx="7572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Удовлетворительные 	результаты ГИА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русскому языку и математике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являются основанием выдачи выпускникам документа государственного образца об уровне образования - аттестата о среднем общем образовании , форма и порядок выдачи которого</a:t>
            </a:r>
          </a:p>
          <a:p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утверждаются    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России.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840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6"/>
            <a:ext cx="5109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ИТОГОВЫЕ ОЦЕНКИ</a:t>
            </a:r>
            <a:endParaRPr lang="ru-RU" sz="3600" dirty="0"/>
          </a:p>
        </p:txBody>
      </p:sp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8403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42990"/>
            <a:ext cx="90725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	аттестат 	выпускнику, 	получившему удовлетворительные результаты на государственной итоговой аттестации, выставляются итоговые отметки: 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	каждому 	общеобразовательному 	предмету обязательной  части  учебного плана;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каждому общеобразовательному предмету вариативной части учебного плана образовательного учреждения, изучавшемуся выпускником, в случае если на его изучение отводилось по учебному плану образовательного учреждения не менее 64 часов за два учебных года.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Итоговые отметки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определяются как среднее арифметическое </a:t>
            </a:r>
            <a:r>
              <a:rPr lang="ru-RU" alt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триместровых       (четвертных) и годовых отметок выпускника за X, XI  классы</a:t>
            </a:r>
            <a:r>
              <a:rPr lang="ru-RU" altLang="ru-RU" sz="2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выставляются в аттестат целыми числами в соответствии с правилами математического округления</a:t>
            </a:r>
            <a:r>
              <a:rPr lang="ru-RU" altLang="ru-RU" sz="2000" dirty="0" smtClean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819150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840379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(базовая)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754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2049"/>
            <a:ext cx="2028091" cy="685799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399" y="895350"/>
            <a:ext cx="9213214" cy="424815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826510"/>
            <a:ext cx="8977173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5" dirty="0" err="1">
                <a:latin typeface="Georgia"/>
                <a:cs typeface="Georgia"/>
              </a:rPr>
              <a:t>Итоговое</a:t>
            </a:r>
            <a:r>
              <a:rPr lang="ru-RU" sz="2400" b="1" spc="-155" dirty="0">
                <a:latin typeface="Georgia"/>
                <a:cs typeface="Georgia"/>
              </a:rPr>
              <a:t> </a:t>
            </a:r>
            <a:r>
              <a:rPr sz="2400" b="1" spc="-155" dirty="0">
                <a:latin typeface="Georgia"/>
                <a:cs typeface="Georgia"/>
              </a:rPr>
              <a:t> </a:t>
            </a:r>
            <a:r>
              <a:rPr sz="2400" b="1" spc="-155" dirty="0" err="1">
                <a:latin typeface="Georgia"/>
                <a:cs typeface="Georgia"/>
              </a:rPr>
              <a:t>сочинение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5" dirty="0" err="1">
                <a:latin typeface="Georgia"/>
                <a:cs typeface="Georgia"/>
              </a:rPr>
              <a:t>Аттестат</a:t>
            </a:r>
            <a:r>
              <a:rPr sz="2400" b="1" spc="-105" dirty="0">
                <a:latin typeface="Georgia"/>
                <a:cs typeface="Georgia"/>
              </a:rPr>
              <a:t> </a:t>
            </a:r>
            <a:r>
              <a:rPr lang="ru-RU" sz="2400" b="1" spc="-105" dirty="0">
                <a:latin typeface="Georgia"/>
                <a:cs typeface="Georgia"/>
              </a:rPr>
              <a:t> </a:t>
            </a:r>
            <a:r>
              <a:rPr sz="2400" b="1" spc="-135" dirty="0">
                <a:latin typeface="Georgia"/>
                <a:cs typeface="Georgia"/>
              </a:rPr>
              <a:t>с </a:t>
            </a:r>
            <a:r>
              <a:rPr lang="ru-RU" sz="2400" b="1" spc="-135" dirty="0">
                <a:latin typeface="Georgia"/>
                <a:cs typeface="Georgia"/>
              </a:rPr>
              <a:t> </a:t>
            </a:r>
            <a:r>
              <a:rPr sz="2400" b="1" spc="-155" dirty="0" err="1">
                <a:latin typeface="Georgia"/>
                <a:cs typeface="Georgia"/>
              </a:rPr>
              <a:t>отличием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35" dirty="0" err="1">
                <a:latin typeface="Georgia"/>
                <a:cs typeface="Georgia"/>
              </a:rPr>
              <a:t>Волонтерская</a:t>
            </a:r>
            <a:r>
              <a:rPr sz="2400" b="1" spc="-135" dirty="0">
                <a:latin typeface="Georgia"/>
                <a:cs typeface="Georgia"/>
              </a:rPr>
              <a:t> </a:t>
            </a:r>
            <a:r>
              <a:rPr sz="2400" b="1" spc="-110" dirty="0" err="1">
                <a:latin typeface="Georgia"/>
                <a:cs typeface="Georgia"/>
              </a:rPr>
              <a:t>деятельность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400" b="1" spc="-145" dirty="0">
                <a:latin typeface="Georgia"/>
                <a:cs typeface="Georgia"/>
              </a:rPr>
              <a:t>Участие </a:t>
            </a:r>
            <a:r>
              <a:rPr sz="2400" b="1" spc="-185" dirty="0">
                <a:latin typeface="Georgia"/>
                <a:cs typeface="Georgia"/>
              </a:rPr>
              <a:t>и </a:t>
            </a:r>
            <a:r>
              <a:rPr sz="2400" b="1" spc="-145" dirty="0">
                <a:latin typeface="Georgia"/>
                <a:cs typeface="Georgia"/>
              </a:rPr>
              <a:t>победы </a:t>
            </a:r>
            <a:r>
              <a:rPr sz="2400" b="1" spc="-135" dirty="0">
                <a:latin typeface="Georgia"/>
                <a:cs typeface="Georgia"/>
              </a:rPr>
              <a:t>в </a:t>
            </a:r>
            <a:r>
              <a:rPr sz="2400" b="1" spc="-140" dirty="0">
                <a:latin typeface="Georgia"/>
                <a:cs typeface="Georgia"/>
              </a:rPr>
              <a:t>предметных </a:t>
            </a:r>
            <a:r>
              <a:rPr sz="2400" b="1" spc="-150" dirty="0">
                <a:latin typeface="Georgia"/>
                <a:cs typeface="Georgia"/>
              </a:rPr>
              <a:t>олимпиадах </a:t>
            </a:r>
            <a:r>
              <a:rPr sz="2400" b="1" spc="-185" dirty="0">
                <a:latin typeface="Georgia"/>
                <a:cs typeface="Georgia"/>
              </a:rPr>
              <a:t>и </a:t>
            </a:r>
            <a:r>
              <a:rPr sz="2400" b="1" spc="-130" dirty="0" err="1">
                <a:latin typeface="Georgia"/>
                <a:cs typeface="Georgia"/>
              </a:rPr>
              <a:t>творческих</a:t>
            </a:r>
            <a:r>
              <a:rPr sz="2400" b="1" spc="-130" dirty="0">
                <a:latin typeface="Georgia"/>
                <a:cs typeface="Georgia"/>
              </a:rPr>
              <a:t>  </a:t>
            </a:r>
            <a:r>
              <a:rPr sz="2400" b="1" spc="-135" dirty="0" err="1">
                <a:latin typeface="Georgia"/>
                <a:cs typeface="Georgia"/>
              </a:rPr>
              <a:t>конкурсах</a:t>
            </a:r>
            <a:endParaRPr lang="ru-RU" sz="2400" b="1" spc="-135" dirty="0">
              <a:latin typeface="Georgia"/>
              <a:cs typeface="Georgia"/>
            </a:endParaRPr>
          </a:p>
          <a:p>
            <a:pPr marL="12700" marR="38735">
              <a:lnSpc>
                <a:spcPct val="100000"/>
              </a:lnSpc>
            </a:pP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ru-RU" sz="2400" b="1" spc="-175" dirty="0">
                <a:latin typeface="Georgia"/>
                <a:cs typeface="Georgia"/>
              </a:rPr>
              <a:t>Спортивные </a:t>
            </a:r>
            <a:r>
              <a:rPr lang="ru-RU" sz="2400" b="1" spc="-120" dirty="0">
                <a:latin typeface="Georgia"/>
                <a:cs typeface="Georgia"/>
              </a:rPr>
              <a:t>заслуги </a:t>
            </a:r>
          </a:p>
          <a:p>
            <a:pPr marL="12700">
              <a:lnSpc>
                <a:spcPct val="100000"/>
              </a:lnSpc>
            </a:pPr>
            <a:r>
              <a:rPr lang="ru-RU" sz="2400" b="1" spc="-160" dirty="0">
                <a:latin typeface="Georgia"/>
                <a:cs typeface="Georgia"/>
              </a:rPr>
              <a:t>Золотой </a:t>
            </a:r>
            <a:r>
              <a:rPr lang="ru-RU" sz="2400" b="1" spc="-155" dirty="0">
                <a:latin typeface="Georgia"/>
                <a:cs typeface="Georgia"/>
              </a:rPr>
              <a:t>значок</a:t>
            </a:r>
            <a:r>
              <a:rPr lang="ru-RU" sz="2400" b="1" spc="-150" dirty="0">
                <a:latin typeface="Georgia"/>
                <a:cs typeface="Georgia"/>
              </a:rPr>
              <a:t> </a:t>
            </a:r>
            <a:r>
              <a:rPr lang="ru-RU" sz="24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lang="ru-RU"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</a:t>
            </a:r>
            <a:r>
              <a:rPr lang="ru-RU" sz="2400" u="heavy" spc="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получить дополнительные баллы (</a:t>
            </a:r>
            <a:r>
              <a:rPr lang="ru-RU" sz="2400" u="heavy" spc="13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53" y="0"/>
            <a:ext cx="2028091" cy="82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 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3345"/>
            <a:ext cx="2028091" cy="6835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0"/>
            <a:ext cx="664370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71420"/>
            <a:ext cx="2556854" cy="757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alt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6764"/>
            <a:ext cx="8215370" cy="239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Вне конкурса, используя льготу победителя или призера любой олимпиады,  можно поступить </a:t>
            </a: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только на одно направление подготовки (специальность),соответствующее профилю олимпиады.</a:t>
            </a:r>
          </a:p>
          <a:p>
            <a:pPr algn="just">
              <a:lnSpc>
                <a:spcPct val="105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других вузах победители  и призеры различных олимпиад  смогут  участвовать в конкурсе 	на общих основаниях.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8"/>
            <a:ext cx="6858016" cy="369332"/>
          </a:xfrm>
        </p:spPr>
        <p:txBody>
          <a:bodyPr/>
          <a:lstStyle/>
          <a:p>
            <a:r>
              <a:rPr lang="ru-RU" sz="2400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2143140" cy="683548"/>
          </a:xfrm>
          <a:prstGeom prst="rect">
            <a:avLst/>
          </a:prstGeom>
          <a:noFill/>
        </p:spPr>
      </p:pic>
      <p:pic>
        <p:nvPicPr>
          <p:cNvPr id="5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95350"/>
            <a:ext cx="8858312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>
                <a:latin typeface="Georgia"/>
                <a:cs typeface="Georgia"/>
              </a:rPr>
              <a:t>202</a:t>
            </a:r>
            <a:r>
              <a:rPr lang="ru-RU" sz="2000" spc="70" dirty="0">
                <a:latin typeface="Georgia"/>
                <a:cs typeface="Georgia"/>
              </a:rPr>
              <a:t>3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83" y="37592"/>
            <a:ext cx="2028091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81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000246"/>
            <a:ext cx="8810345" cy="73866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2143140" cy="683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74" y="928676"/>
            <a:ext cx="9072626" cy="388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Экзамен по математике делится на базовый и профильный уровни. 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Базовый уровень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необходим, чтобы получить аттестат и иметь возможность 	поступить 	в 	ВУЗ, 	где математика не является вступительным экзаменом. </a:t>
            </a:r>
          </a:p>
          <a:p>
            <a:pPr algn="just">
              <a:lnSpc>
                <a:spcPct val="115000"/>
              </a:lnSpc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Профильный уровень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сдают школьники, которые планируют поступление в вуз, где математика 	внесена в перечень обязательных вступительных испытаний.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Выпускники могут выбрать   экзамен  или по базовой,  или  по профильной математике, или оба уровня одновременно выбрать нельзя.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7549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25286"/>
            <a:ext cx="6357982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 уровень математики выбрать?</a:t>
            </a: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0"/>
            <a:ext cx="685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 аттестация (ГИА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5723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по другим общеобразовательным предметам -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литературе, физике, химии, биологии, географии, истории, обществознании, иностранным языкам (английский, немецкий, французский и испанский языки), информатике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сдают на добровольной основе по своему выбору. Количество экзаменов по выбору определяется выпускниками самостоятельно, для чего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февраля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 они подают в образовательное учреждение заявление о сдаче экзаменов по выбору с указанием соответствующих общеобразовательных предметов. </a:t>
            </a:r>
            <a:b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 итоговая  аттестация по всем общеобразовательным предметам, (за исключением иностранных языков), проводится на русском языке. </a:t>
            </a:r>
            <a:endParaRPr lang="ru-RU" sz="2400" dirty="0"/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5"/>
            <a:ext cx="2357421" cy="792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03123"/>
            <a:ext cx="8686800" cy="4565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latin typeface="Times New Roman"/>
              <a:cs typeface="Times New Roman"/>
            </a:endParaRPr>
          </a:p>
          <a:p>
            <a:pPr marL="345440" indent="-342900" algn="just">
              <a:lnSpc>
                <a:spcPts val="2735"/>
              </a:lnSpc>
              <a:spcBef>
                <a:spcPts val="1640"/>
              </a:spcBef>
              <a:buFont typeface="Arial" panose="020B0604020202020204" pitchFamily="34" charset="0"/>
              <a:buChar char="•"/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just">
              <a:lnSpc>
                <a:spcPts val="2590"/>
              </a:lnSpc>
            </a:pPr>
            <a:r>
              <a:rPr sz="2400" spc="35" dirty="0">
                <a:latin typeface="Georgia"/>
                <a:cs typeface="Georgia"/>
              </a:rPr>
              <a:t>(итоговой) </a:t>
            </a:r>
            <a:r>
              <a:rPr sz="2400" spc="125" dirty="0" err="1">
                <a:latin typeface="Georgia"/>
                <a:cs typeface="Georgia"/>
              </a:rPr>
              <a:t>аттестации</a:t>
            </a:r>
            <a:r>
              <a:rPr sz="2400" spc="125" dirty="0">
                <a:latin typeface="Georgia"/>
                <a:cs typeface="Georgia"/>
              </a:rPr>
              <a:t>,</a:t>
            </a:r>
            <a:endParaRPr lang="ru-RU" sz="2400" spc="125" dirty="0">
              <a:latin typeface="Georgia"/>
              <a:cs typeface="Georgia"/>
            </a:endParaRPr>
          </a:p>
          <a:p>
            <a:pPr marL="342900" indent="-342900" algn="just">
              <a:lnSpc>
                <a:spcPts val="2590"/>
              </a:lnSpc>
              <a:buFont typeface="Arial" panose="020B0604020202020204" pitchFamily="34" charset="0"/>
              <a:buChar char="•"/>
            </a:pPr>
            <a:r>
              <a:rPr lang="ru-RU" sz="2400" spc="125" dirty="0">
                <a:latin typeface="Georgia"/>
                <a:cs typeface="Georgia"/>
              </a:rPr>
              <a:t>не п</a:t>
            </a:r>
            <a:r>
              <a:rPr sz="2400" spc="110" dirty="0" err="1">
                <a:latin typeface="Georgia"/>
                <a:cs typeface="Georgia"/>
              </a:rPr>
              <a:t>рошедшим</a:t>
            </a:r>
            <a:r>
              <a:rPr lang="ru-RU" sz="2400" spc="110" dirty="0">
                <a:latin typeface="Georgia"/>
                <a:cs typeface="Georgia"/>
              </a:rPr>
              <a:t> </a:t>
            </a:r>
            <a:r>
              <a:rPr sz="2400" spc="120" dirty="0" err="1">
                <a:latin typeface="Georgia"/>
                <a:cs typeface="Georgia"/>
              </a:rPr>
              <a:t>государственную</a:t>
            </a:r>
            <a:r>
              <a:rPr sz="2400" spc="120" dirty="0">
                <a:latin typeface="Georgia"/>
                <a:cs typeface="Georgia"/>
              </a:rPr>
              <a:t> </a:t>
            </a:r>
            <a:r>
              <a:rPr sz="2400" spc="45" dirty="0" err="1">
                <a:latin typeface="Georgia"/>
                <a:cs typeface="Georgia"/>
              </a:rPr>
              <a:t>итоговую</a:t>
            </a:r>
            <a:r>
              <a:rPr sz="2400" spc="45" dirty="0">
                <a:latin typeface="Georgia"/>
                <a:cs typeface="Georgia"/>
              </a:rPr>
              <a:t>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lang="ru-RU" sz="2400" spc="195" dirty="0">
                <a:latin typeface="Georgia"/>
                <a:cs typeface="Georgia"/>
              </a:rPr>
              <a:t>	</a:t>
            </a:r>
            <a:r>
              <a:rPr sz="2400" spc="90" dirty="0" err="1">
                <a:latin typeface="Georgia"/>
                <a:cs typeface="Georgia"/>
              </a:rPr>
              <a:t>установленные</a:t>
            </a:r>
            <a:r>
              <a:rPr sz="2400" spc="90" dirty="0">
                <a:latin typeface="Georgia"/>
                <a:cs typeface="Georgia"/>
              </a:rPr>
              <a:t> </a:t>
            </a:r>
            <a:r>
              <a:rPr sz="2400" spc="110" dirty="0" err="1">
                <a:latin typeface="Georgia"/>
                <a:cs typeface="Georgia"/>
              </a:rPr>
              <a:t>сроки</a:t>
            </a:r>
            <a:r>
              <a:rPr lang="ru-RU" sz="2400" spc="110" dirty="0">
                <a:latin typeface="Georgia"/>
                <a:cs typeface="Georgia"/>
              </a:rPr>
              <a:t>, </a:t>
            </a:r>
            <a:r>
              <a:rPr sz="2400" spc="75" dirty="0" err="1">
                <a:latin typeface="Georgia"/>
                <a:cs typeface="Georgia"/>
              </a:rPr>
              <a:t>получившим</a:t>
            </a:r>
            <a:r>
              <a:rPr lang="ru-RU" sz="2400" spc="75" dirty="0">
                <a:latin typeface="Georgia"/>
                <a:cs typeface="Georgia"/>
              </a:rPr>
              <a:t> </a:t>
            </a:r>
            <a:r>
              <a:rPr sz="2400" spc="80" dirty="0" err="1">
                <a:latin typeface="Georgia"/>
                <a:cs typeface="Georgia"/>
              </a:rPr>
              <a:t>неудовлетворительные</a:t>
            </a:r>
            <a:r>
              <a:rPr sz="2400" spc="8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 err="1">
                <a:latin typeface="Georgia"/>
                <a:cs typeface="Georgia"/>
              </a:rPr>
              <a:t>ма</a:t>
            </a:r>
            <a:r>
              <a:rPr lang="ru-RU" sz="2400" spc="120" dirty="0">
                <a:latin typeface="Georgia"/>
                <a:cs typeface="Georgia"/>
              </a:rPr>
              <a:t>т</a:t>
            </a:r>
            <a:r>
              <a:rPr sz="2400" spc="120" dirty="0" err="1">
                <a:latin typeface="Georgia"/>
                <a:cs typeface="Georgia"/>
              </a:rPr>
              <a:t>ематике</a:t>
            </a:r>
            <a:r>
              <a:rPr sz="2400" spc="120" dirty="0">
                <a:latin typeface="Georgia"/>
                <a:cs typeface="Georgia"/>
              </a:rPr>
              <a:t>, </a:t>
            </a:r>
            <a:r>
              <a:rPr lang="ru-RU" sz="2400" spc="120" dirty="0">
                <a:latin typeface="Georgia"/>
                <a:cs typeface="Georgia"/>
              </a:rPr>
              <a:t>	</a:t>
            </a:r>
            <a:endParaRPr lang="ru-RU" sz="2400" spc="-5" dirty="0">
              <a:latin typeface="Georgia"/>
              <a:cs typeface="Georgia"/>
            </a:endParaRPr>
          </a:p>
          <a:p>
            <a:pPr marL="342900" indent="-342900" algn="just">
              <a:lnSpc>
                <a:spcPts val="2590"/>
              </a:lnSpc>
              <a:buFont typeface="Arial" panose="020B0604020202020204" pitchFamily="34" charset="0"/>
              <a:buChar char="•"/>
            </a:pP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80" dirty="0" err="1">
                <a:latin typeface="Georgia"/>
                <a:cs typeface="Georgia"/>
              </a:rPr>
              <a:t>получившим</a:t>
            </a:r>
            <a:r>
              <a:rPr sz="2400" spc="80" dirty="0">
                <a:latin typeface="Georgia"/>
                <a:cs typeface="Georgia"/>
              </a:rPr>
              <a:t> </a:t>
            </a:r>
            <a:r>
              <a:rPr lang="ru-RU" sz="2400" spc="80" dirty="0">
                <a:latin typeface="Georgia"/>
                <a:cs typeface="Georgia"/>
              </a:rPr>
              <a:t>	</a:t>
            </a:r>
            <a:r>
              <a:rPr sz="2400" spc="100" dirty="0" err="1">
                <a:latin typeface="Georgia"/>
                <a:cs typeface="Georgia"/>
              </a:rPr>
              <a:t>повторно</a:t>
            </a:r>
            <a:r>
              <a:rPr lang="ru-RU" sz="2400" spc="100" dirty="0">
                <a:latin typeface="Georgia"/>
                <a:cs typeface="Georgia"/>
              </a:rPr>
              <a:t> </a:t>
            </a:r>
            <a:r>
              <a:rPr sz="2400" spc="80" dirty="0" err="1">
                <a:latin typeface="Georgia"/>
                <a:cs typeface="Georgia"/>
              </a:rPr>
              <a:t>неудовлетворительный</a:t>
            </a:r>
            <a:r>
              <a:rPr lang="ru-RU" sz="2400" spc="80" dirty="0">
                <a:latin typeface="Georgia"/>
                <a:cs typeface="Georgia"/>
              </a:rPr>
              <a:t> </a:t>
            </a:r>
            <a:r>
              <a:rPr sz="2400" spc="75" dirty="0" err="1">
                <a:latin typeface="Georgia"/>
                <a:cs typeface="Georgia"/>
              </a:rPr>
              <a:t>результат</a:t>
            </a:r>
            <a:r>
              <a:rPr sz="2400" spc="7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</a:t>
            </a:r>
            <a:r>
              <a:rPr sz="2400" spc="105" dirty="0" err="1">
                <a:latin typeface="Georgia"/>
                <a:cs typeface="Georgia"/>
              </a:rPr>
              <a:t>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r>
              <a:rPr lang="ru-RU" sz="2400" spc="195" dirty="0">
                <a:latin typeface="Georgia"/>
                <a:cs typeface="Georgia"/>
              </a:rPr>
              <a:t> </a:t>
            </a:r>
            <a:r>
              <a:rPr sz="2400" spc="55" dirty="0" err="1">
                <a:latin typeface="Georgia"/>
                <a:cs typeface="Georgia"/>
              </a:rPr>
              <a:t>дополнительные</a:t>
            </a:r>
            <a:r>
              <a:rPr sz="2400" spc="5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endParaRPr lang="ru-RU" sz="2400" spc="110" dirty="0">
              <a:latin typeface="Georgia"/>
              <a:cs typeface="Georgia"/>
            </a:endParaRPr>
          </a:p>
          <a:p>
            <a:pPr algn="just">
              <a:lnSpc>
                <a:spcPts val="2590"/>
              </a:lnSpc>
            </a:pPr>
            <a:r>
              <a:rPr sz="2400" spc="130" dirty="0" err="1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355"/>
            <a:ext cx="2028091" cy="792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7549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71421"/>
            <a:ext cx="42148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alt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34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Перечень вступительных испытаний в ВУЗах для      всех специальностей   определяется 	приказом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России и размещается на сайте образовательной организации высшего и среднего профессионального образования 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октября 2023 года. </a:t>
            </a:r>
            <a:endParaRPr lang="ru-RU" alt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8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ГОСУДАРСТВЕННОЙ  ИТОГОВОЙ АТТЕСТАЦИИ </a:t>
            </a:r>
            <a:endParaRPr lang="ru-RU" sz="2400" dirty="0"/>
          </a:p>
        </p:txBody>
      </p:sp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5"/>
            <a:ext cx="2428859" cy="7922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857239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 2" pitchFamily="18" charset="2"/>
              <a:buAutoNum type="arabicPeriod"/>
            </a:pP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в форме ЕГЭ</a:t>
            </a:r>
            <a:r>
              <a:rPr lang="ru-RU" alt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609600" indent="-609600">
              <a:buFont typeface="Wingdings 2" pitchFamily="18" charset="2"/>
              <a:buAutoNum type="arabicPeriod"/>
            </a:pPr>
            <a:r>
              <a:rPr lang="ru-RU" altLang="ru-RU" sz="4800" b="1" dirty="0" smtClean="0">
                <a:latin typeface="Times New Roman" pitchFamily="18" charset="0"/>
                <a:cs typeface="Times New Roman" pitchFamily="18" charset="0"/>
              </a:rPr>
              <a:t>в форме ГВЭ </a:t>
            </a:r>
            <a:endParaRPr lang="ru-RU" alt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6EFD5E3A-5B13-CE47-9C0F-EC16F3846810}"/>
              </a:ext>
            </a:extLst>
          </p:cNvPr>
          <p:cNvSpPr txBox="1">
            <a:spLocks/>
          </p:cNvSpPr>
          <p:nvPr/>
        </p:nvSpPr>
        <p:spPr>
          <a:xfrm>
            <a:off x="3533902" y="226263"/>
            <a:ext cx="468143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u="heavy" kern="0" spc="-700" dirty="0">
                <a:solidFill>
                  <a:sysClr val="windowText" lastClr="0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kern="0" spc="-110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  </a:t>
            </a:r>
            <a:r>
              <a:rPr lang="ru-RU" sz="2800" b="1" u="heavy" kern="0" spc="-250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kern="0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lang="ru-RU" sz="2800" b="1" kern="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F:\2021-2022\ГИА в 2022 году\d496e7fdc51a5824c130e0b6e6cfcacf.jpg">
            <a:extLst>
              <a:ext uri="{FF2B5EF4-FFF2-40B4-BE49-F238E27FC236}">
                <a16:creationId xmlns="" xmlns:a16="http://schemas.microsoft.com/office/drawing/2014/main" id="{BC132059-97A2-9CA6-A3E1-A36906F2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67153"/>
            <a:ext cx="8305800" cy="4176347"/>
          </a:xfrm>
          <a:prstGeom prst="rect">
            <a:avLst/>
          </a:prstGeom>
          <a:noFill/>
        </p:spPr>
      </p:pic>
      <p:pic>
        <p:nvPicPr>
          <p:cNvPr id="4" name="Picture 2" descr="C:\Users\Оксана\Desktop\thumb_ege.png">
            <a:extLst>
              <a:ext uri="{FF2B5EF4-FFF2-40B4-BE49-F238E27FC236}">
                <a16:creationId xmlns="" xmlns:a16="http://schemas.microsoft.com/office/drawing/2014/main" id="{1303F313-B1D7-B109-785B-E534E5B7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09" y="-9396"/>
            <a:ext cx="2028091" cy="82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844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schemas.microsoft.com/office/2006/metadata/properties"/>
    <ds:schemaRef ds:uri="http://schemas.microsoft.com/office/infopath/2007/PartnerControls"/>
    <ds:schemaRef ds:uri="4c48e722-e5ee-4bb4-abb8-2d4075f5b3da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1074</Words>
  <Application>Microsoft Office PowerPoint</Application>
  <PresentationFormat>Экран (16:9)</PresentationFormat>
  <Paragraphs>269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Слайд 1</vt:lpstr>
      <vt:lpstr> Приказ Минпросвещения России и Рособрнадзора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ИТОГОВОЕ СОЧИНЕНИЕ:</vt:lpstr>
      <vt:lpstr> ИТОГОВОЕ СОЧИНЕНИЕ . ТЕМЫ:</vt:lpstr>
      <vt:lpstr>                    ТЕМЫ   ИСИ</vt:lpstr>
      <vt:lpstr>РЕГИСТРАЦИЯ НА ЕГЭ</vt:lpstr>
      <vt:lpstr>РЕГИСТРАЦИЯ НА ЕГЭ</vt:lpstr>
      <vt:lpstr>РАСПИСАНИЕ ЕГЭ</vt:lpstr>
      <vt:lpstr>Проект расписания ЕГЭ 2024 основной период</vt:lpstr>
      <vt:lpstr>Проект расписания ЕГЭ 2024 </vt:lpstr>
      <vt:lpstr>Проект расписания ЕГЭ 2024 дополнительный период</vt:lpstr>
      <vt:lpstr>Оценка результатов государственной итоговой аттестации</vt:lpstr>
      <vt:lpstr>МИНИМАЛЬНОЕ КОЛИЧЕСТВО БАЛЛОВ</vt:lpstr>
      <vt:lpstr>Пересдача ЕГЭ</vt:lpstr>
      <vt:lpstr>На ЕГЭ запрещено: </vt:lpstr>
      <vt:lpstr> ВРЕМЯ   НАПИСАНИЯ  ЭКЗАМЕНОВ:</vt:lpstr>
      <vt:lpstr>РАЗРЕШЕНО  ИСПОЛЬЗОВАТЬ: </vt:lpstr>
      <vt:lpstr>Слайд 25</vt:lpstr>
      <vt:lpstr>Слайд 26</vt:lpstr>
      <vt:lpstr>Слайд 27</vt:lpstr>
      <vt:lpstr>Слайд 28</vt:lpstr>
      <vt:lpstr>Слайд 29</vt:lpstr>
      <vt:lpstr>Слайд 30</vt:lpstr>
      <vt:lpstr> Как  получить дополнительные баллы (от 1 до 10 баллов)</vt:lpstr>
      <vt:lpstr>  </vt:lpstr>
      <vt:lpstr>МЕДАЛЬ «За особые успехи в учении»</vt:lpstr>
      <vt:lpstr> САЙТЫ В ПОМОЩЬ</vt:lpstr>
      <vt:lpstr> САЙТЫ В ПОМОЩЬ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Windows User</cp:lastModifiedBy>
  <cp:revision>69</cp:revision>
  <dcterms:created xsi:type="dcterms:W3CDTF">2019-10-15T10:38:01Z</dcterms:created>
  <dcterms:modified xsi:type="dcterms:W3CDTF">2023-11-09T14:51:35Z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