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6" r:id="rId3"/>
    <p:sldId id="309" r:id="rId4"/>
    <p:sldId id="310" r:id="rId5"/>
    <p:sldId id="311" r:id="rId6"/>
    <p:sldId id="312" r:id="rId7"/>
    <p:sldId id="334" r:id="rId8"/>
    <p:sldId id="335" r:id="rId9"/>
    <p:sldId id="313" r:id="rId10"/>
    <p:sldId id="314" r:id="rId11"/>
    <p:sldId id="325" r:id="rId12"/>
    <p:sldId id="315" r:id="rId13"/>
    <p:sldId id="317" r:id="rId14"/>
    <p:sldId id="318" r:id="rId15"/>
    <p:sldId id="320" r:id="rId16"/>
    <p:sldId id="321" r:id="rId17"/>
    <p:sldId id="336" r:id="rId18"/>
    <p:sldId id="319" r:id="rId19"/>
    <p:sldId id="322" r:id="rId20"/>
    <p:sldId id="308" r:id="rId21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DFFF"/>
    <a:srgbClr val="0000CC"/>
    <a:srgbClr val="00CCFF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4434" autoAdjust="0"/>
  </p:normalViewPr>
  <p:slideViewPr>
    <p:cSldViewPr snapToGrid="0">
      <p:cViewPr>
        <p:scale>
          <a:sx n="94" d="100"/>
          <a:sy n="94" d="100"/>
        </p:scale>
        <p:origin x="-638" y="-62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903F3-65E6-453D-8DEA-D67F18A378BC}" type="datetimeFigureOut">
              <a:rPr lang="ru-RU" smtClean="0"/>
              <a:pPr/>
              <a:t>17.10.2024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4811B-25B1-4BC8-B8F9-0D9A9B10956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1958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8FC20-EB93-46D9-9A3D-D1F86F92E9E0}" type="datetimeFigureOut">
              <a:rPr lang="ru-RU" smtClean="0"/>
              <a:pPr/>
              <a:t>17.10.2024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89D00-F0FA-4E00-9397-402429361B5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43434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788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89D00-F0FA-4E00-9397-402429361B5B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672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905999" cy="29154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5000">
                <a:schemeClr val="accent2">
                  <a:lumMod val="40000"/>
                  <a:lumOff val="60000"/>
                </a:schemeClr>
              </a:gs>
              <a:gs pos="34000">
                <a:schemeClr val="accent3">
                  <a:lumMod val="40000"/>
                  <a:lumOff val="6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84000">
                <a:schemeClr val="accent5">
                  <a:lumMod val="40000"/>
                  <a:lumOff val="60000"/>
                </a:schemeClr>
              </a:gs>
              <a:gs pos="69000">
                <a:schemeClr val="accent4">
                  <a:lumMod val="40000"/>
                  <a:lumOff val="60000"/>
                </a:schemeClr>
              </a:gs>
              <a:gs pos="52000">
                <a:schemeClr val="accent3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521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6853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5920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906000" cy="10892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740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054087"/>
            <a:ext cx="8387954" cy="1766750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3200" cap="none" spc="0" dirty="0">
                <a:ln w="0"/>
                <a:effectLst/>
              </a:defRPr>
            </a:lvl1pPr>
          </a:lstStyle>
          <a:p>
            <a:pPr lvl="0" algn="l" defTabSz="914423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622852" y="2054087"/>
            <a:ext cx="208998" cy="17667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1" dirty="0"/>
          </a:p>
        </p:txBody>
      </p:sp>
    </p:spTree>
    <p:extLst>
      <p:ext uri="{BB962C8B-B14F-4D97-AF65-F5344CB8AC3E}">
        <p14:creationId xmlns:p14="http://schemas.microsoft.com/office/powerpoint/2010/main" val="3850786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906000" cy="145215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83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96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906000" cy="145215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265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782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821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55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126591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452154"/>
            <a:ext cx="8543925" cy="4724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24962" y="6356352"/>
            <a:ext cx="681037" cy="365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4F819FC0-4235-43AF-99ED-0FB9E9503D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3887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P156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#P180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loiro.ru/about_the_university/structure/4392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09179"/>
            <a:ext cx="9906000" cy="5432436"/>
          </a:xfrm>
        </p:spPr>
        <p:txBody>
          <a:bodyPr anchor="ctr">
            <a:noAutofit/>
          </a:bodyPr>
          <a:lstStyle/>
          <a:p>
            <a:pPr>
              <a:defRPr/>
            </a:pP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  <a:latin typeface="Roboto"/>
              </a:rPr>
              <a:t>Семинар </a:t>
            </a:r>
            <a:br>
              <a:rPr lang="ru-RU" sz="2800" dirty="0" smtClean="0">
                <a:solidFill>
                  <a:srgbClr val="002060"/>
                </a:solidFill>
                <a:latin typeface="Roboto"/>
              </a:rPr>
            </a:br>
            <a:r>
              <a:rPr lang="ru-RU" sz="2800" dirty="0" smtClean="0">
                <a:solidFill>
                  <a:srgbClr val="002060"/>
                </a:solidFill>
                <a:latin typeface="Roboto"/>
              </a:rPr>
              <a:t>для руководителей/заместителей руководителей </a:t>
            </a:r>
            <a:r>
              <a:rPr lang="en-US" sz="2800" dirty="0" smtClean="0">
                <a:solidFill>
                  <a:srgbClr val="002060"/>
                </a:solidFill>
                <a:latin typeface="Roboto"/>
              </a:rPr>
              <a:t/>
            </a:r>
            <a:br>
              <a:rPr lang="en-US" sz="2800" dirty="0" smtClean="0">
                <a:solidFill>
                  <a:srgbClr val="002060"/>
                </a:solidFill>
                <a:latin typeface="Roboto"/>
              </a:rPr>
            </a:br>
            <a:r>
              <a:rPr lang="ru-RU" sz="2800" dirty="0" smtClean="0">
                <a:solidFill>
                  <a:srgbClr val="002060"/>
                </a:solidFill>
                <a:latin typeface="Roboto"/>
              </a:rPr>
              <a:t>общеобразовательных </a:t>
            </a:r>
            <a:r>
              <a:rPr lang="ru-RU" sz="2800" dirty="0">
                <a:solidFill>
                  <a:srgbClr val="002060"/>
                </a:solidFill>
                <a:latin typeface="Roboto"/>
              </a:rPr>
              <a:t>организаций </a:t>
            </a:r>
            <a:br>
              <a:rPr lang="ru-RU" sz="2800" dirty="0">
                <a:solidFill>
                  <a:srgbClr val="002060"/>
                </a:solidFill>
                <a:latin typeface="Roboto"/>
              </a:rPr>
            </a:br>
            <a:r>
              <a:rPr lang="ru-RU" sz="2800" dirty="0">
                <a:solidFill>
                  <a:srgbClr val="002060"/>
                </a:solidFill>
                <a:latin typeface="Roboto"/>
              </a:rPr>
              <a:t>по вопросам организации и проведения </a:t>
            </a:r>
            <a:br>
              <a:rPr lang="ru-RU" sz="2800" dirty="0">
                <a:solidFill>
                  <a:srgbClr val="002060"/>
                </a:solidFill>
                <a:latin typeface="Roboto"/>
              </a:rPr>
            </a:br>
            <a:r>
              <a:rPr lang="ru-RU" sz="2800" dirty="0">
                <a:solidFill>
                  <a:srgbClr val="002060"/>
                </a:solidFill>
                <a:latin typeface="Roboto"/>
              </a:rPr>
              <a:t>итогового сочинения/изложения в </a:t>
            </a:r>
            <a:r>
              <a:rPr lang="ru-RU" sz="2800" dirty="0" smtClean="0">
                <a:solidFill>
                  <a:srgbClr val="002060"/>
                </a:solidFill>
                <a:latin typeface="Roboto"/>
              </a:rPr>
              <a:t>2024/2025 </a:t>
            </a:r>
            <a:r>
              <a:rPr lang="ru-RU" sz="2800" dirty="0">
                <a:solidFill>
                  <a:srgbClr val="002060"/>
                </a:solidFill>
                <a:latin typeface="Roboto"/>
              </a:rPr>
              <a:t>у.г.</a:t>
            </a:r>
            <a:r>
              <a:rPr lang="ru-RU" altLang="ru-RU" sz="28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/>
            </a:r>
            <a:br>
              <a:rPr lang="ru-RU" altLang="ru-RU" sz="28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</a:br>
            <a:r>
              <a:rPr lang="ru-RU" altLang="ru-RU" sz="1200" dirty="0">
                <a:solidFill>
                  <a:srgbClr val="002060"/>
                </a:solidFill>
                <a:latin typeface="Roboto"/>
                <a:cs typeface="Times New Roman" panose="02020603050405020304" pitchFamily="18" charset="0"/>
              </a:rPr>
              <a:t/>
            </a:r>
            <a:br>
              <a:rPr lang="ru-RU" altLang="ru-RU" sz="1200" dirty="0">
                <a:solidFill>
                  <a:srgbClr val="002060"/>
                </a:solidFill>
                <a:latin typeface="Roboto"/>
                <a:cs typeface="Times New Roman" panose="02020603050405020304" pitchFamily="18" charset="0"/>
              </a:rPr>
            </a:br>
            <a:endParaRPr lang="ru-RU" sz="1200" dirty="0">
              <a:solidFill>
                <a:srgbClr val="002060"/>
              </a:solidFill>
              <a:latin typeface="Roboto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78400" y="4854924"/>
            <a:ext cx="44703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ru-RU" sz="1200" dirty="0">
                <a:solidFill>
                  <a:srgbClr val="002060"/>
                </a:solidFill>
                <a:latin typeface="Roboto"/>
                <a:cs typeface="Times New Roman" panose="02020603050405020304" pitchFamily="18" charset="0"/>
              </a:rPr>
              <a:t>Е.Г. Шарая, начальник </a:t>
            </a:r>
            <a:r>
              <a:rPr lang="ru-RU" altLang="ru-RU" sz="1200" dirty="0" smtClean="0">
                <a:solidFill>
                  <a:srgbClr val="002060"/>
                </a:solidFill>
                <a:latin typeface="Roboto"/>
                <a:cs typeface="Times New Roman" panose="02020603050405020304" pitchFamily="18" charset="0"/>
              </a:rPr>
              <a:t>сектора ГИА </a:t>
            </a:r>
          </a:p>
          <a:p>
            <a:pPr algn="r"/>
            <a:r>
              <a:rPr lang="ru-RU" altLang="ru-RU" sz="1200" dirty="0" smtClean="0">
                <a:solidFill>
                  <a:srgbClr val="002060"/>
                </a:solidFill>
                <a:latin typeface="Roboto"/>
                <a:cs typeface="Times New Roman" panose="02020603050405020304" pitchFamily="18" charset="0"/>
              </a:rPr>
              <a:t>департамента надзора, контроля, оценки качества </a:t>
            </a:r>
          </a:p>
          <a:p>
            <a:pPr algn="r"/>
            <a:r>
              <a:rPr lang="ru-RU" altLang="ru-RU" sz="1200" dirty="0" smtClean="0">
                <a:solidFill>
                  <a:srgbClr val="002060"/>
                </a:solidFill>
                <a:latin typeface="Roboto"/>
                <a:cs typeface="Times New Roman" panose="02020603050405020304" pitchFamily="18" charset="0"/>
              </a:rPr>
              <a:t>и правового обеспечения в </a:t>
            </a:r>
            <a:r>
              <a:rPr lang="ru-RU" altLang="ru-RU" sz="1200" dirty="0">
                <a:solidFill>
                  <a:srgbClr val="002060"/>
                </a:solidFill>
                <a:latin typeface="Roboto"/>
                <a:cs typeface="Times New Roman" panose="02020603050405020304" pitchFamily="18" charset="0"/>
              </a:rPr>
              <a:t>сфере  образования </a:t>
            </a:r>
            <a:br>
              <a:rPr lang="ru-RU" altLang="ru-RU" sz="1200" dirty="0">
                <a:solidFill>
                  <a:srgbClr val="002060"/>
                </a:solidFill>
                <a:latin typeface="Roboto"/>
                <a:cs typeface="Times New Roman" panose="02020603050405020304" pitchFamily="18" charset="0"/>
              </a:rPr>
            </a:br>
            <a:r>
              <a:rPr lang="ru-RU" altLang="ru-RU" sz="1200" dirty="0">
                <a:solidFill>
                  <a:srgbClr val="002060"/>
                </a:solidFill>
                <a:latin typeface="Roboto"/>
                <a:cs typeface="Times New Roman" panose="02020603050405020304" pitchFamily="18" charset="0"/>
              </a:rPr>
              <a:t>комитета общего и профессионального образования </a:t>
            </a:r>
            <a:br>
              <a:rPr lang="ru-RU" altLang="ru-RU" sz="1200" dirty="0">
                <a:solidFill>
                  <a:srgbClr val="002060"/>
                </a:solidFill>
                <a:latin typeface="Roboto"/>
                <a:cs typeface="Times New Roman" panose="02020603050405020304" pitchFamily="18" charset="0"/>
              </a:rPr>
            </a:br>
            <a:r>
              <a:rPr lang="ru-RU" altLang="ru-RU" sz="1200" dirty="0">
                <a:solidFill>
                  <a:srgbClr val="002060"/>
                </a:solidFill>
                <a:latin typeface="Roboto"/>
                <a:cs typeface="Times New Roman" panose="02020603050405020304" pitchFamily="18" charset="0"/>
              </a:rPr>
              <a:t>Ленинградской области</a:t>
            </a:r>
            <a:endParaRPr lang="ru-RU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79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000" b="1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 </a:t>
            </a:r>
            <a:endParaRPr lang="ru-RU" altLang="ru-RU" sz="2000" b="1" dirty="0">
              <a:solidFill>
                <a:srgbClr val="FF0000"/>
              </a:solidFill>
              <a:latin typeface="Open sans"/>
              <a:cs typeface="Times New Roman" pitchFamily="18" charset="0"/>
            </a:endParaRPr>
          </a:p>
          <a:p>
            <a:pPr algn="ctr">
              <a:defRPr/>
            </a:pPr>
            <a:r>
              <a:rPr lang="ru-RU" alt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Распоряжение КОПО ЛО </a:t>
            </a:r>
            <a:r>
              <a:rPr lang="ru-RU" altLang="ru-RU" sz="1600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от</a:t>
            </a:r>
            <a:r>
              <a:rPr lang="ru-RU" sz="1600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 16.09.2024 </a:t>
            </a:r>
            <a:r>
              <a:rPr 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№ </a:t>
            </a:r>
            <a:r>
              <a:rPr lang="ru-RU" sz="1600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2674-р </a:t>
            </a:r>
            <a:r>
              <a:rPr lang="ru-RU" alt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«О  подготовке к проведению в Ленинградской области в </a:t>
            </a:r>
            <a:r>
              <a:rPr lang="ru-RU" altLang="ru-RU" sz="1600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2024/2025 </a:t>
            </a:r>
            <a:r>
              <a:rPr lang="ru-RU" alt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учебном году итогового сочинения (изложения)»</a:t>
            </a:r>
          </a:p>
          <a:p>
            <a:pPr algn="ctr">
              <a:defRPr/>
            </a:pPr>
            <a:r>
              <a:rPr lang="ru-RU" altLang="ru-RU" sz="1600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(План работы по </a:t>
            </a:r>
            <a:r>
              <a:rPr lang="ru-RU" alt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направлениям работы на 2 </a:t>
            </a:r>
            <a:r>
              <a:rPr lang="ru-RU" altLang="ru-RU" sz="1600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месяца)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ru-RU" altLang="ru-RU" sz="1400" b="1" dirty="0">
              <a:solidFill>
                <a:srgbClr val="FF0000"/>
              </a:solidFill>
              <a:latin typeface="Open sans"/>
              <a:cs typeface="Times New Roman" pitchFamily="18" charset="0"/>
            </a:endParaRPr>
          </a:p>
          <a:p>
            <a:pPr marL="520700" indent="-342900" algn="ctr">
              <a:spcBef>
                <a:spcPct val="0"/>
              </a:spcBef>
              <a:buAutoNum type="arabicPeriod"/>
              <a:defRPr/>
            </a:pPr>
            <a:r>
              <a:rPr lang="ru-RU" altLang="ru-RU" sz="1600" b="1" dirty="0" smtClean="0">
                <a:solidFill>
                  <a:srgbClr val="7030A0"/>
                </a:solidFill>
                <a:latin typeface="Open sans"/>
                <a:cs typeface="Times New Roman" pitchFamily="18" charset="0"/>
              </a:rPr>
              <a:t>Общие обучающие </a:t>
            </a:r>
            <a:r>
              <a:rPr lang="ru-RU" altLang="ru-RU" sz="1600" b="1" dirty="0">
                <a:solidFill>
                  <a:srgbClr val="7030A0"/>
                </a:solidFill>
                <a:latin typeface="Open sans"/>
                <a:cs typeface="Times New Roman" pitchFamily="18" charset="0"/>
              </a:rPr>
              <a:t>и информационные мероприятия </a:t>
            </a:r>
            <a:r>
              <a:rPr lang="ru-RU" altLang="ru-RU" sz="1600" b="1" dirty="0" smtClean="0">
                <a:solidFill>
                  <a:srgbClr val="7030A0"/>
                </a:solidFill>
                <a:latin typeface="Open sans"/>
                <a:cs typeface="Times New Roman" pitchFamily="18" charset="0"/>
              </a:rPr>
              <a:t>по </a:t>
            </a:r>
            <a:r>
              <a:rPr lang="ru-RU" altLang="ru-RU" sz="1600" b="1" dirty="0">
                <a:solidFill>
                  <a:srgbClr val="7030A0"/>
                </a:solidFill>
                <a:latin typeface="Open sans"/>
                <a:cs typeface="Times New Roman" pitchFamily="18" charset="0"/>
              </a:rPr>
              <a:t>вопросам подготовки и проведения </a:t>
            </a:r>
            <a:r>
              <a:rPr lang="ru-RU" altLang="ru-RU" sz="1600" b="1" dirty="0" smtClean="0">
                <a:solidFill>
                  <a:srgbClr val="7030A0"/>
                </a:solidFill>
                <a:latin typeface="Open sans"/>
                <a:cs typeface="Times New Roman" pitchFamily="18" charset="0"/>
              </a:rPr>
              <a:t>ИСИ</a:t>
            </a:r>
          </a:p>
          <a:p>
            <a:pPr marL="177800">
              <a:spcBef>
                <a:spcPct val="0"/>
              </a:spcBef>
              <a:defRPr/>
            </a:pPr>
            <a:endParaRPr lang="ru-RU" altLang="ru-RU" sz="1600" dirty="0">
              <a:solidFill>
                <a:srgbClr val="7030A0"/>
              </a:solidFill>
              <a:latin typeface="Open sans"/>
              <a:cs typeface="Times New Roman" pitchFamily="18" charset="0"/>
            </a:endParaRPr>
          </a:p>
          <a:p>
            <a:pPr marL="72000" indent="265113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Информация о метод. рекомендациях ГАОУ ДПО «ЛОИРО», в том числе списки примерных </a:t>
            </a:r>
            <a:r>
              <a:rPr lang="ru-RU" altLang="ru-RU" sz="1600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тем </a:t>
            </a:r>
            <a:r>
              <a:rPr lang="ru-RU" altLang="ru-RU" sz="1600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итогового сочинения и  рекомендуемый перечень произведений отечественной и мировой литературы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как материала для 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подготовки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обучающихся 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к итоговому сочинению!</a:t>
            </a:r>
            <a:endParaRPr lang="ru-RU" altLang="ru-RU" sz="1600" dirty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  <a:p>
            <a:pPr marL="72000" indent="265113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Вебинары по вопросам организации и проведения ИСИ с </a:t>
            </a:r>
            <a:r>
              <a:rPr lang="ru-RU" altLang="ru-RU" sz="1600" u="sng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датами, временем и ссылками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для администрации ОО, РМК, учителей русского языка и литературы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.</a:t>
            </a:r>
          </a:p>
          <a:p>
            <a:pPr marL="177800">
              <a:spcBef>
                <a:spcPct val="0"/>
              </a:spcBef>
              <a:defRPr/>
            </a:pPr>
            <a:endParaRPr lang="ru-RU" altLang="ru-RU" sz="1600" dirty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>О подготовке к ИСИ в 2024/2025 </a:t>
            </a:r>
            <a:r>
              <a:rPr lang="ru-RU" altLang="ru-RU" sz="2400" dirty="0" err="1" smtClean="0">
                <a:solidFill>
                  <a:srgbClr val="002060"/>
                </a:solidFill>
                <a:latin typeface="Roboto"/>
              </a:rPr>
              <a:t>у.г</a:t>
            </a: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>.</a:t>
            </a:r>
            <a:br>
              <a:rPr lang="ru-RU" altLang="ru-RU" sz="2400" dirty="0" smtClean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75383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algn="ctr">
              <a:spcBef>
                <a:spcPct val="0"/>
              </a:spcBef>
              <a:defRPr/>
            </a:pPr>
            <a:r>
              <a:rPr lang="ru-RU" altLang="ru-RU" sz="1600" b="1" dirty="0" smtClean="0">
                <a:solidFill>
                  <a:srgbClr val="7030A0"/>
                </a:solidFill>
                <a:latin typeface="Roboto"/>
                <a:cs typeface="Times New Roman" pitchFamily="18" charset="0"/>
              </a:rPr>
              <a:t>2</a:t>
            </a:r>
            <a:r>
              <a:rPr lang="ru-RU" altLang="ru-RU" sz="1600" b="1" dirty="0">
                <a:solidFill>
                  <a:srgbClr val="7030A0"/>
                </a:solidFill>
                <a:latin typeface="Roboto"/>
                <a:cs typeface="Times New Roman" pitchFamily="18" charset="0"/>
              </a:rPr>
              <a:t>. Обеспечение подготовки лиц, привлекаемых к проверке работ </a:t>
            </a:r>
            <a:r>
              <a:rPr lang="ru-RU" altLang="ru-RU" sz="1600" b="1" dirty="0" smtClean="0">
                <a:solidFill>
                  <a:srgbClr val="7030A0"/>
                </a:solidFill>
                <a:latin typeface="Roboto"/>
                <a:cs typeface="Times New Roman" pitchFamily="18" charset="0"/>
              </a:rPr>
              <a:t>ИСИ</a:t>
            </a:r>
            <a:endParaRPr lang="ru-RU" altLang="ru-RU" sz="1600" dirty="0">
              <a:solidFill>
                <a:srgbClr val="7030A0"/>
              </a:solidFill>
              <a:latin typeface="Roboto"/>
              <a:cs typeface="Times New Roman" pitchFamily="18" charset="0"/>
            </a:endParaRPr>
          </a:p>
          <a:p>
            <a:pPr marL="177800" indent="2651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Формирование списков кандидатов в муниципальные экзаменационные комиссии по проверке ИСИ </a:t>
            </a:r>
            <a:r>
              <a:rPr lang="ru-RU" altLang="ru-RU" sz="1600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(до </a:t>
            </a:r>
            <a:r>
              <a:rPr lang="ru-RU" alt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22 октября) </a:t>
            </a:r>
          </a:p>
          <a:p>
            <a:pPr marL="177800" indent="2651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rgbClr val="002060"/>
                </a:solidFill>
                <a:latin typeface="Roboto"/>
                <a:ea typeface="Calibri"/>
                <a:cs typeface="Times New Roman" panose="02020603050405020304" pitchFamily="18" charset="0"/>
              </a:rPr>
              <a:t>Обеспечение </a:t>
            </a:r>
            <a:r>
              <a:rPr lang="ru-RU" sz="1600" dirty="0">
                <a:solidFill>
                  <a:srgbClr val="002060"/>
                </a:solidFill>
                <a:latin typeface="Roboto"/>
                <a:ea typeface="Calibri"/>
                <a:cs typeface="Times New Roman" panose="02020603050405020304" pitchFamily="18" charset="0"/>
              </a:rPr>
              <a:t>участия председателей, заместителей председателей, экспертов муниципальных экзаменационных комиссий по проверке ИСИ в обучающих </a:t>
            </a:r>
            <a:r>
              <a:rPr lang="ru-RU" sz="1600" dirty="0" err="1">
                <a:solidFill>
                  <a:srgbClr val="002060"/>
                </a:solidFill>
                <a:latin typeface="Roboto"/>
                <a:ea typeface="Calibri"/>
                <a:cs typeface="Times New Roman" panose="02020603050405020304" pitchFamily="18" charset="0"/>
              </a:rPr>
              <a:t>вебинарах</a:t>
            </a:r>
            <a:r>
              <a:rPr lang="ru-RU" sz="1600" dirty="0">
                <a:solidFill>
                  <a:srgbClr val="002060"/>
                </a:solidFill>
                <a:latin typeface="Roboto"/>
                <a:ea typeface="Calibri"/>
                <a:cs typeface="Times New Roman" panose="02020603050405020304" pitchFamily="18" charset="0"/>
              </a:rPr>
              <a:t> и семинарах ГАОУ ДПО «ЛОИРО» по критериям оценивания 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ea typeface="Calibri"/>
                <a:cs typeface="Times New Roman" panose="02020603050405020304" pitchFamily="18" charset="0"/>
              </a:rPr>
              <a:t>ИСИ</a:t>
            </a:r>
          </a:p>
          <a:p>
            <a:pPr marL="177800" indent="2651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Очные семинары для председателей МК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(ГАОУ ДПО «ЛОИРО») 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– 8 октября и </a:t>
            </a:r>
            <a:r>
              <a:rPr lang="ru-RU" alt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29 октября 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(квалификационные испытания)</a:t>
            </a:r>
          </a:p>
          <a:p>
            <a:pPr marL="177800" indent="2651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Очные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семинары для 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заместителей председателей МК (ГАОУ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ДПО «ЛОИРО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») –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10 октября</a:t>
            </a:r>
            <a:r>
              <a:rPr lang="ru-RU" alt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 и 31 октября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(квалификационные испытания)</a:t>
            </a:r>
          </a:p>
          <a:p>
            <a:pPr marL="177800">
              <a:spcBef>
                <a:spcPct val="0"/>
              </a:spcBef>
              <a:defRPr/>
            </a:pPr>
            <a:endParaRPr lang="ru-RU" altLang="ru-RU" sz="1600" b="1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177800">
              <a:spcBef>
                <a:spcPct val="0"/>
              </a:spcBef>
              <a:defRPr/>
            </a:pPr>
            <a:r>
              <a:rPr lang="ru-RU" altLang="ru-RU" sz="16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Важно</a:t>
            </a:r>
            <a:r>
              <a:rPr lang="ru-RU" altLang="ru-RU" sz="1600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! На муниципальном уровне: </a:t>
            </a:r>
          </a:p>
          <a:p>
            <a:pPr marL="177800" indent="2651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Проведение семинаров и практических занятий 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 </a:t>
            </a:r>
            <a:r>
              <a:rPr lang="ru-RU" altLang="ru-RU" sz="1600" dirty="0" err="1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метод.материалам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 ГАОУ ДПО «ЛОИРО» для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кандидатов в муниципальные 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комиссии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 проверке ИСИ </a:t>
            </a:r>
            <a:r>
              <a:rPr lang="ru-RU" alt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(до 22 октября) </a:t>
            </a:r>
            <a:endParaRPr lang="ru-RU" altLang="ru-RU" sz="1600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177800" indent="2651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Практика – репетиционное 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сочинение (изложение) - </a:t>
            </a:r>
            <a:r>
              <a:rPr lang="ru-RU" alt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23 </a:t>
            </a:r>
            <a:r>
              <a:rPr lang="ru-RU" altLang="ru-RU" sz="1600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октября </a:t>
            </a:r>
            <a:endParaRPr lang="ru-RU" altLang="ru-RU" sz="1600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177800" indent="2651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Проведение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практических занятий кандидатов в муниципальные 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комиссии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 проверке ИСИ 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 итогам </a:t>
            </a:r>
            <a:r>
              <a:rPr lang="ru-RU" altLang="ru-RU" sz="1600" dirty="0" err="1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вебинара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  ГАОУ ДПО «ЛОИРО»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(муниципалитет) - </a:t>
            </a:r>
            <a:r>
              <a:rPr lang="ru-RU" alt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до 22 октября</a:t>
            </a:r>
            <a:endParaRPr lang="ru-RU" altLang="ru-RU" sz="1600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177800" indent="265113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Квалификационные испытания для кандидатов в эксперты (муниципалитет) – </a:t>
            </a:r>
            <a:r>
              <a:rPr lang="ru-RU" alt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до 5 ноября</a:t>
            </a:r>
            <a:endParaRPr lang="ru-RU" altLang="ru-RU" sz="1600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92075" indent="268288" algn="ctr" eaLnBrk="0" hangingPunct="0">
              <a:buFontTx/>
              <a:buNone/>
            </a:pPr>
            <a:r>
              <a:rPr lang="ru-RU" altLang="ru-RU" sz="16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Формирование </a:t>
            </a:r>
            <a:r>
              <a:rPr lang="ru-RU" altLang="ru-RU" sz="1600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итогового списка муниципальных комиссий </a:t>
            </a:r>
            <a:r>
              <a:rPr lang="ru-RU" altLang="ru-RU" sz="16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05.11.2024</a:t>
            </a:r>
            <a:endParaRPr lang="ru-RU" altLang="ru-RU" sz="1600" b="1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92075" indent="268288" algn="ctr" eaLnBrk="0" hangingPunct="0">
              <a:buFontTx/>
              <a:buNone/>
            </a:pPr>
            <a:r>
              <a:rPr lang="ru-RU" altLang="ru-RU" sz="16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для представления на утверждение </a:t>
            </a:r>
            <a:r>
              <a:rPr lang="ru-RU" altLang="ru-RU" sz="1600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на региональном </a:t>
            </a:r>
            <a:r>
              <a:rPr lang="ru-RU" altLang="ru-RU" sz="16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уровне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Roboto"/>
              </a:rPr>
              <a:t>Подготовка к ИСИ 2024/2025 у.г.</a:t>
            </a: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/>
            </a:r>
            <a:br>
              <a:rPr lang="ru-RU" altLang="ru-RU" sz="2400" dirty="0" smtClean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00198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5893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000" b="1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 </a:t>
            </a:r>
            <a:r>
              <a:rPr lang="ru-RU" alt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Распоряжение КОПО ЛО от</a:t>
            </a:r>
            <a:r>
              <a:rPr 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 16.09.2024 № 2674-р </a:t>
            </a:r>
            <a:r>
              <a:rPr lang="ru-RU" alt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«О  подготовке к проведению в Ленинградской области в 2024/2025 учебном году итогового сочинения (изложения)»</a:t>
            </a:r>
          </a:p>
          <a:p>
            <a:pPr algn="ctr">
              <a:defRPr/>
            </a:pPr>
            <a:r>
              <a:rPr lang="ru-RU" altLang="ru-RU" sz="1600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(</a:t>
            </a:r>
            <a:r>
              <a:rPr lang="ru-RU" alt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План работы по направлениям работы на 2 месяца</a:t>
            </a:r>
            <a:r>
              <a:rPr lang="ru-RU" altLang="ru-RU" sz="1600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)</a:t>
            </a:r>
            <a:endParaRPr lang="ru-RU" altLang="ru-RU" sz="1600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177800" algn="ctr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ru-RU" altLang="ru-RU" sz="1600" b="1" dirty="0">
                <a:solidFill>
                  <a:srgbClr val="7030A0"/>
                </a:solidFill>
                <a:latin typeface="Open sans"/>
                <a:cs typeface="Times New Roman" pitchFamily="18" charset="0"/>
              </a:rPr>
              <a:t>3. Подготовка пунктов проведения ИСИ. Обеспечение подготовки лиц, привлекаемых к проведению </a:t>
            </a:r>
            <a:r>
              <a:rPr lang="ru-RU" altLang="ru-RU" sz="1600" b="1" dirty="0" smtClean="0">
                <a:solidFill>
                  <a:srgbClr val="7030A0"/>
                </a:solidFill>
                <a:latin typeface="Open sans"/>
                <a:cs typeface="Times New Roman" pitchFamily="18" charset="0"/>
              </a:rPr>
              <a:t>ИСИ</a:t>
            </a:r>
            <a:endParaRPr lang="ru-RU" altLang="ru-RU" sz="1600" b="1" dirty="0">
              <a:solidFill>
                <a:srgbClr val="7030A0"/>
              </a:solidFill>
              <a:latin typeface="Open sans"/>
              <a:cs typeface="Times New Roman" pitchFamily="18" charset="0"/>
            </a:endParaRPr>
          </a:p>
          <a:p>
            <a:pPr marL="92075" indent="268288" eaLnBrk="0" hangingPunc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Определение перечня пунктов Р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СИ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(до 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14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октября) </a:t>
            </a:r>
          </a:p>
          <a:p>
            <a:pPr marL="92075" indent="268288" eaLnBrk="0" hangingPunc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Определение состава руководителей  и членов экзаменационных комиссий в пунктах РСИ (до 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14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октября) </a:t>
            </a:r>
          </a:p>
          <a:p>
            <a:pPr marL="92075" indent="268288" eaLnBrk="0" hangingPunc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ru-RU" altLang="ru-RU" sz="1600" b="1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Практика </a:t>
            </a:r>
            <a:r>
              <a:rPr lang="ru-RU" altLang="ru-RU" sz="1600" b="1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– репетиционное сочинение (изложение) </a:t>
            </a:r>
            <a:r>
              <a:rPr lang="ru-RU" altLang="ru-RU" sz="1600" b="1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23 </a:t>
            </a:r>
            <a:r>
              <a:rPr lang="ru-RU" altLang="ru-RU" sz="1600" b="1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октября </a:t>
            </a:r>
            <a:r>
              <a:rPr lang="ru-RU" altLang="ru-RU" sz="1600" b="1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2024 </a:t>
            </a:r>
            <a:r>
              <a:rPr lang="ru-RU" altLang="ru-RU" sz="1600" b="1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года</a:t>
            </a:r>
          </a:p>
          <a:p>
            <a:pPr marL="92075" indent="268288" eaLnBrk="0" hangingPunc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Определение перечня пунктов И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СИ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(до 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31 октября) </a:t>
            </a:r>
            <a:endParaRPr lang="ru-RU" altLang="ru-RU" sz="1600" dirty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  <a:p>
            <a:pPr marL="92075" indent="268288" eaLnBrk="0" hangingPunc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Определение состава руководителей 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и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членов экзаменационных комиссий 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пунктов ИСИ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(до 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31 октября) </a:t>
            </a:r>
            <a:endParaRPr lang="ru-RU" altLang="ru-RU" sz="1600" b="1" dirty="0" smtClean="0">
              <a:solidFill>
                <a:srgbClr val="FF0000"/>
              </a:solidFill>
              <a:latin typeface="Open sans"/>
              <a:cs typeface="Times New Roman" pitchFamily="18" charset="0"/>
            </a:endParaRPr>
          </a:p>
          <a:p>
            <a:pPr marL="92075" indent="268288" eaLnBrk="0" hangingPunc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ru-RU" altLang="ru-RU" sz="1600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Формирование и представление </a:t>
            </a:r>
            <a:r>
              <a:rPr lang="ru-RU" altLang="ru-RU" sz="1600" b="1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до </a:t>
            </a:r>
            <a:r>
              <a:rPr lang="ru-RU" altLang="ru-RU" sz="1600" b="1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5 ноября </a:t>
            </a:r>
            <a:r>
              <a:rPr lang="ru-RU" altLang="ru-RU" sz="1600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для утверждения на региональном </a:t>
            </a:r>
            <a:r>
              <a:rPr lang="ru-RU" altLang="ru-RU" sz="1600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уровне</a:t>
            </a:r>
            <a:endParaRPr lang="ru-RU" altLang="ru-RU" sz="1600" dirty="0" smtClean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  <a:p>
            <a:pPr marL="92075" eaLnBrk="0" hangingPunct="0">
              <a:lnSpc>
                <a:spcPct val="150000"/>
              </a:lnSpc>
              <a:spcBef>
                <a:spcPct val="0"/>
              </a:spcBef>
            </a:pP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итогового перечня пунктов с распределением ОО </a:t>
            </a:r>
          </a:p>
          <a:p>
            <a:pPr marL="92075" eaLnBrk="0" hangingPunct="0">
              <a:lnSpc>
                <a:spcPct val="150000"/>
              </a:lnSpc>
              <a:spcBef>
                <a:spcPct val="0"/>
              </a:spcBef>
            </a:pP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итогового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списка руководителей и членов экзаменационных комиссий 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пунктов ИСИ</a:t>
            </a:r>
          </a:p>
          <a:p>
            <a:pPr marL="92075" indent="268288" eaLnBrk="0" hangingPunc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Подготовка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пунктов ИСИ, в том числе создание условий для лиц с ОВЗ и инвалидов 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(ноябрь), </a:t>
            </a:r>
            <a:r>
              <a:rPr lang="ru-RU" altLang="ru-RU" sz="1600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обучение членов экзаменационных комиссий в </a:t>
            </a:r>
            <a:r>
              <a:rPr lang="ru-RU" altLang="ru-RU" sz="1600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пунктах (до 2 декабря)</a:t>
            </a:r>
            <a:endParaRPr lang="ru-RU" altLang="ru-RU" sz="1600" dirty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Подготовка к ИСИ </a:t>
            </a:r>
            <a:r>
              <a:rPr lang="ru-RU" altLang="ru-RU" sz="2400" b="0" dirty="0" smtClean="0">
                <a:solidFill>
                  <a:srgbClr val="002060"/>
                </a:solidFill>
                <a:latin typeface="Roboto"/>
              </a:rPr>
              <a:t>2024/2025 </a:t>
            </a:r>
            <a:r>
              <a:rPr lang="ru-RU" altLang="ru-RU" sz="2400" b="0" dirty="0" err="1">
                <a:solidFill>
                  <a:srgbClr val="002060"/>
                </a:solidFill>
                <a:latin typeface="Roboto"/>
              </a:rPr>
              <a:t>у.г</a:t>
            </a: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.</a:t>
            </a:r>
            <a:r>
              <a:rPr lang="ru-RU" altLang="ru-RU" sz="2400" dirty="0">
                <a:solidFill>
                  <a:srgbClr val="002060"/>
                </a:solidFill>
                <a:latin typeface="Roboto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23745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1600" b="1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 </a:t>
            </a:r>
            <a:r>
              <a:rPr lang="ru-RU" alt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Распоряжение КОПО ЛО от</a:t>
            </a:r>
            <a:r>
              <a:rPr 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 16.09.2024 № 2674-р </a:t>
            </a:r>
            <a:r>
              <a:rPr lang="ru-RU" alt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«О  подготовке к проведению в Ленинградской области в 2024/2025 учебном году итогового сочинения (изложения)»</a:t>
            </a:r>
          </a:p>
          <a:p>
            <a:pPr algn="ctr">
              <a:defRPr/>
            </a:pPr>
            <a:r>
              <a:rPr lang="ru-RU" altLang="ru-RU" sz="1600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(</a:t>
            </a:r>
            <a:r>
              <a:rPr lang="ru-RU" altLang="ru-RU" sz="1600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План работы по направлениям работы на 2 месяца)</a:t>
            </a:r>
            <a:endParaRPr lang="ru-RU" altLang="ru-RU" sz="1600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177800" algn="ctr">
              <a:spcBef>
                <a:spcPct val="0"/>
              </a:spcBef>
              <a:spcAft>
                <a:spcPts val="600"/>
              </a:spcAft>
              <a:defRPr/>
            </a:pPr>
            <a:endParaRPr lang="ru-RU" altLang="ru-RU" b="1" dirty="0" smtClean="0">
              <a:solidFill>
                <a:srgbClr val="7030A0"/>
              </a:solidFill>
              <a:latin typeface="Roboto"/>
              <a:cs typeface="Times New Roman" pitchFamily="18" charset="0"/>
            </a:endParaRPr>
          </a:p>
          <a:p>
            <a:pPr marL="177800" algn="ctr">
              <a:spcBef>
                <a:spcPct val="0"/>
              </a:spcBef>
              <a:spcAft>
                <a:spcPts val="600"/>
              </a:spcAft>
              <a:defRPr/>
            </a:pPr>
            <a:r>
              <a:rPr lang="ru-RU" altLang="ru-RU" b="1" dirty="0" smtClean="0">
                <a:solidFill>
                  <a:srgbClr val="7030A0"/>
                </a:solidFill>
                <a:latin typeface="Roboto"/>
                <a:cs typeface="Times New Roman" pitchFamily="18" charset="0"/>
              </a:rPr>
              <a:t>4</a:t>
            </a:r>
            <a:r>
              <a:rPr lang="ru-RU" altLang="ru-RU" b="1" dirty="0">
                <a:solidFill>
                  <a:srgbClr val="7030A0"/>
                </a:solidFill>
                <a:latin typeface="Roboto"/>
                <a:cs typeface="Times New Roman" pitchFamily="18" charset="0"/>
              </a:rPr>
              <a:t>. Подготовка обучающихся к ИСИ </a:t>
            </a:r>
          </a:p>
          <a:p>
            <a:pPr marL="176213" indent="266700" eaLnBrk="0" hangingPunc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Определение обучающихся по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категориям для выбора вида работы.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Сбор документов 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лиц с ОВЗ. </a:t>
            </a:r>
          </a:p>
          <a:p>
            <a:pPr marL="176213" indent="266700" eaLnBrk="0" hangingPunc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Подготовка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обучающихся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к ИСИ в школах.</a:t>
            </a:r>
            <a:endParaRPr lang="ru-RU" altLang="ru-RU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176213" indent="266700" eaLnBrk="0" hangingPunc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ru-RU" altLang="ru-RU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Практика – репетиционное сочинение (изложение) </a:t>
            </a:r>
            <a:r>
              <a:rPr lang="ru-RU" altLang="ru-RU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23 октября 2024 года</a:t>
            </a:r>
            <a:endParaRPr lang="ru-RU" altLang="ru-RU" b="1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176213" indent="266700" eaLnBrk="0" hangingPunct="0">
              <a:lnSpc>
                <a:spcPct val="150000"/>
              </a:lnSpc>
              <a:spcBef>
                <a:spcPct val="0"/>
              </a:spcBef>
              <a:buFontTx/>
              <a:buChar char="•"/>
            </a:pP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Анализ результатов репетиционного сочинения (изложения). Коррекция подготовки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обучающихся.</a:t>
            </a:r>
            <a:endParaRPr lang="ru-RU" altLang="ru-RU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177800" indent="266700" algn="ctr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ru-RU" altLang="ru-RU" b="1" dirty="0">
                <a:solidFill>
                  <a:srgbClr val="7030A0"/>
                </a:solidFill>
                <a:latin typeface="Roboto"/>
                <a:cs typeface="Times New Roman" pitchFamily="18" charset="0"/>
              </a:rPr>
              <a:t>5. Мероприятия по информационному сопровождению ИСИ обучающихся, родителей </a:t>
            </a:r>
          </a:p>
          <a:p>
            <a:pPr marL="461963" indent="-285750" eaLnBrk="0" hangingPunct="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Информационные стенды, сайты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образовательных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организаций.</a:t>
            </a:r>
            <a:endParaRPr lang="ru-RU" altLang="ru-RU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461963" indent="-285750" eaLnBrk="0" hangingPunct="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Инструктажи обучающихся. Вручение Памятки.</a:t>
            </a:r>
            <a:endParaRPr lang="ru-RU" altLang="ru-RU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461963" indent="-285750" eaLnBrk="0" hangingPunct="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Ознакомление с результатами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ИСИ.</a:t>
            </a:r>
            <a:endParaRPr lang="ru-RU" altLang="ru-RU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000" b="0" dirty="0">
                <a:solidFill>
                  <a:srgbClr val="002060"/>
                </a:solidFill>
                <a:latin typeface="Roboto"/>
              </a:rPr>
              <a:t>Подготовка к ИСИ </a:t>
            </a:r>
            <a:r>
              <a:rPr lang="ru-RU" altLang="ru-RU" sz="2000" b="0" dirty="0" smtClean="0">
                <a:solidFill>
                  <a:srgbClr val="002060"/>
                </a:solidFill>
                <a:latin typeface="Roboto"/>
              </a:rPr>
              <a:t>2024/2025 </a:t>
            </a:r>
            <a:r>
              <a:rPr lang="ru-RU" altLang="ru-RU" sz="2000" b="0" dirty="0" err="1">
                <a:solidFill>
                  <a:srgbClr val="002060"/>
                </a:solidFill>
                <a:latin typeface="Roboto"/>
              </a:rPr>
              <a:t>у.г</a:t>
            </a:r>
            <a:r>
              <a:rPr lang="ru-RU" altLang="ru-RU" sz="2000" b="0" dirty="0">
                <a:solidFill>
                  <a:srgbClr val="002060"/>
                </a:solidFill>
                <a:latin typeface="Roboto"/>
              </a:rPr>
              <a:t>.</a:t>
            </a:r>
            <a:r>
              <a:rPr lang="ru-RU" altLang="ru-RU" sz="2000" dirty="0">
                <a:solidFill>
                  <a:srgbClr val="002060"/>
                </a:solidFill>
                <a:latin typeface="Roboto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Roboto"/>
              </a:rPr>
            </a:br>
            <a:endParaRPr lang="ru-RU" sz="20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95649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endParaRPr lang="ru-RU" altLang="ru-RU" sz="1600" b="1" u="sng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sz="1600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Что </a:t>
            </a:r>
            <a:r>
              <a:rPr lang="ru-RU" altLang="ru-RU" sz="1600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делаем в образовательной организации для проведения </a:t>
            </a:r>
            <a:r>
              <a:rPr lang="ru-RU" altLang="ru-RU" sz="1600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ИСИ</a:t>
            </a:r>
            <a:endParaRPr lang="ru-RU" altLang="ru-RU" sz="1600" b="1" u="sng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177800" algn="ctr">
              <a:spcBef>
                <a:spcPct val="0"/>
              </a:spcBef>
              <a:buFontTx/>
              <a:buNone/>
              <a:defRPr/>
            </a:pPr>
            <a:endParaRPr lang="ru-RU" altLang="ru-RU" sz="1600" b="1" dirty="0" smtClean="0">
              <a:solidFill>
                <a:srgbClr val="7030A0"/>
              </a:solidFill>
              <a:latin typeface="Roboto"/>
              <a:cs typeface="Times New Roman" pitchFamily="18" charset="0"/>
            </a:endParaRPr>
          </a:p>
          <a:p>
            <a:pPr marL="177800" algn="ctr">
              <a:spcBef>
                <a:spcPct val="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7030A0"/>
                </a:solidFill>
                <a:latin typeface="Roboto"/>
                <a:cs typeface="Times New Roman" pitchFamily="18" charset="0"/>
              </a:rPr>
              <a:t>Размещение на сайтах </a:t>
            </a:r>
            <a:r>
              <a:rPr lang="ru-RU" altLang="ru-RU" sz="1600" b="1" dirty="0">
                <a:solidFill>
                  <a:srgbClr val="7030A0"/>
                </a:solidFill>
                <a:latin typeface="Roboto"/>
                <a:cs typeface="Times New Roman" pitchFamily="18" charset="0"/>
              </a:rPr>
              <a:t>образовательных </a:t>
            </a:r>
            <a:r>
              <a:rPr lang="ru-RU" altLang="ru-RU" sz="1600" b="1" dirty="0" smtClean="0">
                <a:solidFill>
                  <a:srgbClr val="7030A0"/>
                </a:solidFill>
                <a:latin typeface="Roboto"/>
                <a:cs typeface="Times New Roman" pitchFamily="18" charset="0"/>
              </a:rPr>
              <a:t>организаций</a:t>
            </a:r>
            <a:endParaRPr lang="ru-RU" altLang="ru-RU" sz="1600" dirty="0" smtClean="0">
              <a:solidFill>
                <a:srgbClr val="000099"/>
              </a:solidFill>
              <a:latin typeface="Roboto"/>
              <a:cs typeface="Times New Roman" pitchFamily="18" charset="0"/>
            </a:endParaRPr>
          </a:p>
          <a:p>
            <a:pPr marL="92075" algn="ctr" eaLnBrk="0" hangingPunct="0">
              <a:spcBef>
                <a:spcPct val="0"/>
              </a:spcBef>
              <a:buFontTx/>
              <a:buNone/>
            </a:pPr>
            <a:endParaRPr lang="ru-RU" altLang="ru-RU" sz="1600" dirty="0" smtClean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92075" algn="ctr" eaLnBrk="0" hangingPunct="0">
              <a:spcBef>
                <a:spcPct val="0"/>
              </a:spcBef>
              <a:buFontTx/>
              <a:buNone/>
            </a:pP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Установлено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Порядком проведения ГИА -11</a:t>
            </a:r>
            <a:endParaRPr lang="en-US" altLang="ru-RU" sz="1600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92075" algn="ctr" eaLnBrk="0" hangingPunct="0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(приказ Министерства просвещения Российской Федерации и Федеральной службы по надзору в сфере образования и науки от </a:t>
            </a:r>
            <a:r>
              <a:rPr lang="ru-RU" alt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04.04.2023 </a:t>
            </a:r>
            <a:r>
              <a:rPr lang="ru-RU" altLang="ru-RU" sz="1600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№ </a:t>
            </a:r>
            <a:r>
              <a:rPr lang="ru-RU" sz="1600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233/552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)</a:t>
            </a:r>
            <a:endParaRPr lang="ru-RU" altLang="ru-RU" sz="1600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92075" indent="268288" eaLnBrk="0" hangingPunct="0">
              <a:buFontTx/>
              <a:buNone/>
            </a:pPr>
            <a:endParaRPr lang="ru-RU" altLang="ru-RU" sz="1600" b="1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92075" indent="268288" eaLnBrk="0" hangingPunct="0">
              <a:lnSpc>
                <a:spcPct val="15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</a:t>
            </a:r>
            <a:r>
              <a:rPr lang="ru-RU" altLang="ru-RU" sz="1600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. </a:t>
            </a:r>
            <a:r>
              <a:rPr lang="ru-RU" altLang="ru-RU" sz="16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44.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В целях информирования граждан о порядке проведения итогового сочинения (изложения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)…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на официальных сайтах … образовательных организаций публикуется следующая информация:</a:t>
            </a:r>
          </a:p>
          <a:p>
            <a:pPr marL="92075" indent="268288" eaLnBrk="0" hangingPunct="0">
              <a:lnSpc>
                <a:spcPct val="150000"/>
              </a:lnSpc>
              <a:buFontTx/>
              <a:buChar char="•"/>
            </a:pP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 датах проведения итогового сочинения (изложения), порядке проведения и порядке проверки итогового сочинения (изложения) </a:t>
            </a:r>
            <a:r>
              <a:rPr lang="ru-RU" altLang="ru-RU" sz="16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- </a:t>
            </a:r>
            <a:r>
              <a:rPr lang="ru-RU" altLang="ru-RU" sz="1600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не позднее чем за </a:t>
            </a:r>
            <a:r>
              <a:rPr lang="ru-RU" altLang="ru-RU" sz="16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месяц до </a:t>
            </a:r>
            <a:r>
              <a:rPr lang="ru-RU" altLang="ru-RU" sz="1600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дня проведения итогового сочинения (изложения</a:t>
            </a:r>
            <a:r>
              <a:rPr lang="ru-RU" altLang="ru-RU" sz="16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) </a:t>
            </a:r>
            <a:r>
              <a:rPr lang="ru-RU" altLang="ru-RU" sz="1600" b="1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(до 4 ноября);</a:t>
            </a:r>
            <a:endParaRPr lang="ru-RU" altLang="ru-RU" sz="1600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92075" indent="268288" eaLnBrk="0" hangingPunct="0">
              <a:lnSpc>
                <a:spcPct val="150000"/>
              </a:lnSpc>
              <a:buFontTx/>
              <a:buChar char="•"/>
            </a:pP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 сроках, местах и порядке информирования о результатах итогового сочинения (изложения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) </a:t>
            </a:r>
            <a:r>
              <a:rPr lang="ru-RU" altLang="ru-RU" sz="1600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- не позднее чем за месяц до дня проведения итогового сочинения (изложения) </a:t>
            </a:r>
            <a:r>
              <a:rPr lang="ru-RU" altLang="ru-RU" sz="1600" b="1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(до </a:t>
            </a:r>
            <a:r>
              <a:rPr lang="ru-RU" altLang="ru-RU" sz="1600" b="1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4 </a:t>
            </a:r>
            <a:r>
              <a:rPr lang="ru-RU" altLang="ru-RU" sz="1600" b="1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ноября</a:t>
            </a:r>
            <a:r>
              <a:rPr lang="ru-RU" altLang="ru-RU" sz="1600" b="1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).</a:t>
            </a:r>
            <a:endParaRPr lang="ru-RU" altLang="ru-RU" sz="1600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Подготовка к ИСИ </a:t>
            </a:r>
            <a:r>
              <a:rPr lang="ru-RU" altLang="ru-RU" sz="2400" b="0" dirty="0" smtClean="0">
                <a:solidFill>
                  <a:srgbClr val="002060"/>
                </a:solidFill>
                <a:latin typeface="Roboto"/>
              </a:rPr>
              <a:t>2024/2025 </a:t>
            </a:r>
            <a:r>
              <a:rPr lang="ru-RU" altLang="ru-RU" sz="2400" b="0" dirty="0" err="1">
                <a:solidFill>
                  <a:srgbClr val="002060"/>
                </a:solidFill>
                <a:latin typeface="Roboto"/>
              </a:rPr>
              <a:t>у.г</a:t>
            </a: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.</a:t>
            </a:r>
            <a:r>
              <a:rPr lang="ru-RU" altLang="ru-RU" sz="2400" dirty="0">
                <a:solidFill>
                  <a:srgbClr val="002060"/>
                </a:solidFill>
                <a:latin typeface="Roboto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0245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4" y="581890"/>
            <a:ext cx="9245597" cy="508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endParaRPr lang="ru-RU" altLang="ru-RU" b="1" u="sng" dirty="0" smtClean="0">
              <a:solidFill>
                <a:srgbClr val="FF0000"/>
              </a:solidFill>
              <a:latin typeface="Open sans"/>
              <a:cs typeface="Times New Roman" pitchFamily="18" charset="0"/>
            </a:endParaRPr>
          </a:p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b="1" u="sng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Что делаем в октябре в образовательной </a:t>
            </a:r>
            <a:r>
              <a:rPr lang="ru-RU" altLang="ru-RU" b="1" u="sng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организации </a:t>
            </a:r>
            <a:endParaRPr lang="ru-RU" altLang="ru-RU" b="1" u="sng" dirty="0" smtClean="0">
              <a:solidFill>
                <a:srgbClr val="FF0000"/>
              </a:solidFill>
              <a:latin typeface="Open sans"/>
              <a:cs typeface="Times New Roman" pitchFamily="18" charset="0"/>
            </a:endParaRPr>
          </a:p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b="1" u="sng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по подготовке </a:t>
            </a:r>
            <a:r>
              <a:rPr lang="ru-RU" altLang="ru-RU" b="1" u="sng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обучающихся 11(12) </a:t>
            </a:r>
            <a:r>
              <a:rPr lang="ru-RU" altLang="ru-RU" b="1" u="sng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классов к </a:t>
            </a:r>
            <a:r>
              <a:rPr lang="ru-RU" altLang="ru-RU" b="1" u="sng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написанию </a:t>
            </a:r>
            <a:r>
              <a:rPr lang="ru-RU" altLang="ru-RU" b="1" u="sng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ИСИ</a:t>
            </a:r>
            <a:endParaRPr lang="ru-RU" altLang="ru-RU" dirty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  <a:p>
            <a:pPr marL="285750" indent="-285750">
              <a:spcBef>
                <a:spcPts val="400"/>
              </a:spcBef>
              <a:buFont typeface="Arial" pitchFamily="34" charset="0"/>
              <a:buChar char="•"/>
              <a:defRPr/>
            </a:pPr>
            <a:endParaRPr lang="ru-RU" altLang="ru-RU" dirty="0" smtClean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  <a:p>
            <a:pPr marL="285750" indent="-285750">
              <a:spcBef>
                <a:spcPts val="400"/>
              </a:spcBef>
              <a:buFont typeface="Arial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Ознакомление с особенностями формирования тем ИС в 2024/2025 </a:t>
            </a:r>
            <a:r>
              <a:rPr lang="ru-RU" altLang="ru-RU" dirty="0" err="1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у.г</a:t>
            </a: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.</a:t>
            </a:r>
          </a:p>
          <a:p>
            <a:pPr marL="285750" indent="-285750">
              <a:spcBef>
                <a:spcPts val="400"/>
              </a:spcBef>
              <a:buFont typeface="Arial" pitchFamily="34" charset="0"/>
              <a:buChar char="•"/>
              <a:defRPr/>
            </a:pPr>
            <a:r>
              <a:rPr lang="ru-RU" altLang="ru-RU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Ознакомление </a:t>
            </a: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с </a:t>
            </a:r>
            <a:r>
              <a:rPr lang="ru-RU" altLang="ru-RU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примерными темами и списком </a:t>
            </a: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литературы.</a:t>
            </a:r>
          </a:p>
          <a:p>
            <a:pPr marL="285750" indent="-285750">
              <a:spcBef>
                <a:spcPts val="400"/>
              </a:spcBef>
              <a:buFont typeface="Arial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Выбор раздела из банка тем для работы. Работа по подразделам.</a:t>
            </a:r>
            <a:endParaRPr lang="ru-RU" altLang="ru-RU" dirty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  <a:p>
            <a:pPr marL="285750" indent="-285750">
              <a:spcBef>
                <a:spcPts val="400"/>
              </a:spcBef>
              <a:buFont typeface="Arial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Проведение консультаций по алгоритму написания сочинения.</a:t>
            </a:r>
            <a:endParaRPr lang="ru-RU" altLang="ru-RU" dirty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  <a:p>
            <a:pPr marL="285750" indent="-285750">
              <a:spcBef>
                <a:spcPts val="400"/>
              </a:spcBef>
              <a:buFont typeface="Arial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Написание обучающимися пробного школьного сочинения </a:t>
            </a:r>
            <a:r>
              <a:rPr lang="ru-RU" altLang="ru-RU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по одной из выбранных </a:t>
            </a: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тем.</a:t>
            </a:r>
            <a:endParaRPr lang="ru-RU" altLang="ru-RU" dirty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  <a:p>
            <a:pPr marL="285750" indent="-285750">
              <a:spcBef>
                <a:spcPts val="400"/>
              </a:spcBef>
              <a:buFont typeface="Arial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Проведение анализа </a:t>
            </a:r>
            <a:r>
              <a:rPr lang="ru-RU" altLang="ru-RU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домашнего сочинения до </a:t>
            </a: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22 октября.</a:t>
            </a:r>
          </a:p>
          <a:p>
            <a:pPr marL="176213" algn="ctr">
              <a:spcBef>
                <a:spcPts val="400"/>
              </a:spcBef>
              <a:defRPr/>
            </a:pPr>
            <a:endParaRPr lang="ru-RU" altLang="ru-RU" u="sng" dirty="0" smtClean="0">
              <a:solidFill>
                <a:srgbClr val="FF0000"/>
              </a:solidFill>
              <a:latin typeface="Open sans"/>
              <a:cs typeface="Times New Roman" pitchFamily="18" charset="0"/>
            </a:endParaRPr>
          </a:p>
          <a:p>
            <a:pPr marL="176213" algn="ctr">
              <a:spcBef>
                <a:spcPts val="400"/>
              </a:spcBef>
              <a:defRPr/>
            </a:pPr>
            <a:r>
              <a:rPr lang="ru-RU" altLang="ru-RU" u="sng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Проведение </a:t>
            </a:r>
            <a:r>
              <a:rPr lang="ru-RU" altLang="ru-RU" u="sng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подготовки </a:t>
            </a:r>
            <a:r>
              <a:rPr lang="ru-RU" altLang="ru-RU" u="sng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обучающихся к </a:t>
            </a:r>
            <a:r>
              <a:rPr lang="ru-RU" altLang="ru-RU" u="sng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репетиционному </a:t>
            </a:r>
            <a:r>
              <a:rPr lang="ru-RU" altLang="ru-RU" u="sng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ИСИ </a:t>
            </a:r>
            <a:r>
              <a:rPr lang="ru-RU" altLang="ru-RU" b="1" u="sng" dirty="0" smtClean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до 22 октября:</a:t>
            </a:r>
          </a:p>
          <a:p>
            <a:pPr marL="176213" indent="26670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Ознакомление </a:t>
            </a:r>
            <a:r>
              <a:rPr lang="ru-RU" altLang="ru-RU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обучающихся с порядком проведения репетиционного сочинения (изложения)</a:t>
            </a:r>
          </a:p>
          <a:p>
            <a:pPr marL="176213" indent="26670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Проведение инструктажа </a:t>
            </a:r>
            <a:r>
              <a:rPr lang="ru-RU" altLang="ru-RU" dirty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по заполнению бланков </a:t>
            </a:r>
            <a:r>
              <a:rPr lang="ru-RU" altLang="ru-RU" dirty="0" smtClean="0">
                <a:solidFill>
                  <a:srgbClr val="002060"/>
                </a:solidFill>
                <a:latin typeface="Open sans"/>
                <a:cs typeface="Times New Roman" pitchFamily="18" charset="0"/>
              </a:rPr>
              <a:t>ИСИ</a:t>
            </a:r>
            <a:endParaRPr lang="ru-RU" altLang="ru-RU" dirty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Подготовка к ИСИ </a:t>
            </a:r>
            <a:r>
              <a:rPr lang="ru-RU" altLang="ru-RU" sz="2400" b="0" dirty="0" smtClean="0">
                <a:solidFill>
                  <a:srgbClr val="002060"/>
                </a:solidFill>
                <a:latin typeface="Roboto"/>
              </a:rPr>
              <a:t>2024/2025 </a:t>
            </a:r>
            <a:r>
              <a:rPr lang="ru-RU" altLang="ru-RU" sz="2400" b="0" dirty="0" err="1">
                <a:solidFill>
                  <a:srgbClr val="002060"/>
                </a:solidFill>
                <a:latin typeface="Roboto"/>
              </a:rPr>
              <a:t>у.г</a:t>
            </a: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.</a:t>
            </a:r>
            <a:r>
              <a:rPr lang="ru-RU" altLang="ru-RU" sz="2400" dirty="0">
                <a:solidFill>
                  <a:srgbClr val="002060"/>
                </a:solidFill>
                <a:latin typeface="Roboto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73732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4" y="581890"/>
            <a:ext cx="924559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endParaRPr lang="ru-RU" altLang="ru-RU" b="1" u="sng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Что делаем в ноябре в образовательной </a:t>
            </a:r>
            <a:r>
              <a:rPr lang="ru-RU" altLang="ru-RU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организации </a:t>
            </a:r>
            <a:endParaRPr lang="ru-RU" altLang="ru-RU" b="1" u="sng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b="1" u="sng" dirty="0">
                <a:solidFill>
                  <a:srgbClr val="FF0000"/>
                </a:solidFill>
                <a:latin typeface="Open sans"/>
                <a:cs typeface="Times New Roman" pitchFamily="18" charset="0"/>
              </a:rPr>
              <a:t>по подготовке обучающихся 11(12) классов к написанию ИСИ</a:t>
            </a:r>
            <a:endParaRPr lang="ru-RU" altLang="ru-RU" b="1" dirty="0">
              <a:solidFill>
                <a:srgbClr val="FF0000"/>
              </a:solidFill>
              <a:latin typeface="Open sans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endParaRPr lang="ru-RU" altLang="ru-RU" b="1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После получения результатов репетиционного 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сочинения (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изложения) -</a:t>
            </a:r>
            <a:r>
              <a:rPr lang="ru-RU" alt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проведение анализа </a:t>
            </a:r>
            <a:r>
              <a:rPr lang="ru-RU" altLang="ru-RU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результатов репетиционного сочинения (изложения</a:t>
            </a:r>
            <a:r>
              <a:rPr lang="ru-RU" alt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До 3 декабря 2024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года по итогам анализа -  проведение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консультации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для обучающихся, контроль чтения литературы.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Участие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в вебинарах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ГАОУ ДПО «ЛОИРО», семинарах РМК по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вопросам подготовки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ИСИ.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Подготовится </a:t>
            </a:r>
            <a:r>
              <a:rPr 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к </a:t>
            </a:r>
            <a:r>
              <a:rPr 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обеспечению: 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участников </a:t>
            </a:r>
            <a:r>
              <a:rPr 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итогового сочинения </a:t>
            </a:r>
            <a:r>
              <a:rPr 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- орфографическими </a:t>
            </a:r>
            <a:r>
              <a:rPr 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словарями при проведении итогового сочинения;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участников </a:t>
            </a:r>
            <a:r>
              <a:rPr 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итогового изложения орфографическими и толковыми словарями </a:t>
            </a:r>
            <a:r>
              <a:rPr 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- при </a:t>
            </a:r>
            <a:r>
              <a:rPr 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проведении итогового изложения. </a:t>
            </a:r>
            <a:endParaRPr lang="ru-RU" altLang="ru-RU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Подготовка к ИСИ </a:t>
            </a:r>
            <a:r>
              <a:rPr lang="ru-RU" altLang="ru-RU" sz="2400" b="0" dirty="0" smtClean="0">
                <a:solidFill>
                  <a:srgbClr val="002060"/>
                </a:solidFill>
                <a:latin typeface="Roboto"/>
              </a:rPr>
              <a:t>2024/2025 </a:t>
            </a:r>
            <a:r>
              <a:rPr lang="ru-RU" altLang="ru-RU" sz="2400" b="0" dirty="0" err="1">
                <a:solidFill>
                  <a:srgbClr val="002060"/>
                </a:solidFill>
                <a:latin typeface="Roboto"/>
              </a:rPr>
              <a:t>у.г</a:t>
            </a: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.</a:t>
            </a:r>
            <a:r>
              <a:rPr lang="ru-RU" altLang="ru-RU" sz="2400" dirty="0">
                <a:solidFill>
                  <a:srgbClr val="002060"/>
                </a:solidFill>
                <a:latin typeface="Roboto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16617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Что </a:t>
            </a:r>
            <a:r>
              <a:rPr lang="ru-RU" altLang="ru-RU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делаем в </a:t>
            </a:r>
            <a:r>
              <a:rPr lang="ru-RU" altLang="ru-RU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ноябре </a:t>
            </a:r>
            <a:r>
              <a:rPr lang="ru-RU" altLang="ru-RU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в образовательной организации </a:t>
            </a:r>
          </a:p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по подготовке обучающихся к написанию </a:t>
            </a:r>
            <a:r>
              <a:rPr lang="ru-RU" altLang="ru-RU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ИСИ</a:t>
            </a:r>
          </a:p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endParaRPr lang="ru-RU" sz="1600" b="1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519113" indent="-342900" eaLnBrk="0" hangingPunct="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Информирование под </a:t>
            </a:r>
            <a:r>
              <a:rPr lang="ru-RU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подпись </a:t>
            </a:r>
            <a:r>
              <a:rPr 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участников </a:t>
            </a:r>
            <a:r>
              <a:rPr lang="ru-RU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итогового сочинения (изложения) и их родителей (законных представителей) о местах и сроках проведения итогового сочинения (изложения), о порядке проведения итогового сочинения (изложения) на территории </a:t>
            </a:r>
            <a:r>
              <a:rPr 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Ленинградской области, </a:t>
            </a:r>
            <a:r>
              <a:rPr lang="ru-RU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об основаниях для удаления с итогового сочинения (изложения), </a:t>
            </a:r>
            <a:r>
              <a:rPr 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о </a:t>
            </a:r>
            <a:r>
              <a:rPr lang="ru-RU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времени и месте ознакомления с результатами итогового сочинения (изложения), а также о результатах итогового сочинения (изложения), полученных обучающимися и </a:t>
            </a:r>
            <a:r>
              <a:rPr 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экстернами.</a:t>
            </a:r>
          </a:p>
          <a:p>
            <a:pPr marL="519113" indent="-342900" eaLnBrk="0" hangingPunct="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ru-RU" u="sng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519113" indent="-342900">
              <a:buFont typeface="Arial" panose="020B0604020202020204" pitchFamily="34" charset="0"/>
              <a:buChar char="•"/>
              <a:defRPr/>
            </a:pPr>
            <a:r>
              <a:rPr 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Выдача </a:t>
            </a:r>
            <a:r>
              <a:rPr lang="ru-RU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под подпись «Памятки о  порядке проведения итогового сочинения (изложения) (для ознакомления обучающихся и их родителей (законных представителей</a:t>
            </a:r>
            <a:r>
              <a:rPr 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)»</a:t>
            </a:r>
            <a:r>
              <a:rPr 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 (</a:t>
            </a:r>
            <a:r>
              <a:rPr lang="ru-RU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Приложение 5 «Методических рекомендаций по организации и проведению итогового сочинения (изложения) в </a:t>
            </a:r>
            <a:r>
              <a:rPr 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2024-2025 </a:t>
            </a:r>
            <a:r>
              <a:rPr lang="ru-RU" dirty="0" err="1">
                <a:solidFill>
                  <a:srgbClr val="FF0000"/>
                </a:solidFill>
                <a:latin typeface="Roboto"/>
                <a:cs typeface="Times New Roman" pitchFamily="18" charset="0"/>
              </a:rPr>
              <a:t>уч.г</a:t>
            </a:r>
            <a:r>
              <a:rPr lang="ru-RU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.» письма Федеральной службы по надзору в сфере образования и науки от </a:t>
            </a:r>
            <a:r>
              <a:rPr 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14.10.2024 № 04-323)</a:t>
            </a:r>
            <a:endParaRPr lang="ru-RU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Подготовка к ИСИ </a:t>
            </a:r>
            <a:r>
              <a:rPr lang="ru-RU" altLang="ru-RU" sz="2400" b="0" dirty="0" smtClean="0">
                <a:solidFill>
                  <a:srgbClr val="002060"/>
                </a:solidFill>
                <a:latin typeface="Roboto"/>
              </a:rPr>
              <a:t>2024/2025 </a:t>
            </a:r>
            <a:r>
              <a:rPr lang="ru-RU" altLang="ru-RU" sz="2400" b="0" dirty="0" err="1">
                <a:solidFill>
                  <a:srgbClr val="002060"/>
                </a:solidFill>
                <a:latin typeface="Roboto"/>
              </a:rPr>
              <a:t>у.г</a:t>
            </a: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.</a:t>
            </a:r>
            <a:r>
              <a:rPr lang="ru-RU" altLang="ru-RU" sz="2400" dirty="0">
                <a:solidFill>
                  <a:srgbClr val="002060"/>
                </a:solidFill>
                <a:latin typeface="Roboto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61039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endParaRPr lang="ru-RU" altLang="ru-RU" b="1" u="sng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Что </a:t>
            </a:r>
            <a:r>
              <a:rPr lang="ru-RU" altLang="ru-RU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делаем в </a:t>
            </a:r>
            <a:r>
              <a:rPr lang="ru-RU" altLang="ru-RU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ноябре </a:t>
            </a:r>
            <a:r>
              <a:rPr lang="ru-RU" altLang="ru-RU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в образовательной организации </a:t>
            </a:r>
          </a:p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по подготовке обучающихся к написанию ИСИ</a:t>
            </a:r>
          </a:p>
          <a:p>
            <a:pPr marL="176213" eaLnBrk="0" hangingPunct="0">
              <a:spcAft>
                <a:spcPts val="600"/>
              </a:spcAft>
              <a:defRPr/>
            </a:pPr>
            <a:endParaRPr lang="ru-RU" sz="1600" b="1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176213" algn="ctr" eaLnBrk="0" hangingPunct="0">
              <a:spcAft>
                <a:spcPts val="600"/>
              </a:spcAft>
              <a:defRPr/>
            </a:pPr>
            <a:r>
              <a:rPr lang="ru-RU" sz="2400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Проведение инструктажей для обучающихся </a:t>
            </a:r>
          </a:p>
          <a:p>
            <a:pPr marL="176213" algn="ctr" eaLnBrk="0" hangingPunct="0">
              <a:spcAft>
                <a:spcPts val="600"/>
              </a:spcAft>
              <a:defRPr/>
            </a:pPr>
            <a:r>
              <a:rPr lang="ru-RU" sz="2400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(сроки проведения определяет ОО)</a:t>
            </a:r>
            <a:endParaRPr lang="ru-RU" sz="2400" b="1" u="sng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461963" indent="-285750"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 </a:t>
            </a:r>
            <a:r>
              <a:rPr lang="ru-RU" sz="24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местах, сроках и порядке подачи заявления на участие в ИСИ.</a:t>
            </a:r>
          </a:p>
          <a:p>
            <a:pPr marL="461963" indent="-285750"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 </a:t>
            </a:r>
            <a:r>
              <a:rPr lang="ru-RU" sz="24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Порядке проведения ИСИ. </a:t>
            </a:r>
          </a:p>
          <a:p>
            <a:pPr marL="461963" indent="-285750"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 </a:t>
            </a:r>
            <a:r>
              <a:rPr lang="ru-RU" sz="24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запретах при проведении ИСИ, правах и обязанностях участников ИСИ. О процедуре досрочного завершения ИСИ по уважительной причине и удаления с ИСИ. Об условиях допуска к ИСИ в резервные дни.</a:t>
            </a:r>
          </a:p>
          <a:p>
            <a:pPr marL="461963" indent="-285750">
              <a:buFont typeface="Arial" panose="020B0604020202020204" pitchFamily="34" charset="0"/>
              <a:buChar char="•"/>
              <a:defRPr/>
            </a:pPr>
            <a:r>
              <a:rPr lang="ru-RU" sz="24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 </a:t>
            </a:r>
            <a:r>
              <a:rPr lang="ru-RU" sz="24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правилах заполнения бланков </a:t>
            </a:r>
            <a:r>
              <a:rPr lang="ru-RU" sz="24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ИСИ.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Подготовка к ИСИ </a:t>
            </a:r>
            <a:r>
              <a:rPr lang="ru-RU" altLang="ru-RU" sz="2400" b="0" dirty="0" smtClean="0">
                <a:solidFill>
                  <a:srgbClr val="002060"/>
                </a:solidFill>
                <a:latin typeface="Roboto"/>
              </a:rPr>
              <a:t>2024/2025 </a:t>
            </a:r>
            <a:r>
              <a:rPr lang="ru-RU" altLang="ru-RU" sz="2400" b="0" dirty="0" err="1">
                <a:solidFill>
                  <a:srgbClr val="002060"/>
                </a:solidFill>
                <a:latin typeface="Roboto"/>
              </a:rPr>
              <a:t>у.г</a:t>
            </a: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.</a:t>
            </a:r>
            <a:r>
              <a:rPr lang="ru-RU" altLang="ru-RU" sz="2400" dirty="0">
                <a:solidFill>
                  <a:srgbClr val="002060"/>
                </a:solidFill>
                <a:latin typeface="Roboto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60799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4" y="581890"/>
            <a:ext cx="924559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endParaRPr lang="ru-RU" altLang="ru-RU" b="1" u="sng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92075" algn="ctr"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Что делаем в образовательной </a:t>
            </a:r>
            <a:r>
              <a:rPr lang="ru-RU" altLang="ru-RU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организации </a:t>
            </a:r>
            <a:r>
              <a:rPr lang="ru-RU" altLang="ru-RU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для проведения ИСИ</a:t>
            </a:r>
            <a:endParaRPr lang="ru-RU" altLang="ru-RU" b="1" u="sng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ru-RU" altLang="ru-RU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ВАЖНО!</a:t>
            </a:r>
          </a:p>
          <a:p>
            <a:pPr marL="176213" indent="26670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Подготовка документов, подтверждающих право выбора написания изложения </a:t>
            </a:r>
            <a:r>
              <a:rPr lang="ru-RU" alt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-  до 01.11.2024</a:t>
            </a:r>
            <a:endParaRPr lang="ru-RU" altLang="ru-RU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176213" indent="26670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Организация приема </a:t>
            </a:r>
            <a:r>
              <a:rPr lang="ru-RU" altLang="ru-RU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заявлений на </a:t>
            </a:r>
            <a:r>
              <a:rPr lang="ru-RU" alt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ИСИ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с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указанием вида работы (сочинение или изложение), согласия на обработку персональных данных (формы в распоряжении) </a:t>
            </a:r>
            <a:r>
              <a:rPr lang="ru-RU" altLang="ru-RU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– до </a:t>
            </a:r>
            <a:r>
              <a:rPr lang="ru-RU" alt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17.11.2024</a:t>
            </a:r>
            <a:endParaRPr lang="ru-RU" altLang="ru-RU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176213" indent="26670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Регистрация заявлений (форма журнала в распоряжении) </a:t>
            </a:r>
          </a:p>
          <a:p>
            <a:pPr marL="176213" indent="266700"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Заполнение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информации для РИС ГИА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– по графику </a:t>
            </a:r>
            <a:r>
              <a:rPr lang="ru-RU" altLang="ru-RU" dirty="0" err="1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Рособрнадзора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 - </a:t>
            </a:r>
            <a:r>
              <a:rPr lang="ru-RU" alt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до 18 ноября 2024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: </a:t>
            </a:r>
          </a:p>
          <a:p>
            <a:pPr marL="176213" algn="just">
              <a:lnSpc>
                <a:spcPct val="150000"/>
              </a:lnSpc>
              <a:spcBef>
                <a:spcPct val="0"/>
              </a:spcBef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данные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 образовательной организации, выпускниках текущего года </a:t>
            </a:r>
            <a:r>
              <a:rPr lang="ru-RU" alt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(особое </a:t>
            </a:r>
            <a:r>
              <a:rPr lang="ru-RU" altLang="ru-RU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внимание </a:t>
            </a:r>
            <a:r>
              <a:rPr lang="ru-RU" alt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– на отсутствие ошибок/опечаток при заполнении</a:t>
            </a:r>
            <a:r>
              <a:rPr lang="ru-RU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данных участника в РИС ГИА «ФИО - паспортные данные- СНИЛС»)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Подготовка к ИСИ </a:t>
            </a:r>
            <a:r>
              <a:rPr lang="ru-RU" altLang="ru-RU" sz="2400" b="0" dirty="0" smtClean="0">
                <a:solidFill>
                  <a:srgbClr val="002060"/>
                </a:solidFill>
                <a:latin typeface="Roboto"/>
              </a:rPr>
              <a:t>2024/2025 </a:t>
            </a:r>
            <a:r>
              <a:rPr lang="ru-RU" altLang="ru-RU" sz="2400" b="0" dirty="0" err="1">
                <a:solidFill>
                  <a:srgbClr val="002060"/>
                </a:solidFill>
                <a:latin typeface="Roboto"/>
              </a:rPr>
              <a:t>у.г</a:t>
            </a:r>
            <a:r>
              <a:rPr lang="ru-RU" altLang="ru-RU" sz="2400" b="0" dirty="0">
                <a:solidFill>
                  <a:srgbClr val="002060"/>
                </a:solidFill>
                <a:latin typeface="Roboto"/>
              </a:rPr>
              <a:t>.</a:t>
            </a:r>
            <a:r>
              <a:rPr lang="ru-RU" altLang="ru-RU" sz="2400" dirty="0">
                <a:solidFill>
                  <a:srgbClr val="002060"/>
                </a:solidFill>
                <a:latin typeface="Roboto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48983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4" y="581890"/>
            <a:ext cx="9327089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altLang="ru-RU" dirty="0" smtClean="0">
                <a:solidFill>
                  <a:srgbClr val="000099"/>
                </a:solidFill>
                <a:latin typeface="Roboto"/>
                <a:cs typeface="Times New Roman" pitchFamily="18" charset="0"/>
              </a:rPr>
              <a:t>Порядок </a:t>
            </a:r>
            <a:r>
              <a:rPr lang="ru-RU" altLang="ru-RU" dirty="0">
                <a:solidFill>
                  <a:srgbClr val="000099"/>
                </a:solidFill>
                <a:latin typeface="Roboto"/>
                <a:cs typeface="Times New Roman" pitchFamily="18" charset="0"/>
              </a:rPr>
              <a:t>проведения государственной итоговой аттестации </a:t>
            </a:r>
            <a:endParaRPr lang="ru-RU" altLang="ru-RU" dirty="0" smtClean="0">
              <a:solidFill>
                <a:srgbClr val="000099"/>
              </a:solidFill>
              <a:latin typeface="Roboto"/>
              <a:cs typeface="Times New Roman" pitchFamily="18" charset="0"/>
            </a:endParaRP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altLang="ru-RU" dirty="0" smtClean="0">
                <a:solidFill>
                  <a:srgbClr val="000099"/>
                </a:solidFill>
                <a:latin typeface="Roboto"/>
                <a:cs typeface="Times New Roman" pitchFamily="18" charset="0"/>
              </a:rPr>
              <a:t>по </a:t>
            </a:r>
            <a:r>
              <a:rPr lang="ru-RU" altLang="ru-RU" dirty="0">
                <a:solidFill>
                  <a:srgbClr val="000099"/>
                </a:solidFill>
                <a:latin typeface="Roboto"/>
                <a:cs typeface="Times New Roman" pitchFamily="18" charset="0"/>
              </a:rPr>
              <a:t>образовательным программам среднего общего </a:t>
            </a:r>
            <a:r>
              <a:rPr lang="ru-RU" altLang="ru-RU" dirty="0" smtClean="0">
                <a:solidFill>
                  <a:srgbClr val="000099"/>
                </a:solidFill>
                <a:latin typeface="Roboto"/>
                <a:cs typeface="Times New Roman" pitchFamily="18" charset="0"/>
              </a:rPr>
              <a:t>образования</a:t>
            </a:r>
            <a:endParaRPr lang="ru-RU" altLang="ru-RU" dirty="0">
              <a:solidFill>
                <a:srgbClr val="000099"/>
              </a:solidFill>
              <a:latin typeface="Roboto"/>
              <a:cs typeface="Times New Roman" pitchFamily="18" charset="0"/>
            </a:endParaRP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rgbClr val="000099"/>
                </a:solidFill>
                <a:latin typeface="Roboto"/>
                <a:cs typeface="Times New Roman" pitchFamily="18" charset="0"/>
              </a:rPr>
              <a:t>(утвержден приказом Министерства просвещения Российской Федерации и Федеральной службы по надзору в сфере образования и науки 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rgbClr val="000099"/>
                </a:solidFill>
                <a:latin typeface="Roboto"/>
                <a:cs typeface="Times New Roman" pitchFamily="18" charset="0"/>
              </a:rPr>
              <a:t>от 04.04.2023 № </a:t>
            </a:r>
            <a:r>
              <a:rPr lang="ru-RU" dirty="0">
                <a:solidFill>
                  <a:srgbClr val="000099"/>
                </a:solidFill>
                <a:latin typeface="Roboto"/>
                <a:cs typeface="Times New Roman" pitchFamily="18" charset="0"/>
              </a:rPr>
              <a:t>233/552</a:t>
            </a:r>
            <a:r>
              <a:rPr lang="ru-RU" altLang="ru-RU" dirty="0">
                <a:solidFill>
                  <a:srgbClr val="000099"/>
                </a:solidFill>
                <a:latin typeface="Roboto"/>
                <a:cs typeface="Times New Roman" pitchFamily="18" charset="0"/>
              </a:rPr>
              <a:t>)</a:t>
            </a:r>
          </a:p>
          <a:p>
            <a:pPr algn="ctr" eaLnBrk="0" hangingPunct="0">
              <a:spcBef>
                <a:spcPct val="0"/>
              </a:spcBef>
            </a:pPr>
            <a:r>
              <a:rPr lang="ru-RU" altLang="ru-RU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п. </a:t>
            </a:r>
            <a:r>
              <a:rPr lang="ru-RU" altLang="ru-RU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20-30. </a:t>
            </a:r>
            <a:r>
              <a:rPr lang="ru-RU" alt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III</a:t>
            </a:r>
            <a:r>
              <a:rPr lang="ru-RU" altLang="ru-RU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. Итоговое сочинение (</a:t>
            </a:r>
            <a:r>
              <a:rPr lang="ru-RU" alt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изложение)</a:t>
            </a:r>
            <a:r>
              <a:rPr lang="en-US" alt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algn="ctr" eaLnBrk="0" hangingPunct="0">
              <a:spcBef>
                <a:spcPct val="0"/>
              </a:spcBef>
            </a:pPr>
            <a:r>
              <a:rPr 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Сроки </a:t>
            </a:r>
            <a:r>
              <a:rPr lang="ru-RU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проведения </a:t>
            </a:r>
            <a:r>
              <a:rPr 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ИСИ </a:t>
            </a:r>
            <a:r>
              <a:rPr lang="ru-RU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(</a:t>
            </a:r>
            <a:r>
              <a:rPr lang="ru-RU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п.22,30</a:t>
            </a:r>
            <a:r>
              <a:rPr lang="ru-RU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)</a:t>
            </a:r>
            <a:endParaRPr lang="ru-RU" u="sng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algn="ctr" eaLnBrk="0" hangingPunct="0">
              <a:spcBef>
                <a:spcPct val="0"/>
              </a:spcBef>
              <a:defRPr/>
            </a:pPr>
            <a:r>
              <a:rPr lang="ru-RU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Основной день - 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4 </a:t>
            </a:r>
            <a:r>
              <a:rPr lang="ru-RU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декабря 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2024 </a:t>
            </a:r>
            <a:r>
              <a:rPr lang="ru-RU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года   </a:t>
            </a:r>
          </a:p>
          <a:p>
            <a:pPr algn="ctr" eaLnBrk="0" hangingPunct="0">
              <a:spcBef>
                <a:spcPct val="0"/>
              </a:spcBef>
              <a:defRPr/>
            </a:pPr>
            <a:r>
              <a:rPr lang="ru-RU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Резервные дни - 5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февраля и 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9 апреля 2024 года</a:t>
            </a:r>
            <a:endParaRPr lang="ru-RU" sz="1500" dirty="0" smtClean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176213" algn="ctr" eaLnBrk="0" hangingPunct="0">
              <a:spcBef>
                <a:spcPct val="0"/>
              </a:spcBef>
              <a:defRPr/>
            </a:pPr>
            <a:endParaRPr lang="ru-RU" sz="1600" u="sng" dirty="0" smtClean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marL="176213" algn="ctr" eaLnBrk="0" hangingPunct="0">
              <a:spcBef>
                <a:spcPct val="0"/>
              </a:spcBef>
              <a:defRPr/>
            </a:pPr>
            <a:r>
              <a:rPr lang="ru-RU" sz="1600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Повторный </a:t>
            </a:r>
            <a:r>
              <a:rPr lang="ru-RU" sz="1600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допуск к написанию ИСИ в дополнительные сроки (</a:t>
            </a:r>
            <a:r>
              <a:rPr lang="ru-RU" sz="1600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п.30</a:t>
            </a:r>
            <a:r>
              <a:rPr lang="ru-RU" sz="1600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):</a:t>
            </a:r>
            <a:endParaRPr lang="ru-RU" sz="1600" b="1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176213" eaLnBrk="0" hangingPunct="0">
              <a:spcBef>
                <a:spcPct val="0"/>
              </a:spcBef>
              <a:defRPr/>
            </a:pPr>
            <a:r>
              <a:rPr lang="ru-RU" sz="1600" dirty="0"/>
              <a:t>1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) участники 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ИСИ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(за исключением лиц, 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указанных в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  <a:hlinkClick r:id="rId3" action="ppaction://hlinkfile"/>
              </a:rPr>
              <a:t>пункте 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  <a:hlinkClick r:id="rId3" action="ppaction://hlinkfile"/>
              </a:rPr>
              <a:t>24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 Порядка),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получившие по итоговому сочинению (изложению) неудовлетворительный результат ("незачет");</a:t>
            </a:r>
          </a:p>
          <a:p>
            <a:pPr marL="176213" eaLnBrk="0" hangingPunct="0">
              <a:spcBef>
                <a:spcPct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2) участники 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ИСИ (за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исключением лиц, указанных в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  <a:hlinkClick r:id="rId3" action="ppaction://hlinkfile"/>
              </a:rPr>
              <a:t>пункте 24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 Порядка), удаленные с итогового сочинения (изложения) за нарушение требований, установленных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  <a:hlinkClick r:id="rId4" action="ppaction://hlinkfile"/>
              </a:rPr>
              <a:t>подпунктом 1 пункта 28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 Порядка;</a:t>
            </a:r>
          </a:p>
          <a:p>
            <a:pPr marL="176213" eaLnBrk="0" hangingPunct="0">
              <a:spcBef>
                <a:spcPct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3) участники 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ИСИ,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не явившиеся на итоговое сочинение (изложение) по уважительным причинам (болезнь или иные обстоятельства), подтвержденным документально;</a:t>
            </a:r>
          </a:p>
          <a:p>
            <a:pPr marL="176213" eaLnBrk="0" hangingPunct="0">
              <a:spcBef>
                <a:spcPct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4) участники 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ИСИ, не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завершившие написание 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ИСИ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 уважительным причинам (болезнь или иные обстоятельства), подтвержденным документально.</a:t>
            </a:r>
          </a:p>
          <a:p>
            <a:pPr marL="176213" algn="ctr" eaLnBrk="0" hangingPunct="0">
              <a:spcBef>
                <a:spcPct val="0"/>
              </a:spcBef>
              <a:defRPr/>
            </a:pPr>
            <a:endParaRPr lang="ru-RU" sz="1600" dirty="0" smtClean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176213" algn="ctr" eaLnBrk="0" hangingPunct="0">
              <a:spcBef>
                <a:spcPct val="0"/>
              </a:spcBef>
              <a:defRPr/>
            </a:pP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Обучающиеся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, получившие по 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ИСИ «незачет»,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могут быть повторно допущены к участию </a:t>
            </a:r>
            <a:endParaRPr lang="ru-RU" sz="1600" dirty="0" smtClean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marL="176213" algn="ctr" eaLnBrk="0" hangingPunct="0">
              <a:spcBef>
                <a:spcPct val="0"/>
              </a:spcBef>
              <a:defRPr/>
            </a:pP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в ИСИ,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но не более двух раз и только в сроки, установленные расписанием проведения </a:t>
            </a:r>
            <a:r>
              <a:rPr 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ИСИ</a:t>
            </a:r>
            <a:endParaRPr lang="ru-RU" altLang="ru-RU" sz="1600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7709" y="13312"/>
            <a:ext cx="9906000" cy="5552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>Итоговое сочинение (изложение) в 2024/2025 у.г.</a:t>
            </a:r>
            <a:br>
              <a:rPr lang="ru-RU" altLang="ru-RU" sz="2400" dirty="0" smtClean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89617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1129904" y="2565400"/>
            <a:ext cx="8268758" cy="490538"/>
          </a:xfrm>
        </p:spPr>
        <p:txBody>
          <a:bodyPr>
            <a:normAutofit fontScale="90000"/>
          </a:bodyPr>
          <a:lstStyle/>
          <a:p>
            <a:r>
              <a:rPr lang="ru-RU" altLang="ru-RU" sz="3200" i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i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i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i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Благодарю за внимание!</a:t>
            </a:r>
            <a:br>
              <a:rPr lang="ru-RU" altLang="ru-RU" sz="3600" b="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</a:br>
            <a:r>
              <a:rPr lang="ru-RU" altLang="ru-RU" sz="3200" dirty="0" smtClean="0"/>
              <a:t> </a:t>
            </a:r>
            <a:r>
              <a:rPr lang="ru-RU" altLang="ru-RU" sz="3200" i="1" dirty="0" smtClean="0">
                <a:solidFill>
                  <a:srgbClr val="333399"/>
                </a:solidFill>
                <a:cs typeface="Arial" charset="0"/>
              </a:rPr>
              <a:t/>
            </a:r>
            <a:br>
              <a:rPr lang="ru-RU" altLang="ru-RU" sz="3200" i="1" dirty="0" smtClean="0">
                <a:solidFill>
                  <a:srgbClr val="333399"/>
                </a:solidFill>
                <a:cs typeface="Arial" charset="0"/>
              </a:rPr>
            </a:br>
            <a:endParaRPr lang="ru-RU" alt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283285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  <a:defRPr/>
            </a:pPr>
            <a:r>
              <a:rPr lang="ru-RU" altLang="ru-RU" sz="2000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Участники ИСИ </a:t>
            </a:r>
          </a:p>
          <a:p>
            <a:pPr indent="-342900">
              <a:buFont typeface="Wingdings" panose="05000000000000000000" pitchFamily="2" charset="2"/>
              <a:buChar char="ü"/>
              <a:defRPr/>
            </a:pPr>
            <a:r>
              <a:rPr lang="ru-RU" altLang="ru-RU" b="1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Обучающиеся XI (XII) классов, экстерны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 - </a:t>
            </a:r>
            <a:r>
              <a:rPr lang="ru-RU" alt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для допуска </a:t>
            </a:r>
            <a:r>
              <a:rPr lang="ru-RU" altLang="ru-RU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к </a:t>
            </a:r>
            <a:r>
              <a:rPr lang="ru-RU" alt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ГИА-11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(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п.8)</a:t>
            </a:r>
            <a:endParaRPr lang="ru-RU" altLang="ru-RU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 indent="-342900">
              <a:buFont typeface="Wingdings" panose="05000000000000000000" pitchFamily="2" charset="2"/>
              <a:buChar char="ü"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Участники </a:t>
            </a:r>
            <a:r>
              <a:rPr lang="ru-RU" altLang="ru-RU" b="1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ЕГЭ по желанию (п.24) </a:t>
            </a:r>
            <a:r>
              <a:rPr lang="ru-RU" altLang="ru-RU" b="1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целях использования его результатов при приеме на обучение по программам </a:t>
            </a:r>
            <a:r>
              <a:rPr lang="ru-RU" dirty="0" err="1">
                <a:solidFill>
                  <a:srgbClr val="002060"/>
                </a:solidFill>
                <a:latin typeface="Roboto"/>
                <a:cs typeface="Times New Roman" pitchFamily="18" charset="0"/>
              </a:rPr>
              <a:t>бакалавриата</a:t>
            </a:r>
            <a:r>
              <a:rPr 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 и </a:t>
            </a:r>
            <a:r>
              <a:rPr lang="ru-RU" dirty="0" err="1">
                <a:solidFill>
                  <a:srgbClr val="002060"/>
                </a:solidFill>
                <a:latin typeface="Roboto"/>
                <a:cs typeface="Times New Roman" pitchFamily="18" charset="0"/>
              </a:rPr>
              <a:t>специалитета</a:t>
            </a:r>
            <a:r>
              <a:rPr 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 в образовательные организации высшего </a:t>
            </a:r>
            <a:r>
              <a:rPr 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образования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:</a:t>
            </a:r>
            <a:endParaRPr lang="ru-RU" altLang="ru-RU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>
              <a:defRPr/>
            </a:pPr>
            <a:r>
              <a:rPr lang="ru-RU" altLang="ru-RU" u="sng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выпускники </a:t>
            </a:r>
            <a:r>
              <a:rPr lang="ru-RU" altLang="ru-RU" u="sng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прошлых лет (ВПЛ</a:t>
            </a:r>
            <a:r>
              <a:rPr lang="ru-RU" altLang="ru-RU" u="sng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) </a:t>
            </a:r>
          </a:p>
          <a:p>
            <a:pPr marL="461963" indent="-285750"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лица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, освоившие образовательные программы среднего общего образования в предыдущие годы, имеющие документ об образовании, подтверждающий получение среднего общего образования (или образовательные программы среднего (полного) общего образования - для лиц, получивших документ об образовании, подтверждающий получение среднего (полного) общего образования, до 1 сентября 2013 г.) и (или) подтверждающий получение среднего профессионального образования, </a:t>
            </a:r>
          </a:p>
          <a:p>
            <a:pPr marL="461963" indent="-285750">
              <a:buFont typeface="Arial" panose="020B0604020202020204" pitchFamily="34" charset="0"/>
              <a:buChar char="•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лица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, имеющие среднее общее образование, полученное в иностранных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ОО</a:t>
            </a:r>
          </a:p>
          <a:p>
            <a:pPr>
              <a:defRPr/>
            </a:pPr>
            <a:r>
              <a:rPr lang="ru-RU" altLang="ru-RU" u="sng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обучающиеся СПО </a:t>
            </a:r>
            <a:endParaRPr lang="ru-RU" altLang="ru-RU" u="sng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>
              <a:defRPr/>
            </a:pPr>
            <a:r>
              <a:rPr lang="ru-RU" altLang="ru-RU" u="sng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обучающиеся</a:t>
            </a:r>
            <a:r>
              <a:rPr lang="ru-RU" altLang="ru-RU" u="sng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, получающие среднее общее образование в иностранных </a:t>
            </a:r>
            <a:r>
              <a:rPr lang="ru-RU" altLang="ru-RU" u="sng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ОО</a:t>
            </a:r>
          </a:p>
          <a:p>
            <a:pPr>
              <a:defRPr/>
            </a:pPr>
            <a:r>
              <a:rPr lang="ru-RU" altLang="ru-RU" u="sng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лица со справкой</a:t>
            </a:r>
          </a:p>
          <a:p>
            <a:pPr>
              <a:defRPr/>
            </a:pPr>
            <a:endParaRPr lang="ru-RU" altLang="ru-RU" u="sng" dirty="0">
              <a:solidFill>
                <a:srgbClr val="002060"/>
              </a:solidFill>
              <a:latin typeface="Roboto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!!! Обучающиеся </a:t>
            </a:r>
            <a:r>
              <a:rPr lang="ru-RU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X классов, участвующие в экзаменах по отдельным учебным предметам, освоение которых завершилось ранее, не участвуют в итоговом сочинении (изложении) по окончании X класса.</a:t>
            </a:r>
            <a:endParaRPr lang="ru-RU" altLang="ru-RU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7699" y="13312"/>
            <a:ext cx="9906000" cy="5552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>Итоговое сочинение (изложение) в 2024/2025 у.г.</a:t>
            </a:r>
            <a:br>
              <a:rPr lang="ru-RU" altLang="ru-RU" sz="2400" dirty="0" smtClean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19864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  <a:defRPr/>
            </a:pPr>
            <a:r>
              <a:rPr lang="ru-RU" altLang="ru-RU" sz="2000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Участники </a:t>
            </a:r>
            <a:r>
              <a:rPr lang="ru-RU" altLang="ru-RU" sz="20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итогового изложения (</a:t>
            </a:r>
            <a:r>
              <a:rPr lang="ru-RU" altLang="ru-RU" sz="20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п.22</a:t>
            </a:r>
            <a:r>
              <a:rPr lang="ru-RU" altLang="ru-RU" sz="20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) </a:t>
            </a:r>
            <a:endParaRPr lang="ru-RU" altLang="ru-RU" sz="2000" b="1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Итоговое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изложение вправе писать следующие категории лиц: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1) обучающиеся с ограниченными возможностями здоровья, экстерны с ограниченными возможностями здоровья, обучающиеся - дети-инвалиды и инвалиды, экстерны - дети-инвалиды и инвалиды;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2) обучающиеся в специальных учебно-воспитательных учреждениях закрытого типа, а также в учреждениях, исполняющих наказание в виде лишения свободы;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3) лица, обучающиеся по состоянию здоровья на дому, в образовательных организациях, в том числе санаторно-курортных, в которых проводятся необходимые лечебные, реабилитационные и оздоровительные мероприятия для нуждающихся в длительном лечении </a:t>
            </a:r>
            <a:r>
              <a:rPr lang="ru-RU" sz="1600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на основании заключения медицинской организации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.</a:t>
            </a:r>
          </a:p>
          <a:p>
            <a:pPr algn="ctr" eaLnBrk="0" hangingPunct="0"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Наличие </a:t>
            </a:r>
            <a:r>
              <a:rPr lang="ru-RU" altLang="ru-RU" b="1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подтверждающих документов!</a:t>
            </a:r>
          </a:p>
          <a:p>
            <a:pPr algn="ctr" eaLnBrk="0" hangingPunct="0"/>
            <a:r>
              <a:rPr lang="ru-RU" altLang="ru-RU" sz="1600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при подаче заявления на участие в </a:t>
            </a:r>
            <a:r>
              <a:rPr lang="ru-RU" alt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ИСИ предъявляют </a:t>
            </a:r>
            <a:endParaRPr lang="ru-RU" altLang="ru-RU" sz="1600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indent="268288" eaLnBrk="0" hangingPunct="0">
              <a:lnSpc>
                <a:spcPct val="150000"/>
              </a:lnSpc>
              <a:buFontTx/>
              <a:buChar char="•"/>
            </a:pP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Обучающиеся,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экстерны, участники ЕГЭ  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- </a:t>
            </a:r>
            <a:r>
              <a:rPr lang="ru-RU" altLang="ru-RU" sz="1600" u="sng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с </a:t>
            </a:r>
            <a:r>
              <a:rPr lang="ru-RU" altLang="ru-RU" sz="1600" u="sng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ограниченными возможностями </a:t>
            </a:r>
            <a:r>
              <a:rPr lang="ru-RU" altLang="ru-RU" sz="1600" u="sng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здоровья 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-  </a:t>
            </a:r>
            <a:r>
              <a:rPr lang="ru-RU" altLang="ru-RU" sz="1600" b="1" i="1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копию </a:t>
            </a:r>
            <a:r>
              <a:rPr lang="ru-RU" altLang="ru-RU" sz="1600" b="1" i="1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рекомендаций ПМПК</a:t>
            </a:r>
          </a:p>
          <a:p>
            <a:pPr indent="268288" eaLnBrk="0" hangingPunct="0">
              <a:lnSpc>
                <a:spcPct val="150000"/>
              </a:lnSpc>
              <a:buFontTx/>
              <a:buChar char="•"/>
            </a:pP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Обучающиеся,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экстерны, участники ЕГЭ - </a:t>
            </a:r>
            <a:r>
              <a:rPr lang="ru-RU" altLang="ru-RU" sz="1600" u="sng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дети-инвалиды и инвалиды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- </a:t>
            </a:r>
            <a:r>
              <a:rPr lang="ru-RU" altLang="ru-RU" sz="1600" b="1" i="1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оригинал или заверенную копию справки, подтверждающей инвалидность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472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>Итоговое сочинение (изложение) в 2024/2025 у.г.</a:t>
            </a:r>
            <a:br>
              <a:rPr lang="ru-RU" altLang="ru-RU" sz="2400" dirty="0" smtClean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91029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  <a:defRPr/>
            </a:pPr>
            <a:r>
              <a:rPr lang="ru-RU" altLang="ru-RU" sz="2000" b="1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Сроки действия ИСИ</a:t>
            </a:r>
            <a:endParaRPr lang="ru-RU" altLang="ru-RU" sz="2000" b="1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indent="268288" algn="just" eaLnBrk="0" hangingPunct="0">
              <a:lnSpc>
                <a:spcPct val="150000"/>
              </a:lnSpc>
              <a:spcAft>
                <a:spcPts val="600"/>
              </a:spcAft>
              <a:buFontTx/>
              <a:buChar char="•"/>
            </a:pPr>
            <a:r>
              <a:rPr lang="ru-RU" altLang="ru-RU" b="1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Итоговое </a:t>
            </a:r>
            <a:r>
              <a:rPr lang="ru-RU" altLang="ru-RU" b="1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сочинение (изложение) как допуск к </a:t>
            </a:r>
            <a:r>
              <a:rPr lang="ru-RU" altLang="ru-RU" b="1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ГИА-11</a:t>
            </a:r>
            <a:r>
              <a:rPr lang="en-US" altLang="ru-RU" b="1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действительно </a:t>
            </a:r>
            <a:r>
              <a:rPr lang="ru-RU" altLang="ru-RU" b="1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бессрочно.</a:t>
            </a:r>
          </a:p>
          <a:p>
            <a:pPr indent="268288" algn="just" eaLnBrk="0" hangingPunct="0">
              <a:lnSpc>
                <a:spcPct val="150000"/>
              </a:lnSpc>
              <a:spcAft>
                <a:spcPts val="600"/>
              </a:spcAft>
              <a:buFontTx/>
              <a:buChar char="•"/>
            </a:pP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Итоговое сочинение в случае представления его </a:t>
            </a:r>
            <a:r>
              <a:rPr lang="ru-RU" altLang="ru-RU" b="1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при приеме на обучение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по программам бакалавриата и программам специалитета действительно в течение </a:t>
            </a:r>
            <a:r>
              <a:rPr lang="ru-RU" altLang="ru-RU" b="1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четырех лет, следующих за годом написания такого сочинения.</a:t>
            </a:r>
          </a:p>
          <a:p>
            <a:pPr indent="268288" algn="just" eaLnBrk="0" hangingPunct="0">
              <a:lnSpc>
                <a:spcPct val="150000"/>
              </a:lnSpc>
              <a:spcAft>
                <a:spcPts val="600"/>
              </a:spcAft>
              <a:buFontTx/>
              <a:buChar char="•"/>
            </a:pPr>
            <a:r>
              <a:rPr lang="ru-RU" altLang="ru-RU" u="sng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ВПЛ могут </a:t>
            </a:r>
            <a:r>
              <a:rPr lang="ru-RU" altLang="ru-RU" u="sng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участвовать в написании итогового сочинения, в том числе при наличии у них итогового сочинения прошлых лет. </a:t>
            </a:r>
          </a:p>
          <a:p>
            <a:pPr algn="just" eaLnBrk="0" hangingPunct="0">
              <a:lnSpc>
                <a:spcPct val="150000"/>
              </a:lnSpc>
              <a:spcAft>
                <a:spcPts val="600"/>
              </a:spcAft>
            </a:pP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     ВПЛ,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изъявившие желание повторно участвовать в написании итогового сочинения, вправе предоставить в образовательные организации высшего образования итоговое сочинение только текущего года, при этом итоговое </a:t>
            </a:r>
            <a:r>
              <a:rPr lang="ru-RU" altLang="ru-RU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сочинение предыдущего </a:t>
            </a:r>
            <a:r>
              <a:rPr lang="ru-RU" altLang="ru-RU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года аннулируется.</a:t>
            </a:r>
          </a:p>
          <a:p>
            <a:pPr indent="268288" eaLnBrk="0" hangingPunct="0">
              <a:lnSpc>
                <a:spcPct val="150000"/>
              </a:lnSpc>
              <a:buFontTx/>
              <a:buChar char="•"/>
            </a:pPr>
            <a:endParaRPr lang="ru-RU" altLang="ru-RU" sz="1600" b="1" i="1" dirty="0">
              <a:solidFill>
                <a:srgbClr val="002060"/>
              </a:solidFill>
              <a:latin typeface="Open sans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>Итоговое сочинение (изложение) в 2024/2025 у.г.</a:t>
            </a:r>
            <a:br>
              <a:rPr lang="ru-RU" altLang="ru-RU" sz="2400" dirty="0" smtClean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1544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000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!</a:t>
            </a:r>
            <a:r>
              <a:rPr lang="ru-RU" sz="2000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 Н</a:t>
            </a:r>
            <a:r>
              <a:rPr lang="ru-RU" altLang="ru-RU" sz="2000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ет </a:t>
            </a:r>
            <a:r>
              <a:rPr lang="ru-RU" altLang="ru-RU" sz="2000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открытых </a:t>
            </a:r>
            <a:r>
              <a:rPr lang="ru-RU" altLang="ru-RU" sz="2000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тематических направлений </a:t>
            </a:r>
            <a:r>
              <a:rPr lang="ru-RU" altLang="ru-RU" sz="2000" b="1" u="sng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итогового </a:t>
            </a:r>
            <a:r>
              <a:rPr lang="ru-RU" altLang="ru-RU" sz="2000" b="1" u="sng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сочинения !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     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сайт </a:t>
            </a:r>
            <a:r>
              <a:rPr lang="ru-RU" alt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ФГБНУ «ФИПИ» </a:t>
            </a:r>
            <a:r>
              <a:rPr lang="ru-RU" altLang="ru-RU" sz="1600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(</a:t>
            </a:r>
            <a:r>
              <a:rPr lang="en-US" sz="1600" b="1" i="1" dirty="0" smtClean="0">
                <a:solidFill>
                  <a:srgbClr val="002060"/>
                </a:solidFill>
                <a:latin typeface="Roboto"/>
                <a:cs typeface="Times New Roman" pitchFamily="18" charset="0"/>
              </a:rPr>
              <a:t>https</a:t>
            </a:r>
            <a:r>
              <a:rPr lang="en-US" sz="1600" b="1" i="1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://fipi.ru/itogovoe-sochinenie</a:t>
            </a:r>
            <a:r>
              <a:rPr lang="ru-RU" sz="1600" dirty="0">
                <a:solidFill>
                  <a:srgbClr val="002060"/>
                </a:solidFill>
                <a:latin typeface="Roboto"/>
                <a:cs typeface="Times New Roman" pitchFamily="18" charset="0"/>
              </a:rPr>
              <a:t>)</a:t>
            </a:r>
          </a:p>
          <a:p>
            <a:endParaRPr lang="ru-RU" sz="1600" dirty="0">
              <a:solidFill>
                <a:srgbClr val="002060"/>
              </a:solidFill>
              <a:latin typeface="Poboto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Poboto"/>
              </a:rPr>
              <a:t>В 2024/25 учебном году комплекты тем итогового сочинения формируются из ежегодно пополняемого закрытого банка тем итогового сочинения. Комплекты будут содержать как темы, которые использовались в прошлые годы, так и новые темы, разработанные в 2024 г.</a:t>
            </a:r>
          </a:p>
          <a:p>
            <a:endParaRPr lang="ru-RU" sz="1600" b="1" dirty="0" smtClean="0">
              <a:solidFill>
                <a:srgbClr val="002060"/>
              </a:solidFill>
              <a:latin typeface="Poboto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Духовно-нравственные </a:t>
            </a:r>
            <a:r>
              <a:rPr lang="ru-RU" sz="1600" b="1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ориентиры в жизни человека</a:t>
            </a:r>
            <a:r>
              <a:rPr lang="ru-RU" sz="1600" b="1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.</a:t>
            </a:r>
          </a:p>
          <a:p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1.1. Внутренний 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мир человека и его личностные качества. </a:t>
            </a:r>
            <a:r>
              <a:rPr lang="ru-RU" sz="1600" dirty="0">
                <a:solidFill>
                  <a:srgbClr val="002060"/>
                </a:solidFill>
                <a:latin typeface="Poboto"/>
              </a:rPr>
              <a:t>	</a:t>
            </a:r>
          </a:p>
          <a:p>
            <a:r>
              <a:rPr lang="ru-RU" sz="1600" i="1" dirty="0">
                <a:solidFill>
                  <a:srgbClr val="002060"/>
                </a:solidFill>
                <a:latin typeface="Poboto"/>
              </a:rPr>
              <a:t>1.2. </a:t>
            </a:r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Отношение 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человека к другому человеку (окружению), нравственные идеалы и выбор между добром и злом. </a:t>
            </a:r>
            <a:r>
              <a:rPr lang="ru-RU" sz="1600" dirty="0">
                <a:solidFill>
                  <a:srgbClr val="002060"/>
                </a:solidFill>
                <a:latin typeface="Poboto"/>
              </a:rPr>
              <a:t>	</a:t>
            </a:r>
          </a:p>
          <a:p>
            <a:r>
              <a:rPr lang="ru-RU" sz="1600" i="1" dirty="0">
                <a:solidFill>
                  <a:srgbClr val="002060"/>
                </a:solidFill>
                <a:latin typeface="Poboto"/>
              </a:rPr>
              <a:t>1.3. </a:t>
            </a:r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Познание 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человеком самого себя. </a:t>
            </a:r>
            <a:r>
              <a:rPr lang="ru-RU" sz="1600" dirty="0">
                <a:solidFill>
                  <a:srgbClr val="002060"/>
                </a:solidFill>
                <a:latin typeface="Poboto"/>
              </a:rPr>
              <a:t>	</a:t>
            </a:r>
          </a:p>
          <a:p>
            <a:r>
              <a:rPr lang="ru-RU" sz="1600" i="1" dirty="0">
                <a:solidFill>
                  <a:srgbClr val="002060"/>
                </a:solidFill>
                <a:latin typeface="Poboto"/>
              </a:rPr>
              <a:t>1.4. </a:t>
            </a:r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Свобода 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человека и ее ограничения. </a:t>
            </a:r>
            <a:r>
              <a:rPr lang="ru-RU" sz="1600" dirty="0">
                <a:solidFill>
                  <a:srgbClr val="002060"/>
                </a:solidFill>
                <a:latin typeface="Poboto"/>
              </a:rPr>
              <a:t>	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2</a:t>
            </a:r>
            <a:r>
              <a:rPr lang="ru-RU" sz="1600" b="1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. Семья, общество, Отечество в жизни человека</a:t>
            </a:r>
            <a:r>
              <a:rPr lang="ru-RU" sz="1600" b="1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Poboto"/>
              </a:rPr>
              <a:t>2.1. </a:t>
            </a:r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Семья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, род; семейные ценности и традиции. </a:t>
            </a:r>
            <a:r>
              <a:rPr lang="ru-RU" sz="1600" dirty="0">
                <a:solidFill>
                  <a:srgbClr val="002060"/>
                </a:solidFill>
                <a:latin typeface="Poboto"/>
              </a:rPr>
              <a:t>	</a:t>
            </a:r>
          </a:p>
          <a:p>
            <a:r>
              <a:rPr lang="ru-RU" sz="1600" i="1" dirty="0">
                <a:solidFill>
                  <a:srgbClr val="002060"/>
                </a:solidFill>
                <a:latin typeface="Poboto"/>
              </a:rPr>
              <a:t>2.2. </a:t>
            </a:r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Человек 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и общество. </a:t>
            </a:r>
            <a:r>
              <a:rPr lang="ru-RU" sz="1600" dirty="0">
                <a:solidFill>
                  <a:srgbClr val="002060"/>
                </a:solidFill>
                <a:latin typeface="Poboto"/>
              </a:rPr>
              <a:t>	</a:t>
            </a:r>
          </a:p>
          <a:p>
            <a:r>
              <a:rPr lang="ru-RU" sz="1600" i="1" dirty="0">
                <a:solidFill>
                  <a:srgbClr val="002060"/>
                </a:solidFill>
                <a:latin typeface="Poboto"/>
              </a:rPr>
              <a:t>2.3. </a:t>
            </a:r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Родина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, государство, гражданская позиция человека. </a:t>
            </a:r>
            <a:r>
              <a:rPr lang="ru-RU" sz="1600" dirty="0">
                <a:solidFill>
                  <a:srgbClr val="002060"/>
                </a:solidFill>
                <a:latin typeface="Poboto"/>
              </a:rPr>
              <a:t>	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3</a:t>
            </a:r>
            <a:r>
              <a:rPr lang="ru-RU" sz="1600" b="1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. Природа и культура в жизни человека. </a:t>
            </a:r>
          </a:p>
          <a:p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3.1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. </a:t>
            </a:r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Природа 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и человек. 	</a:t>
            </a:r>
          </a:p>
          <a:p>
            <a:r>
              <a:rPr lang="ru-RU" sz="1600" i="1" dirty="0">
                <a:solidFill>
                  <a:srgbClr val="002060"/>
                </a:solidFill>
                <a:latin typeface="Poboto"/>
              </a:rPr>
              <a:t>3.2. </a:t>
            </a:r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Наука 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и человек. 	</a:t>
            </a:r>
          </a:p>
          <a:p>
            <a:r>
              <a:rPr lang="ru-RU" sz="1600" i="1" dirty="0">
                <a:solidFill>
                  <a:srgbClr val="002060"/>
                </a:solidFill>
                <a:latin typeface="Poboto"/>
              </a:rPr>
              <a:t>3.3. </a:t>
            </a:r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Искусство 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и </a:t>
            </a:r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человек.</a:t>
            </a:r>
          </a:p>
          <a:p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3.4. </a:t>
            </a:r>
            <a:r>
              <a:rPr lang="ru-RU" sz="1600" i="1" dirty="0">
                <a:solidFill>
                  <a:srgbClr val="002060"/>
                </a:solidFill>
                <a:latin typeface="Poboto"/>
              </a:rPr>
              <a:t>Язык и языковая </a:t>
            </a:r>
            <a:r>
              <a:rPr lang="ru-RU" sz="1600" i="1" dirty="0" smtClean="0">
                <a:solidFill>
                  <a:srgbClr val="002060"/>
                </a:solidFill>
                <a:latin typeface="Poboto"/>
              </a:rPr>
              <a:t>личность.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>Итоговое сочинение в 2024/2025 у.г.</a:t>
            </a:r>
            <a:br>
              <a:rPr lang="ru-RU" altLang="ru-RU" sz="2400" dirty="0" smtClean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99632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ru-RU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Каждый </a:t>
            </a:r>
            <a:r>
              <a:rPr 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комплект включает шесть тем – по две темы из каждого раздела банка: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Темы 1, 2 «Духовно-нравственные ориентиры в жизни человека».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Темы 3, 4 «Семья, общество, Отечество в жизни человека».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Темы 5, 6 «Природа и культура в жизни </a:t>
            </a:r>
            <a:r>
              <a:rPr lang="ru-RU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человека».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Комплекты тем формируются отдельно для каждого часового пояса в режиме конфиденциальности и становятся общедоступными за 15 минут до начала итогового сочинения по местному времени размещаются на информационном портале topic.rustest.ru, ссылка на данный ресурс также размещается на официальном сайте ФГБУ «ФЦТ» (http://rustest.ru/).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      </a:t>
            </a:r>
            <a:r>
              <a:rPr 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Комментарии к разделам закрытого банка тем итогового сочинения представлены в п. 1 «Методические рекомендации по организации и проведению итогового сочинения (изложения) </a:t>
            </a:r>
            <a:r>
              <a:rPr lang="ru-RU">
                <a:solidFill>
                  <a:srgbClr val="002060"/>
                </a:solidFill>
                <a:latin typeface="Poboto"/>
                <a:cs typeface="Times New Roman" pitchFamily="18" charset="0"/>
              </a:rPr>
              <a:t>в </a:t>
            </a:r>
            <a:r>
              <a:rPr lang="ru-RU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2024/25 </a:t>
            </a:r>
            <a:r>
              <a:rPr 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учебном году» (письмо Федеральной службы по надзору в сфере образования и науки от 14.10.2024 № 04-323</a:t>
            </a:r>
            <a:r>
              <a:rPr lang="ru-RU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), </a:t>
            </a:r>
            <a:r>
              <a:rPr 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на сайте </a:t>
            </a:r>
            <a:r>
              <a:rPr lang="ru-RU" alt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ФГБНУ «ФИПИ» (</a:t>
            </a:r>
            <a:r>
              <a:rPr lang="en-US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https://fipi.ru/itogovoe-sochinenie</a:t>
            </a:r>
            <a:r>
              <a:rPr lang="ru-RU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)</a:t>
            </a:r>
            <a:endParaRPr lang="ru-RU" dirty="0">
              <a:solidFill>
                <a:srgbClr val="002060"/>
              </a:solidFill>
              <a:latin typeface="Poboto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>Итоговое сочинение в 2024/2025 у.г.</a:t>
            </a:r>
            <a:br>
              <a:rPr lang="ru-RU" altLang="ru-RU" sz="2400" dirty="0" smtClean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1634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44847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Итоговое изложение проводится с использованием текстов из открытого банка текстов для итогового изложения (далее – банк изложений). </a:t>
            </a:r>
            <a:endParaRPr lang="ru-RU" dirty="0" smtClean="0">
              <a:solidFill>
                <a:srgbClr val="002060"/>
              </a:solidFill>
              <a:latin typeface="Poboto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Банк </a:t>
            </a:r>
            <a:r>
              <a:rPr 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изложений создан в целях проведения итогового изложения и создания благоприятных условий для подготовки к нему. 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Банк изложений размещается в открытом доступе на официальном сайте ФГБНУ «ФИПИ».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В банк изложений включены тексты отечественных авторов, разработанные в </a:t>
            </a:r>
            <a:r>
              <a:rPr lang="ru-RU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2014-2024 </a:t>
            </a:r>
            <a:r>
              <a:rPr lang="ru-RU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годах. Тексты распределены по трем разделам с учетом их содержательно-тематической направленности. 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Раздел 1. Нравственные ценности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Раздел </a:t>
            </a:r>
            <a:r>
              <a:rPr lang="ru-RU" b="1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2. Мир природы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Раздел </a:t>
            </a:r>
            <a:r>
              <a:rPr lang="ru-RU" b="1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3. События истории </a:t>
            </a:r>
            <a:endParaRPr lang="ru-RU" b="1" dirty="0" smtClean="0">
              <a:solidFill>
                <a:srgbClr val="002060"/>
              </a:solidFill>
              <a:latin typeface="Poboto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b="1" dirty="0">
              <a:solidFill>
                <a:srgbClr val="002060"/>
              </a:solidFill>
              <a:latin typeface="Poboto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>Итоговое изложение в 2024/2025 у.г.</a:t>
            </a:r>
            <a:br>
              <a:rPr lang="ru-RU" altLang="ru-RU" sz="2400" dirty="0" smtClean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61441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9FC0-4235-43AF-99ED-0FB9E9503D00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985" y="581890"/>
            <a:ext cx="910705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ru-RU" sz="1600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Письмо Федеральной службы по надзору в сфере образования и науки </a:t>
            </a:r>
            <a:r>
              <a:rPr 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14.10.2024 </a:t>
            </a:r>
            <a:endParaRPr lang="ru-RU" sz="1600" dirty="0">
              <a:solidFill>
                <a:srgbClr val="FF0000"/>
              </a:solidFill>
              <a:latin typeface="Roboto"/>
              <a:cs typeface="Times New Roman" pitchFamily="18" charset="0"/>
            </a:endParaRPr>
          </a:p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ru-RU" sz="1600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№ </a:t>
            </a:r>
            <a:r>
              <a:rPr 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04-323 о </a:t>
            </a:r>
            <a:r>
              <a:rPr lang="ru-RU" sz="1600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направлении методических рекомендаций по организации и проведению итогового сочинения (изложения)в </a:t>
            </a:r>
            <a:r>
              <a:rPr lang="ru-RU" sz="1600" dirty="0" smtClean="0">
                <a:solidFill>
                  <a:srgbClr val="FF0000"/>
                </a:solidFill>
                <a:latin typeface="Roboto"/>
                <a:cs typeface="Times New Roman" pitchFamily="18" charset="0"/>
              </a:rPr>
              <a:t>2024-2025 учебном </a:t>
            </a:r>
            <a:r>
              <a:rPr lang="ru-RU" sz="1600" dirty="0">
                <a:solidFill>
                  <a:srgbClr val="FF0000"/>
                </a:solidFill>
                <a:latin typeface="Roboto"/>
                <a:cs typeface="Times New Roman" pitchFamily="18" charset="0"/>
              </a:rPr>
              <a:t>году.</a:t>
            </a:r>
          </a:p>
          <a:p>
            <a:pPr marL="0" lvl="1" algn="ctr">
              <a:defRPr/>
            </a:pPr>
            <a:endParaRPr lang="ru-RU" altLang="ru-RU" b="1" dirty="0">
              <a:solidFill>
                <a:srgbClr val="FF0000"/>
              </a:solidFill>
              <a:latin typeface="Open sans"/>
              <a:cs typeface="Times New Roman" pitchFamily="18" charset="0"/>
            </a:endParaRPr>
          </a:p>
          <a:p>
            <a:pPr marL="0" lvl="1" indent="0" algn="ctr">
              <a:buFontTx/>
              <a:buNone/>
              <a:defRPr/>
            </a:pPr>
            <a:r>
              <a:rPr lang="ru-RU" altLang="ru-RU" sz="1600" b="1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Распорядительные </a:t>
            </a:r>
            <a:r>
              <a:rPr lang="ru-RU" altLang="ru-RU" sz="1600" b="1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документы и письма </a:t>
            </a:r>
            <a:r>
              <a:rPr lang="ru-RU" altLang="ru-RU" sz="1600" b="1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по </a:t>
            </a:r>
            <a:r>
              <a:rPr lang="ru-RU" altLang="ru-RU" sz="1600" b="1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организации и </a:t>
            </a:r>
            <a:r>
              <a:rPr lang="ru-RU" sz="1600" b="1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проведению ИСИ </a:t>
            </a:r>
            <a:endParaRPr lang="ru-RU" sz="1600" b="1" dirty="0" smtClean="0">
              <a:solidFill>
                <a:srgbClr val="FF0000"/>
              </a:solidFill>
              <a:latin typeface="Poboto"/>
              <a:cs typeface="Times New Roman" pitchFamily="18" charset="0"/>
            </a:endParaRPr>
          </a:p>
          <a:p>
            <a:pPr marL="0" lvl="1" indent="0" algn="ctr">
              <a:buFontTx/>
              <a:buNone/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в 2024 - 2025 у.г</a:t>
            </a:r>
            <a:r>
              <a:rPr lang="ru-RU" sz="1600" b="1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.</a:t>
            </a:r>
            <a:r>
              <a:rPr lang="ru-RU" altLang="ru-RU" sz="1600" b="1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в </a:t>
            </a:r>
            <a:r>
              <a:rPr lang="ru-RU" altLang="ru-RU" sz="1600" b="1" dirty="0">
                <a:solidFill>
                  <a:srgbClr val="FF0000"/>
                </a:solidFill>
                <a:latin typeface="Poboto"/>
                <a:cs typeface="Times New Roman" pitchFamily="18" charset="0"/>
              </a:rPr>
              <a:t>Ленинградской области </a:t>
            </a:r>
            <a:r>
              <a:rPr lang="ru-RU" altLang="ru-RU" sz="1600" b="1" dirty="0" smtClean="0">
                <a:solidFill>
                  <a:srgbClr val="FF0000"/>
                </a:solidFill>
                <a:latin typeface="Poboto"/>
                <a:cs typeface="Times New Roman" pitchFamily="18" charset="0"/>
              </a:rPr>
              <a:t> </a:t>
            </a:r>
            <a:endParaRPr lang="ru-RU" altLang="ru-RU" sz="1600" b="1" dirty="0">
              <a:solidFill>
                <a:srgbClr val="FF0000"/>
              </a:solidFill>
              <a:latin typeface="Poboto"/>
              <a:cs typeface="Times New Roman" pitchFamily="18" charset="0"/>
            </a:endParaRPr>
          </a:p>
          <a:p>
            <a:pPr marL="342900" indent="-342900" algn="just">
              <a:buAutoNum type="arabicPeriod"/>
              <a:defRPr/>
            </a:pPr>
            <a:r>
              <a:rPr 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Приказ </a:t>
            </a:r>
            <a:r>
              <a:rPr 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КОПО ЛО от </a:t>
            </a:r>
            <a:r>
              <a:rPr 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00.00.2023 </a:t>
            </a:r>
            <a:r>
              <a:rPr 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№ </a:t>
            </a:r>
            <a:r>
              <a:rPr 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00 </a:t>
            </a:r>
            <a:r>
              <a:rPr 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«Об утверждении Порядка проведения итогового сочинения (изложения) в Ленинградской </a:t>
            </a:r>
            <a:r>
              <a:rPr 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области»</a:t>
            </a:r>
          </a:p>
          <a:p>
            <a:pPr marL="342900" indent="-342900" algn="just">
              <a:buAutoNum type="arabicPeriod"/>
              <a:defRPr/>
            </a:pPr>
            <a:r>
              <a:rPr lang="ru-RU" sz="1600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Распоряжение </a:t>
            </a:r>
            <a:r>
              <a:rPr lang="ru-RU" sz="1600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КОПО ЛО от </a:t>
            </a:r>
            <a:r>
              <a:rPr lang="ru-RU" sz="1600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16.09.2024 </a:t>
            </a:r>
            <a:r>
              <a:rPr lang="ru-RU" sz="1600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№ </a:t>
            </a:r>
            <a:r>
              <a:rPr lang="ru-RU" sz="1600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2674-р </a:t>
            </a:r>
            <a:r>
              <a:rPr lang="ru-RU" altLang="ru-RU" sz="1600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«О </a:t>
            </a:r>
            <a:r>
              <a:rPr lang="ru-RU" altLang="ru-RU" sz="1600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подготовке </a:t>
            </a:r>
            <a:r>
              <a:rPr lang="ru-RU" altLang="ru-RU" sz="1600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к проведению в Ленинградской области в </a:t>
            </a:r>
            <a:r>
              <a:rPr lang="ru-RU" altLang="ru-RU" sz="1600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2024/2025 </a:t>
            </a:r>
            <a:r>
              <a:rPr lang="ru-RU" altLang="ru-RU" sz="1600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учебном году итогового сочинения (изложения</a:t>
            </a:r>
            <a:r>
              <a:rPr lang="ru-RU" altLang="ru-RU" sz="1600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)»</a:t>
            </a:r>
          </a:p>
          <a:p>
            <a:pPr indent="-342900" algn="just">
              <a:buAutoNum type="arabicPeriod"/>
              <a:defRPr/>
            </a:pPr>
            <a:r>
              <a:rPr lang="ru-RU" altLang="ru-RU" sz="1600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Распоряжение КОПО ЛО от </a:t>
            </a:r>
            <a:r>
              <a:rPr lang="ru-RU" sz="1600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17.10.2024 </a:t>
            </a:r>
            <a:r>
              <a:rPr lang="ru-RU" sz="1600">
                <a:solidFill>
                  <a:srgbClr val="002060"/>
                </a:solidFill>
                <a:latin typeface="Poboto"/>
                <a:cs typeface="Times New Roman" pitchFamily="18" charset="0"/>
              </a:rPr>
              <a:t>№ </a:t>
            </a:r>
            <a:r>
              <a:rPr lang="ru-RU" sz="160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2968-р </a:t>
            </a:r>
            <a:r>
              <a:rPr lang="ru-RU" altLang="ru-RU" sz="1600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«О проведении репетиционного сочинения (изложения) в Ленинградской области в </a:t>
            </a:r>
            <a:r>
              <a:rPr lang="ru-RU" altLang="ru-RU" sz="1600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2024 </a:t>
            </a:r>
            <a:r>
              <a:rPr lang="ru-RU" altLang="ru-RU" sz="1600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году» </a:t>
            </a:r>
            <a:endParaRPr lang="ru-RU" sz="1600" dirty="0">
              <a:solidFill>
                <a:srgbClr val="002060"/>
              </a:solidFill>
              <a:latin typeface="Poboto"/>
              <a:cs typeface="Times New Roman" pitchFamily="18" charset="0"/>
            </a:endParaRPr>
          </a:p>
          <a:p>
            <a:pPr indent="-342900" algn="just">
              <a:buAutoNum type="arabicPeriod"/>
              <a:defRPr/>
            </a:pPr>
            <a:r>
              <a:rPr 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Распоряжение </a:t>
            </a:r>
            <a:r>
              <a:rPr 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КОПО ЛО от </a:t>
            </a:r>
            <a:r>
              <a:rPr 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00.10.2024 </a:t>
            </a:r>
            <a:r>
              <a:rPr 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№ 0000-р «Об утверждении сроков и мест регистрации на участие в итоговом сочинении (изложении) в Ленинградской области в </a:t>
            </a:r>
            <a:r>
              <a:rPr 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2024/2025учебном </a:t>
            </a:r>
            <a:r>
              <a:rPr 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году»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Третья декада октября </a:t>
            </a:r>
            <a:r>
              <a:rPr lang="ru-RU" sz="1600" b="1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– начало регистрации, </a:t>
            </a:r>
            <a:r>
              <a:rPr lang="ru-RU" sz="1600" b="1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18 </a:t>
            </a:r>
            <a:r>
              <a:rPr lang="ru-RU" sz="1600" b="1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ноября – окончание регистрации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Размещение информации о местах и сроках регистрации на ИСИ </a:t>
            </a:r>
            <a:endParaRPr lang="ru-RU" sz="1600" dirty="0" smtClean="0">
              <a:solidFill>
                <a:srgbClr val="002060"/>
              </a:solidFill>
              <a:latin typeface="Poboto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Poboto"/>
                <a:cs typeface="Times New Roman" pitchFamily="18" charset="0"/>
              </a:rPr>
              <a:t>на </a:t>
            </a:r>
            <a:r>
              <a:rPr lang="ru-RU" sz="1600" dirty="0">
                <a:solidFill>
                  <a:srgbClr val="002060"/>
                </a:solidFill>
                <a:latin typeface="Poboto"/>
                <a:cs typeface="Times New Roman" pitchFamily="18" charset="0"/>
              </a:rPr>
              <a:t>сайтах образовательных организаций! </a:t>
            </a:r>
          </a:p>
          <a:p>
            <a:pPr algn="just">
              <a:defRPr/>
            </a:pPr>
            <a:r>
              <a:rPr lang="ru-RU" alt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5. </a:t>
            </a:r>
            <a:r>
              <a:rPr lang="ru-RU" alt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Распоряжение от </a:t>
            </a:r>
            <a:r>
              <a:rPr 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00.11.2024 </a:t>
            </a:r>
            <a:r>
              <a:rPr 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№ 0000-р </a:t>
            </a:r>
            <a:r>
              <a:rPr lang="ru-RU" alt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«О </a:t>
            </a:r>
            <a:r>
              <a:rPr lang="ru-RU" alt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проведении </a:t>
            </a:r>
            <a:r>
              <a:rPr lang="ru-RU" alt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итогового сочинения (изложения) в Ленинградской области в </a:t>
            </a:r>
            <a:r>
              <a:rPr lang="ru-RU" alt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2024/2025 </a:t>
            </a:r>
            <a:r>
              <a:rPr lang="ru-RU" alt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учебном году» </a:t>
            </a:r>
            <a:endParaRPr lang="ru-RU" altLang="ru-RU" sz="1600" dirty="0" smtClean="0">
              <a:solidFill>
                <a:srgbClr val="7030A0"/>
              </a:solidFill>
              <a:latin typeface="Poboto"/>
              <a:cs typeface="Times New Roman" pitchFamily="18" charset="0"/>
            </a:endParaRPr>
          </a:p>
          <a:p>
            <a:pPr algn="just">
              <a:defRPr/>
            </a:pPr>
            <a:r>
              <a:rPr 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6. Методические </a:t>
            </a:r>
            <a:r>
              <a:rPr 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рекомендации ГАОУ ДПО «ЛОИРО» по подготовке к написанию итогового сочинения (изложения) в </a:t>
            </a:r>
            <a:r>
              <a:rPr lang="ru-RU" sz="1600" dirty="0" smtClean="0">
                <a:solidFill>
                  <a:srgbClr val="7030A0"/>
                </a:solidFill>
                <a:latin typeface="Poboto"/>
                <a:cs typeface="Times New Roman" pitchFamily="18" charset="0"/>
              </a:rPr>
              <a:t>2024-2025 </a:t>
            </a:r>
            <a:r>
              <a:rPr lang="ru-RU" sz="1600" dirty="0">
                <a:solidFill>
                  <a:srgbClr val="7030A0"/>
                </a:solidFill>
                <a:latin typeface="Poboto"/>
                <a:cs typeface="Times New Roman" pitchFamily="18" charset="0"/>
              </a:rPr>
              <a:t>учебном году для учителей русского языка и литературы</a:t>
            </a:r>
          </a:p>
          <a:p>
            <a:pPr algn="just">
              <a:defRPr/>
            </a:pPr>
            <a:r>
              <a:rPr lang="ru-RU" sz="1600" u="sng" dirty="0">
                <a:solidFill>
                  <a:srgbClr val="002060"/>
                </a:solidFill>
                <a:latin typeface="Poboto"/>
                <a:hlinkClick r:id="rId3"/>
              </a:rPr>
              <a:t>https://loiro.ru/about_the_university/structure/4392</a:t>
            </a:r>
            <a:r>
              <a:rPr lang="ru-RU" sz="1600" u="sng" dirty="0" smtClean="0">
                <a:solidFill>
                  <a:srgbClr val="002060"/>
                </a:solidFill>
                <a:latin typeface="Poboto"/>
                <a:hlinkClick r:id="rId3"/>
              </a:rPr>
              <a:t>/</a:t>
            </a:r>
            <a:endParaRPr lang="ru-RU" sz="1600" u="sng" dirty="0" smtClean="0">
              <a:solidFill>
                <a:srgbClr val="002060"/>
              </a:solidFill>
              <a:latin typeface="Poboto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1399" cy="581890"/>
          </a:xfrm>
          <a:prstGeom prst="rect">
            <a:avLst/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045"/>
            <a:ext cx="9906000" cy="499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 smtClean="0">
                <a:solidFill>
                  <a:srgbClr val="002060"/>
                </a:solidFill>
              </a:rPr>
              <a:t/>
            </a:r>
            <a:br>
              <a:rPr lang="ru-RU" altLang="ru-RU" sz="2000" dirty="0" smtClean="0">
                <a:solidFill>
                  <a:srgbClr val="002060"/>
                </a:solidFill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>Итоговое сочинение (изложение) в 2024/2025 </a:t>
            </a:r>
            <a:r>
              <a:rPr lang="ru-RU" altLang="ru-RU" sz="2400" dirty="0" err="1" smtClean="0">
                <a:solidFill>
                  <a:srgbClr val="002060"/>
                </a:solidFill>
                <a:latin typeface="Roboto"/>
              </a:rPr>
              <a:t>у.г</a:t>
            </a:r>
            <a:r>
              <a:rPr lang="ru-RU" altLang="ru-RU" sz="2400" dirty="0" smtClean="0">
                <a:solidFill>
                  <a:srgbClr val="002060"/>
                </a:solidFill>
                <a:latin typeface="Roboto"/>
              </a:rPr>
              <a:t>.</a:t>
            </a:r>
            <a:br>
              <a:rPr lang="ru-RU" altLang="ru-RU" sz="2400" dirty="0" smtClean="0">
                <a:solidFill>
                  <a:srgbClr val="002060"/>
                </a:solidFill>
                <a:latin typeface="Roboto"/>
              </a:rPr>
            </a:br>
            <a:endParaRPr lang="ru-RU" sz="2400" dirty="0">
              <a:solidFill>
                <a:srgbClr val="00206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91127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2996</TotalTime>
  <Words>2411</Words>
  <Application>Microsoft Office PowerPoint</Application>
  <PresentationFormat>Лист A4 (210x297 мм)</PresentationFormat>
  <Paragraphs>253</Paragraphs>
  <Slides>20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Семинар  для руководителей/заместителей руководителей  общеобразовательных организаций  по вопросам организации и проведения  итогового сочинения/изложения в 2024/2025 у.г.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Благодарю за внимание!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</dc:creator>
  <cp:lastModifiedBy>Елена Григорьевна Шарая</cp:lastModifiedBy>
  <cp:revision>529</cp:revision>
  <dcterms:created xsi:type="dcterms:W3CDTF">2014-12-04T07:11:17Z</dcterms:created>
  <dcterms:modified xsi:type="dcterms:W3CDTF">2024-10-17T12:44:05Z</dcterms:modified>
</cp:coreProperties>
</file>