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7" r:id="rId2"/>
    <p:sldId id="258" r:id="rId3"/>
    <p:sldId id="259" r:id="rId4"/>
    <p:sldId id="278" r:id="rId5"/>
    <p:sldId id="260" r:id="rId6"/>
    <p:sldId id="261" r:id="rId7"/>
    <p:sldId id="263" r:id="rId8"/>
    <p:sldId id="264" r:id="rId9"/>
    <p:sldId id="265" r:id="rId10"/>
    <p:sldId id="266" r:id="rId11"/>
    <p:sldId id="276" r:id="rId12"/>
    <p:sldId id="267" r:id="rId13"/>
    <p:sldId id="268" r:id="rId14"/>
    <p:sldId id="279" r:id="rId15"/>
    <p:sldId id="270" r:id="rId16"/>
    <p:sldId id="271" r:id="rId17"/>
    <p:sldId id="272" r:id="rId18"/>
    <p:sldId id="274" r:id="rId19"/>
    <p:sldId id="273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3734"/>
    <a:srgbClr val="13314D"/>
    <a:srgbClr val="0F273D"/>
    <a:srgbClr val="63A0D7"/>
    <a:srgbClr val="682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459" autoAdjust="0"/>
  </p:normalViewPr>
  <p:slideViewPr>
    <p:cSldViewPr snapToGrid="0">
      <p:cViewPr varScale="1">
        <p:scale>
          <a:sx n="88" d="100"/>
          <a:sy n="88" d="100"/>
        </p:scale>
        <p:origin x="-86" y="-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A011F4-16F9-4D23-90FD-8056D1EF39F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BC43D6-C336-401A-978D-9B7CE0CE4DA8}">
      <dgm:prSet phldrT="[Текст]" custT="1"/>
      <dgm:spPr/>
      <dgm:t>
        <a:bodyPr/>
        <a:lstStyle/>
        <a:p>
          <a:pPr>
            <a:spcAft>
              <a:spcPct val="35000"/>
            </a:spcAft>
          </a:pPr>
          <a:r>
            <a:rPr lang="ru-RU" sz="2000" b="1" dirty="0" smtClean="0">
              <a:solidFill>
                <a:srgbClr val="68201E"/>
              </a:solidFill>
              <a:latin typeface="Cambria" panose="02040503050406030204" pitchFamily="18" charset="0"/>
              <a:ea typeface="Cambria" panose="02040503050406030204" pitchFamily="18" charset="0"/>
            </a:rPr>
            <a:t>Федеральные</a:t>
          </a:r>
        </a:p>
        <a:p>
          <a:pPr>
            <a:spcAft>
              <a:spcPct val="35000"/>
            </a:spcAft>
          </a:pPr>
          <a:endParaRPr lang="ru-RU" sz="20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spcAft>
              <a:spcPct val="35000"/>
            </a:spcAft>
          </a:pPr>
          <a:endParaRPr lang="ru-RU" sz="20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spcAft>
              <a:spcPct val="35000"/>
            </a:spcAft>
          </a:pPr>
          <a:endParaRPr lang="ru-RU" sz="20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spcAft>
              <a:spcPts val="0"/>
            </a:spcAft>
          </a:pPr>
          <a:endParaRPr lang="ru-RU" sz="20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spcAft>
              <a:spcPts val="0"/>
            </a:spcAft>
          </a:pPr>
          <a:endParaRPr lang="ru-RU" sz="2000" b="1" dirty="0" smtClean="0">
            <a:solidFill>
              <a:srgbClr val="68201E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spcAft>
              <a:spcPts val="0"/>
            </a:spcAft>
          </a:pPr>
          <a:endParaRPr lang="ru-RU" sz="2000" b="1" dirty="0" smtClean="0">
            <a:solidFill>
              <a:srgbClr val="68201E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68201E"/>
              </a:solidFill>
              <a:latin typeface="Cambria" panose="02040503050406030204" pitchFamily="18" charset="0"/>
              <a:ea typeface="Cambria" panose="02040503050406030204" pitchFamily="18" charset="0"/>
            </a:rPr>
            <a:t>Региональные</a:t>
          </a:r>
          <a:endParaRPr lang="ru-RU" sz="2000" b="1" dirty="0">
            <a:solidFill>
              <a:srgbClr val="68201E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6DF183A1-BD25-4160-AB46-D6CCAEC7492F}" type="parTrans" cxnId="{362805F7-754D-4839-A5E5-1E18DAF664BF}">
      <dgm:prSet/>
      <dgm:spPr/>
      <dgm:t>
        <a:bodyPr/>
        <a:lstStyle/>
        <a:p>
          <a:endParaRPr lang="ru-RU"/>
        </a:p>
      </dgm:t>
    </dgm:pt>
    <dgm:pt modelId="{756A8A06-3BEC-46BF-B764-46E9061EE744}" type="sibTrans" cxnId="{362805F7-754D-4839-A5E5-1E18DAF664BF}">
      <dgm:prSet/>
      <dgm:spPr/>
      <dgm:t>
        <a:bodyPr/>
        <a:lstStyle/>
        <a:p>
          <a:endParaRPr lang="ru-RU"/>
        </a:p>
      </dgm:t>
    </dgm:pt>
    <dgm:pt modelId="{628A25D9-35C6-40F3-A258-369CAEA64022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Письмо </a:t>
          </a:r>
          <a:r>
            <a:rPr lang="ru-RU" sz="1600" b="1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Федеральной </a:t>
          </a:r>
          <a:r>
            <a:rPr lang="ru-RU" sz="1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службы по надзору в сфере образования и науки от </a:t>
          </a:r>
          <a:r>
            <a:rPr lang="ru-RU" sz="1600" b="1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14.10.2024 </a:t>
          </a:r>
          <a:endParaRPr lang="ru-RU" sz="1600" b="1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№ </a:t>
          </a:r>
          <a:r>
            <a:rPr lang="ru-RU" sz="1600" b="1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04-323 </a:t>
          </a:r>
          <a:r>
            <a:rPr lang="ru-RU" sz="1600" b="1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«О направлении методических документов» с приложениями:</a:t>
          </a:r>
        </a:p>
        <a:p>
          <a:pPr>
            <a:lnSpc>
              <a:spcPct val="100000"/>
            </a:lnSpc>
            <a:spcAft>
              <a:spcPts val="600"/>
            </a:spcAft>
          </a:pPr>
          <a:r>
            <a:rPr lang="ru-RU" sz="1600" dirty="0">
              <a:latin typeface="Century" panose="02040604050505020304" pitchFamily="18" charset="0"/>
            </a:rPr>
            <a:t> </a:t>
          </a:r>
          <a:r>
            <a:rPr lang="ru-RU" sz="1600" dirty="0">
              <a:latin typeface="Cambria" panose="02040503050406030204" pitchFamily="18" charset="0"/>
              <a:ea typeface="Cambria" panose="02040503050406030204" pitchFamily="18" charset="0"/>
            </a:rPr>
            <a:t>1. Методические рекомендации по организации и проведению итогового сочинения (изложения) 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в 2024-2025 </a:t>
          </a:r>
          <a:r>
            <a:rPr lang="ru-RU" sz="1600" dirty="0">
              <a:latin typeface="Cambria" panose="02040503050406030204" pitchFamily="18" charset="0"/>
              <a:ea typeface="Cambria" panose="02040503050406030204" pitchFamily="18" charset="0"/>
            </a:rPr>
            <a:t>уч.г.</a:t>
          </a:r>
        </a:p>
        <a:p>
          <a:pPr>
            <a:lnSpc>
              <a:spcPct val="100000"/>
            </a:lnSpc>
            <a:spcAft>
              <a:spcPts val="600"/>
            </a:spcAft>
          </a:pPr>
          <a:r>
            <a:rPr lang="ru-RU" sz="1600" dirty="0">
              <a:latin typeface="Cambria" panose="02040503050406030204" pitchFamily="18" charset="0"/>
              <a:ea typeface="Cambria" panose="02040503050406030204" pitchFamily="18" charset="0"/>
            </a:rPr>
            <a:t> 2. Правила заполнения бланков итогового сочинения (изложения) в 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2024-2025 </a:t>
          </a:r>
          <a:r>
            <a:rPr lang="ru-RU" sz="1600" dirty="0" err="1" smtClean="0">
              <a:latin typeface="Cambria" panose="02040503050406030204" pitchFamily="18" charset="0"/>
              <a:ea typeface="Cambria" panose="02040503050406030204" pitchFamily="18" charset="0"/>
            </a:rPr>
            <a:t>уч.г</a:t>
          </a:r>
          <a:r>
            <a:rPr lang="ru-RU" sz="1600" dirty="0">
              <a:latin typeface="Cambria" panose="02040503050406030204" pitchFamily="18" charset="0"/>
              <a:ea typeface="Cambria" panose="02040503050406030204" pitchFamily="18" charset="0"/>
            </a:rPr>
            <a:t>. </a:t>
          </a:r>
        </a:p>
        <a:p>
          <a:pPr>
            <a:lnSpc>
              <a:spcPct val="100000"/>
            </a:lnSpc>
            <a:spcAft>
              <a:spcPts val="600"/>
            </a:spcAft>
          </a:pPr>
          <a:r>
            <a:rPr lang="ru-RU" sz="1600" dirty="0">
              <a:latin typeface="Cambria" panose="02040503050406030204" pitchFamily="18" charset="0"/>
              <a:ea typeface="Cambria" panose="02040503050406030204" pitchFamily="18" charset="0"/>
            </a:rPr>
            <a:t> 3. Сборник отчетных форм итогового сочинения (изложения) </a:t>
          </a:r>
          <a:r>
            <a:rPr lang="ru-RU" sz="1600">
              <a:latin typeface="Cambria" panose="02040503050406030204" pitchFamily="18" charset="0"/>
              <a:ea typeface="Cambria" panose="02040503050406030204" pitchFamily="18" charset="0"/>
            </a:rPr>
            <a:t>в </a:t>
          </a:r>
          <a:r>
            <a:rPr lang="ru-RU" sz="1600" smtClean="0">
              <a:latin typeface="Cambria" panose="02040503050406030204" pitchFamily="18" charset="0"/>
              <a:ea typeface="Cambria" panose="02040503050406030204" pitchFamily="18" charset="0"/>
            </a:rPr>
            <a:t>2024-2025  </a:t>
          </a:r>
          <a:r>
            <a:rPr lang="ru-RU" sz="1600" dirty="0" err="1" smtClean="0">
              <a:latin typeface="Cambria" panose="02040503050406030204" pitchFamily="18" charset="0"/>
              <a:ea typeface="Cambria" panose="02040503050406030204" pitchFamily="18" charset="0"/>
            </a:rPr>
            <a:t>уч.г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.</a:t>
          </a:r>
        </a:p>
        <a:p>
          <a:pPr>
            <a:lnSpc>
              <a:spcPct val="100000"/>
            </a:lnSpc>
            <a:spcAft>
              <a:spcPts val="600"/>
            </a:spcAft>
          </a:pPr>
          <a:endParaRPr lang="ru-RU" sz="14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>
            <a:lnSpc>
              <a:spcPct val="90000"/>
            </a:lnSpc>
            <a:spcAft>
              <a:spcPct val="35000"/>
            </a:spcAft>
          </a:pPr>
          <a:endParaRPr lang="ru-RU" sz="1800" dirty="0">
            <a:latin typeface="Book Antiqua" panose="02040602050305030304" pitchFamily="18" charset="0"/>
          </a:endParaRPr>
        </a:p>
      </dgm:t>
    </dgm:pt>
    <dgm:pt modelId="{D1273F6F-DBEC-4714-A83E-BBB062BF9D17}" type="parTrans" cxnId="{08238FF3-C38A-46A9-9109-4361FFFF95DF}">
      <dgm:prSet/>
      <dgm:spPr/>
      <dgm:t>
        <a:bodyPr/>
        <a:lstStyle/>
        <a:p>
          <a:endParaRPr lang="ru-RU"/>
        </a:p>
      </dgm:t>
    </dgm:pt>
    <dgm:pt modelId="{476519EA-9CFB-4EA1-9E10-4B1BA4680871}" type="sibTrans" cxnId="{08238FF3-C38A-46A9-9109-4361FFFF95DF}">
      <dgm:prSet/>
      <dgm:spPr/>
      <dgm:t>
        <a:bodyPr/>
        <a:lstStyle/>
        <a:p>
          <a:endParaRPr lang="ru-RU"/>
        </a:p>
      </dgm:t>
    </dgm:pt>
    <dgm:pt modelId="{3CCFD561-DC10-40E5-AE19-156868DF401E}">
      <dgm:prSet phldrT="[Текст]" custT="1"/>
      <dgm:spPr/>
      <dgm:t>
        <a:bodyPr/>
        <a:lstStyle/>
        <a:p>
          <a:endParaRPr lang="ru-RU" sz="1400" b="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6764F7E2-FBE2-4BFC-8369-84E8CEBA4904}" type="parTrans" cxnId="{A4C072AA-1290-4414-8368-9084DB2EE2D8}">
      <dgm:prSet/>
      <dgm:spPr/>
      <dgm:t>
        <a:bodyPr/>
        <a:lstStyle/>
        <a:p>
          <a:endParaRPr lang="ru-RU"/>
        </a:p>
      </dgm:t>
    </dgm:pt>
    <dgm:pt modelId="{B5D12AA1-24E6-4D5A-87A0-F352539CEDEA}" type="sibTrans" cxnId="{A4C072AA-1290-4414-8368-9084DB2EE2D8}">
      <dgm:prSet/>
      <dgm:spPr/>
      <dgm:t>
        <a:bodyPr/>
        <a:lstStyle/>
        <a:p>
          <a:endParaRPr lang="ru-RU"/>
        </a:p>
      </dgm:t>
    </dgm:pt>
    <dgm:pt modelId="{8D49500A-3502-4D77-9B2A-19C1A66C1B3C}">
      <dgm:prSet phldrT="[Текст]" custT="1"/>
      <dgm:spPr/>
      <dgm:t>
        <a:bodyPr/>
        <a:lstStyle/>
        <a:p>
          <a:pPr algn="just">
            <a:spcAft>
              <a:spcPts val="0"/>
            </a:spcAft>
          </a:pP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Распоряжение КОПО ЛО от 16.09.2024 № 2674-р «О подготовке к проведению ИСИ </a:t>
          </a:r>
        </a:p>
        <a:p>
          <a:pPr algn="just">
            <a:spcAft>
              <a:spcPts val="0"/>
            </a:spcAft>
          </a:pP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в Ленинградской области в 2024-2025 </a:t>
          </a:r>
          <a:r>
            <a:rPr lang="ru-RU" sz="1600" dirty="0" err="1" smtClean="0">
              <a:latin typeface="Cambria" panose="02040503050406030204" pitchFamily="18" charset="0"/>
              <a:ea typeface="Cambria" panose="02040503050406030204" pitchFamily="18" charset="0"/>
            </a:rPr>
            <a:t>у.г</a:t>
          </a:r>
          <a:r>
            <a:rPr lang="ru-RU" sz="1600" dirty="0" smtClean="0">
              <a:latin typeface="Cambria" panose="02040503050406030204" pitchFamily="18" charset="0"/>
              <a:ea typeface="Cambria" panose="02040503050406030204" pitchFamily="18" charset="0"/>
            </a:rPr>
            <a:t>.»</a:t>
          </a:r>
          <a:endParaRPr lang="ru-RU" sz="16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A4A85583-6555-486E-B6A6-D0FF77536B85}" type="parTrans" cxnId="{3E79A7C4-85D1-42DA-B0EA-9EFEE57F9A98}">
      <dgm:prSet/>
      <dgm:spPr/>
      <dgm:t>
        <a:bodyPr/>
        <a:lstStyle/>
        <a:p>
          <a:endParaRPr lang="ru-RU"/>
        </a:p>
      </dgm:t>
    </dgm:pt>
    <dgm:pt modelId="{A106C09F-04E1-49C4-8FBC-3217CDDA8A2B}" type="sibTrans" cxnId="{3E79A7C4-85D1-42DA-B0EA-9EFEE57F9A98}">
      <dgm:prSet/>
      <dgm:spPr/>
      <dgm:t>
        <a:bodyPr/>
        <a:lstStyle/>
        <a:p>
          <a:endParaRPr lang="ru-RU"/>
        </a:p>
      </dgm:t>
    </dgm:pt>
    <dgm:pt modelId="{5BC0CB32-319A-4547-941B-C5325AEBC98B}">
      <dgm:prSet phldrT="[Текст]" custT="1"/>
      <dgm:spPr/>
      <dgm:t>
        <a:bodyPr/>
        <a:lstStyle/>
        <a:p>
          <a:pPr>
            <a:spcAft>
              <a:spcPts val="0"/>
            </a:spcAft>
          </a:pPr>
          <a:endParaRPr lang="ru-RU" sz="16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91E58DA1-6247-4CA5-9C1A-6F34185CE914}" type="parTrans" cxnId="{25580F29-6B99-48C8-BDA5-DA87B1BFC239}">
      <dgm:prSet/>
      <dgm:spPr/>
      <dgm:t>
        <a:bodyPr/>
        <a:lstStyle/>
        <a:p>
          <a:endParaRPr lang="ru-RU"/>
        </a:p>
      </dgm:t>
    </dgm:pt>
    <dgm:pt modelId="{2D3F624E-F256-4BD5-975A-E30D2EECCE46}" type="sibTrans" cxnId="{25580F29-6B99-48C8-BDA5-DA87B1BFC239}">
      <dgm:prSet/>
      <dgm:spPr/>
      <dgm:t>
        <a:bodyPr/>
        <a:lstStyle/>
        <a:p>
          <a:endParaRPr lang="ru-RU"/>
        </a:p>
      </dgm:t>
    </dgm:pt>
    <dgm:pt modelId="{14A46632-E8F3-4A43-8C32-5C4ED841FF24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6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rPr>
            <a:t>Распоряжение КОПО ЛО от </a:t>
          </a:r>
          <a:r>
            <a:rPr lang="ru-RU" sz="16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rPr>
            <a:t>17.10.2024 № 2968-р </a:t>
          </a:r>
          <a:r>
            <a:rPr lang="ru-RU" altLang="ru-RU" sz="16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rPr>
            <a:t>«О  проведении репетиционного сочинения (изложения) в Ленинградской области в 2024 году» </a:t>
          </a:r>
          <a:endParaRPr lang="ru-RU" sz="16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0B5DA2B0-C21A-4260-A700-A19C011C062E}" type="parTrans" cxnId="{9F45E123-2269-40AB-AE36-23018E1F77A5}">
      <dgm:prSet/>
      <dgm:spPr/>
      <dgm:t>
        <a:bodyPr/>
        <a:lstStyle/>
        <a:p>
          <a:endParaRPr lang="ru-RU"/>
        </a:p>
      </dgm:t>
    </dgm:pt>
    <dgm:pt modelId="{635121AE-A9C0-49D6-A15D-551880180FE1}" type="sibTrans" cxnId="{9F45E123-2269-40AB-AE36-23018E1F77A5}">
      <dgm:prSet/>
      <dgm:spPr/>
      <dgm:t>
        <a:bodyPr/>
        <a:lstStyle/>
        <a:p>
          <a:endParaRPr lang="ru-RU"/>
        </a:p>
      </dgm:t>
    </dgm:pt>
    <dgm:pt modelId="{36FCBF12-8A95-42DD-8836-B2A86D71DEE0}">
      <dgm:prSet custT="1"/>
      <dgm:spPr/>
      <dgm:t>
        <a:bodyPr/>
        <a:lstStyle/>
        <a:p>
          <a:pPr>
            <a:spcAft>
              <a:spcPts val="0"/>
            </a:spcAft>
          </a:pPr>
          <a:endParaRPr lang="ru-RU" sz="1600" b="1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EE38FAEB-F1D0-49D8-922B-C5E60E2AB13B}" type="parTrans" cxnId="{46CA70F0-AA4C-4D43-8A51-63BB6333AF49}">
      <dgm:prSet/>
      <dgm:spPr/>
      <dgm:t>
        <a:bodyPr/>
        <a:lstStyle/>
        <a:p>
          <a:endParaRPr lang="ru-RU"/>
        </a:p>
      </dgm:t>
    </dgm:pt>
    <dgm:pt modelId="{280AFDE1-3582-4A0E-85AA-8E6DB942C0CC}" type="sibTrans" cxnId="{46CA70F0-AA4C-4D43-8A51-63BB6333AF49}">
      <dgm:prSet/>
      <dgm:spPr/>
      <dgm:t>
        <a:bodyPr/>
        <a:lstStyle/>
        <a:p>
          <a:endParaRPr lang="ru-RU"/>
        </a:p>
      </dgm:t>
    </dgm:pt>
    <dgm:pt modelId="{4713B901-8B64-43F6-9882-777020102ED7}" type="pres">
      <dgm:prSet presAssocID="{F7A011F4-16F9-4D23-90FD-8056D1EF39F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198AF49-B885-43A4-9F5D-754AC3AFF825}" type="pres">
      <dgm:prSet presAssocID="{B1BC43D6-C336-401A-978D-9B7CE0CE4DA8}" presName="thickLine" presStyleLbl="alignNode1" presStyleIdx="0" presStyleCnt="1"/>
      <dgm:spPr/>
    </dgm:pt>
    <dgm:pt modelId="{FF25D709-2844-4572-BD19-19336550082B}" type="pres">
      <dgm:prSet presAssocID="{B1BC43D6-C336-401A-978D-9B7CE0CE4DA8}" presName="horz1" presStyleCnt="0"/>
      <dgm:spPr/>
    </dgm:pt>
    <dgm:pt modelId="{3CF5FD81-8513-4AAB-9D55-B9E17B492162}" type="pres">
      <dgm:prSet presAssocID="{B1BC43D6-C336-401A-978D-9B7CE0CE4DA8}" presName="tx1" presStyleLbl="revTx" presStyleIdx="0" presStyleCnt="7" custScaleX="89300"/>
      <dgm:spPr/>
      <dgm:t>
        <a:bodyPr/>
        <a:lstStyle/>
        <a:p>
          <a:endParaRPr lang="ru-RU"/>
        </a:p>
      </dgm:t>
    </dgm:pt>
    <dgm:pt modelId="{B429B3AC-5ABD-4B3B-92C7-85126595F75C}" type="pres">
      <dgm:prSet presAssocID="{B1BC43D6-C336-401A-978D-9B7CE0CE4DA8}" presName="vert1" presStyleCnt="0"/>
      <dgm:spPr/>
    </dgm:pt>
    <dgm:pt modelId="{CCDA39FE-3464-49A9-B645-52FA8A09AF64}" type="pres">
      <dgm:prSet presAssocID="{628A25D9-35C6-40F3-A258-369CAEA64022}" presName="vertSpace2a" presStyleCnt="0"/>
      <dgm:spPr/>
    </dgm:pt>
    <dgm:pt modelId="{A1A6BDE9-60D0-4F83-985B-562B69E7A2E0}" type="pres">
      <dgm:prSet presAssocID="{628A25D9-35C6-40F3-A258-369CAEA64022}" presName="horz2" presStyleCnt="0"/>
      <dgm:spPr/>
    </dgm:pt>
    <dgm:pt modelId="{66E86A59-491F-417C-8FA6-70D60EB4ADD1}" type="pres">
      <dgm:prSet presAssocID="{628A25D9-35C6-40F3-A258-369CAEA64022}" presName="horzSpace2" presStyleCnt="0"/>
      <dgm:spPr/>
    </dgm:pt>
    <dgm:pt modelId="{A8B2506A-8B50-4336-ACE1-34E144FE27F5}" type="pres">
      <dgm:prSet presAssocID="{628A25D9-35C6-40F3-A258-369CAEA64022}" presName="tx2" presStyleLbl="revTx" presStyleIdx="1" presStyleCnt="7" custScaleY="85820" custLinFactNeighborX="-1785" custLinFactNeighborY="-2076"/>
      <dgm:spPr/>
      <dgm:t>
        <a:bodyPr/>
        <a:lstStyle/>
        <a:p>
          <a:endParaRPr lang="ru-RU"/>
        </a:p>
      </dgm:t>
    </dgm:pt>
    <dgm:pt modelId="{B1629157-F1A1-4D23-B56B-987E579ACDD6}" type="pres">
      <dgm:prSet presAssocID="{628A25D9-35C6-40F3-A258-369CAEA64022}" presName="vert2" presStyleCnt="0"/>
      <dgm:spPr/>
    </dgm:pt>
    <dgm:pt modelId="{3F4D915C-54EA-49EA-B7DC-5ABC07694A38}" type="pres">
      <dgm:prSet presAssocID="{628A25D9-35C6-40F3-A258-369CAEA64022}" presName="thinLine2b" presStyleLbl="callout" presStyleIdx="0" presStyleCnt="6" custLinFactY="778753" custLinFactNeighborX="1261" custLinFactNeighborY="800000"/>
      <dgm:spPr/>
    </dgm:pt>
    <dgm:pt modelId="{AA9EF5F7-43CB-4565-B6E2-30FD959A4C3B}" type="pres">
      <dgm:prSet presAssocID="{628A25D9-35C6-40F3-A258-369CAEA64022}" presName="vertSpace2b" presStyleCnt="0"/>
      <dgm:spPr/>
    </dgm:pt>
    <dgm:pt modelId="{97E5943B-8EF7-4BFB-AFAD-1A884A865DE9}" type="pres">
      <dgm:prSet presAssocID="{3CCFD561-DC10-40E5-AE19-156868DF401E}" presName="horz2" presStyleCnt="0"/>
      <dgm:spPr/>
    </dgm:pt>
    <dgm:pt modelId="{C465069E-76E1-49C9-8EEB-1AB2E0638020}" type="pres">
      <dgm:prSet presAssocID="{3CCFD561-DC10-40E5-AE19-156868DF401E}" presName="horzSpace2" presStyleCnt="0"/>
      <dgm:spPr/>
    </dgm:pt>
    <dgm:pt modelId="{954E1245-2139-45C0-806F-D3DFCABF7CC0}" type="pres">
      <dgm:prSet presAssocID="{3CCFD561-DC10-40E5-AE19-156868DF401E}" presName="tx2" presStyleLbl="revTx" presStyleIdx="2" presStyleCnt="7" custScaleY="45494" custLinFactNeighborX="-1235" custLinFactNeighborY="70354"/>
      <dgm:spPr/>
      <dgm:t>
        <a:bodyPr/>
        <a:lstStyle/>
        <a:p>
          <a:endParaRPr lang="ru-RU"/>
        </a:p>
      </dgm:t>
    </dgm:pt>
    <dgm:pt modelId="{5866EFD6-4B65-49C3-B302-801C82F7AE24}" type="pres">
      <dgm:prSet presAssocID="{3CCFD561-DC10-40E5-AE19-156868DF401E}" presName="vert2" presStyleCnt="0"/>
      <dgm:spPr/>
    </dgm:pt>
    <dgm:pt modelId="{76F77056-4210-4239-89F0-38E51DBDCC8D}" type="pres">
      <dgm:prSet presAssocID="{3CCFD561-DC10-40E5-AE19-156868DF401E}" presName="thinLine2b" presStyleLbl="callout" presStyleIdx="1" presStyleCnt="6" custLinFactY="900000" custLinFactNeighborX="1041" custLinFactNeighborY="98871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CF625F9-D7B9-47EE-93B9-A633C4C81D31}" type="pres">
      <dgm:prSet presAssocID="{3CCFD561-DC10-40E5-AE19-156868DF401E}" presName="vertSpace2b" presStyleCnt="0"/>
      <dgm:spPr/>
    </dgm:pt>
    <dgm:pt modelId="{B66DA1F9-524B-4476-93C1-5F60707DF9F2}" type="pres">
      <dgm:prSet presAssocID="{8D49500A-3502-4D77-9B2A-19C1A66C1B3C}" presName="horz2" presStyleCnt="0"/>
      <dgm:spPr/>
    </dgm:pt>
    <dgm:pt modelId="{A3DD4715-F200-495C-8021-943548E74ADC}" type="pres">
      <dgm:prSet presAssocID="{8D49500A-3502-4D77-9B2A-19C1A66C1B3C}" presName="horzSpace2" presStyleCnt="0"/>
      <dgm:spPr/>
    </dgm:pt>
    <dgm:pt modelId="{51C27CD9-57C4-411F-AE4D-BE2258E65745}" type="pres">
      <dgm:prSet presAssocID="{8D49500A-3502-4D77-9B2A-19C1A66C1B3C}" presName="tx2" presStyleLbl="revTx" presStyleIdx="3" presStyleCnt="7" custScaleY="45461" custLinFactNeighborX="-665" custLinFactNeighborY="80332"/>
      <dgm:spPr/>
      <dgm:t>
        <a:bodyPr/>
        <a:lstStyle/>
        <a:p>
          <a:endParaRPr lang="ru-RU"/>
        </a:p>
      </dgm:t>
    </dgm:pt>
    <dgm:pt modelId="{316588C9-A739-49CF-ADD0-EDC801B56880}" type="pres">
      <dgm:prSet presAssocID="{8D49500A-3502-4D77-9B2A-19C1A66C1B3C}" presName="vert2" presStyleCnt="0"/>
      <dgm:spPr/>
    </dgm:pt>
    <dgm:pt modelId="{9E45E5C3-42DD-42C5-8581-D9E24224350E}" type="pres">
      <dgm:prSet presAssocID="{8D49500A-3502-4D77-9B2A-19C1A66C1B3C}" presName="thinLine2b" presStyleLbl="callout" presStyleIdx="2" presStyleCnt="6" custSzY="45720" custScaleX="100231" custLinFactY="1094445" custLinFactNeighborX="672" custLinFactNeighborY="1100000"/>
      <dgm:spPr/>
    </dgm:pt>
    <dgm:pt modelId="{F9DC6E7C-E422-4B4D-8307-7A4F34CA9B78}" type="pres">
      <dgm:prSet presAssocID="{8D49500A-3502-4D77-9B2A-19C1A66C1B3C}" presName="vertSpace2b" presStyleCnt="0"/>
      <dgm:spPr/>
    </dgm:pt>
    <dgm:pt modelId="{1F3027B9-951A-48A2-A51B-78025CFA013A}" type="pres">
      <dgm:prSet presAssocID="{5BC0CB32-319A-4547-941B-C5325AEBC98B}" presName="horz2" presStyleCnt="0"/>
      <dgm:spPr/>
    </dgm:pt>
    <dgm:pt modelId="{244D7005-B3E8-4365-9AEE-F0909A7CDC50}" type="pres">
      <dgm:prSet presAssocID="{5BC0CB32-319A-4547-941B-C5325AEBC98B}" presName="horzSpace2" presStyleCnt="0"/>
      <dgm:spPr/>
    </dgm:pt>
    <dgm:pt modelId="{12614CF8-47B6-4E9D-A0E3-F7642E3A1A1A}" type="pres">
      <dgm:prSet presAssocID="{5BC0CB32-319A-4547-941B-C5325AEBC98B}" presName="tx2" presStyleLbl="revTx" presStyleIdx="4" presStyleCnt="7" custScaleY="106780" custLinFactNeighborX="-1235" custLinFactNeighborY="96573"/>
      <dgm:spPr/>
      <dgm:t>
        <a:bodyPr/>
        <a:lstStyle/>
        <a:p>
          <a:endParaRPr lang="ru-RU"/>
        </a:p>
      </dgm:t>
    </dgm:pt>
    <dgm:pt modelId="{BF66287D-7AF8-46EA-8285-9280069D84CB}" type="pres">
      <dgm:prSet presAssocID="{5BC0CB32-319A-4547-941B-C5325AEBC98B}" presName="vert2" presStyleCnt="0"/>
      <dgm:spPr/>
    </dgm:pt>
    <dgm:pt modelId="{07097832-66CB-4576-A821-7ECC1C005EF6}" type="pres">
      <dgm:prSet presAssocID="{5BC0CB32-319A-4547-941B-C5325AEBC98B}" presName="thinLine2b" presStyleLbl="callout" presStyleIdx="3" presStyleCnt="6" custLinFactY="400000" custLinFactNeighborX="681" custLinFactNeighborY="413549"/>
      <dgm:spPr/>
    </dgm:pt>
    <dgm:pt modelId="{5F6CBFE4-A58E-4922-A0D2-24D3A83A12FF}" type="pres">
      <dgm:prSet presAssocID="{5BC0CB32-319A-4547-941B-C5325AEBC98B}" presName="vertSpace2b" presStyleCnt="0"/>
      <dgm:spPr/>
    </dgm:pt>
    <dgm:pt modelId="{1F48A5F9-7D31-47E8-B386-1DB4CA6A9FE4}" type="pres">
      <dgm:prSet presAssocID="{14A46632-E8F3-4A43-8C32-5C4ED841FF24}" presName="horz2" presStyleCnt="0"/>
      <dgm:spPr/>
    </dgm:pt>
    <dgm:pt modelId="{CC0D7D93-27E9-44DC-B715-0C0672EE54CC}" type="pres">
      <dgm:prSet presAssocID="{14A46632-E8F3-4A43-8C32-5C4ED841FF24}" presName="horzSpace2" presStyleCnt="0"/>
      <dgm:spPr/>
    </dgm:pt>
    <dgm:pt modelId="{0C9C6FF4-DD7D-4E42-B8A9-0165D34CB12A}" type="pres">
      <dgm:prSet presAssocID="{14A46632-E8F3-4A43-8C32-5C4ED841FF24}" presName="tx2" presStyleLbl="revTx" presStyleIdx="5" presStyleCnt="7" custScaleY="62309" custLinFactNeighborX="-1235" custLinFactNeighborY="-25075"/>
      <dgm:spPr/>
      <dgm:t>
        <a:bodyPr/>
        <a:lstStyle/>
        <a:p>
          <a:endParaRPr lang="ru-RU"/>
        </a:p>
      </dgm:t>
    </dgm:pt>
    <dgm:pt modelId="{1EA5327C-7944-448F-A0F5-2F997B021A11}" type="pres">
      <dgm:prSet presAssocID="{14A46632-E8F3-4A43-8C32-5C4ED841FF24}" presName="vert2" presStyleCnt="0"/>
      <dgm:spPr/>
    </dgm:pt>
    <dgm:pt modelId="{EF52A847-CF43-477D-A784-B065620ABD7A}" type="pres">
      <dgm:prSet presAssocID="{14A46632-E8F3-4A43-8C32-5C4ED841FF24}" presName="thinLine2b" presStyleLbl="callout" presStyleIdx="4" presStyleCnt="6" custLinFactNeighborX="361" custLinFactNeighborY="92912"/>
      <dgm:spPr/>
    </dgm:pt>
    <dgm:pt modelId="{EF31AC02-9AC2-497B-B9F6-35747D47D565}" type="pres">
      <dgm:prSet presAssocID="{14A46632-E8F3-4A43-8C32-5C4ED841FF24}" presName="vertSpace2b" presStyleCnt="0"/>
      <dgm:spPr/>
    </dgm:pt>
    <dgm:pt modelId="{F21296FC-0AB8-4B07-BAB5-3459639241FC}" type="pres">
      <dgm:prSet presAssocID="{36FCBF12-8A95-42DD-8836-B2A86D71DEE0}" presName="horz2" presStyleCnt="0"/>
      <dgm:spPr/>
    </dgm:pt>
    <dgm:pt modelId="{82E88791-2DE5-44A7-87C6-A4C0945B89AB}" type="pres">
      <dgm:prSet presAssocID="{36FCBF12-8A95-42DD-8836-B2A86D71DEE0}" presName="horzSpace2" presStyleCnt="0"/>
      <dgm:spPr/>
    </dgm:pt>
    <dgm:pt modelId="{6298AAF4-B5E5-47A2-96C8-D2B736344C2C}" type="pres">
      <dgm:prSet presAssocID="{36FCBF12-8A95-42DD-8836-B2A86D71DEE0}" presName="tx2" presStyleLbl="revTx" presStyleIdx="6" presStyleCnt="7" custScaleY="53790" custLinFactNeighborX="-1381" custLinFactNeighborY="3085"/>
      <dgm:spPr/>
      <dgm:t>
        <a:bodyPr/>
        <a:lstStyle/>
        <a:p>
          <a:endParaRPr lang="ru-RU"/>
        </a:p>
      </dgm:t>
    </dgm:pt>
    <dgm:pt modelId="{61317F8C-4F54-4080-81D1-2414432E2E4A}" type="pres">
      <dgm:prSet presAssocID="{36FCBF12-8A95-42DD-8836-B2A86D71DEE0}" presName="vert2" presStyleCnt="0"/>
      <dgm:spPr/>
    </dgm:pt>
    <dgm:pt modelId="{37B05C1D-B371-469A-AD4F-84635FA1B6B7}" type="pres">
      <dgm:prSet presAssocID="{36FCBF12-8A95-42DD-8836-B2A86D71DEE0}" presName="thinLine2b" presStyleLbl="callout" presStyleIdx="5" presStyleCnt="6" custLinFactY="-500000" custLinFactNeighborX="420" custLinFactNeighborY="-533303"/>
      <dgm:spPr/>
    </dgm:pt>
    <dgm:pt modelId="{DE583B31-46C8-4367-B980-40DF25F1697F}" type="pres">
      <dgm:prSet presAssocID="{36FCBF12-8A95-42DD-8836-B2A86D71DEE0}" presName="vertSpace2b" presStyleCnt="0"/>
      <dgm:spPr/>
    </dgm:pt>
  </dgm:ptLst>
  <dgm:cxnLst>
    <dgm:cxn modelId="{5601267A-1E70-4F5B-9C93-F04D7E4E07AA}" type="presOf" srcId="{8D49500A-3502-4D77-9B2A-19C1A66C1B3C}" destId="{51C27CD9-57C4-411F-AE4D-BE2258E65745}" srcOrd="0" destOrd="0" presId="urn:microsoft.com/office/officeart/2008/layout/LinedList"/>
    <dgm:cxn modelId="{08238FF3-C38A-46A9-9109-4361FFFF95DF}" srcId="{B1BC43D6-C336-401A-978D-9B7CE0CE4DA8}" destId="{628A25D9-35C6-40F3-A258-369CAEA64022}" srcOrd="0" destOrd="0" parTransId="{D1273F6F-DBEC-4714-A83E-BBB062BF9D17}" sibTransId="{476519EA-9CFB-4EA1-9E10-4B1BA4680871}"/>
    <dgm:cxn modelId="{5F932926-C24B-4630-A299-F83EDDA6B2B2}" type="presOf" srcId="{628A25D9-35C6-40F3-A258-369CAEA64022}" destId="{A8B2506A-8B50-4336-ACE1-34E144FE27F5}" srcOrd="0" destOrd="0" presId="urn:microsoft.com/office/officeart/2008/layout/LinedList"/>
    <dgm:cxn modelId="{4ABB1F4C-7810-46A1-A23B-B7DB963FE2E6}" type="presOf" srcId="{36FCBF12-8A95-42DD-8836-B2A86D71DEE0}" destId="{6298AAF4-B5E5-47A2-96C8-D2B736344C2C}" srcOrd="0" destOrd="0" presId="urn:microsoft.com/office/officeart/2008/layout/LinedList"/>
    <dgm:cxn modelId="{E0C0FC27-27D7-4388-91DD-96BA9F5C7DAC}" type="presOf" srcId="{5BC0CB32-319A-4547-941B-C5325AEBC98B}" destId="{12614CF8-47B6-4E9D-A0E3-F7642E3A1A1A}" srcOrd="0" destOrd="0" presId="urn:microsoft.com/office/officeart/2008/layout/LinedList"/>
    <dgm:cxn modelId="{362805F7-754D-4839-A5E5-1E18DAF664BF}" srcId="{F7A011F4-16F9-4D23-90FD-8056D1EF39FE}" destId="{B1BC43D6-C336-401A-978D-9B7CE0CE4DA8}" srcOrd="0" destOrd="0" parTransId="{6DF183A1-BD25-4160-AB46-D6CCAEC7492F}" sibTransId="{756A8A06-3BEC-46BF-B764-46E9061EE744}"/>
    <dgm:cxn modelId="{DCD9AB92-F09A-4989-94F8-C01AFF6B7FCE}" type="presOf" srcId="{3CCFD561-DC10-40E5-AE19-156868DF401E}" destId="{954E1245-2139-45C0-806F-D3DFCABF7CC0}" srcOrd="0" destOrd="0" presId="urn:microsoft.com/office/officeart/2008/layout/LinedList"/>
    <dgm:cxn modelId="{A4C072AA-1290-4414-8368-9084DB2EE2D8}" srcId="{B1BC43D6-C336-401A-978D-9B7CE0CE4DA8}" destId="{3CCFD561-DC10-40E5-AE19-156868DF401E}" srcOrd="1" destOrd="0" parTransId="{6764F7E2-FBE2-4BFC-8369-84E8CEBA4904}" sibTransId="{B5D12AA1-24E6-4D5A-87A0-F352539CEDEA}"/>
    <dgm:cxn modelId="{9F45E123-2269-40AB-AE36-23018E1F77A5}" srcId="{B1BC43D6-C336-401A-978D-9B7CE0CE4DA8}" destId="{14A46632-E8F3-4A43-8C32-5C4ED841FF24}" srcOrd="4" destOrd="0" parTransId="{0B5DA2B0-C21A-4260-A700-A19C011C062E}" sibTransId="{635121AE-A9C0-49D6-A15D-551880180FE1}"/>
    <dgm:cxn modelId="{DA38A747-4073-4473-8E8F-AD379D2B2E72}" type="presOf" srcId="{B1BC43D6-C336-401A-978D-9B7CE0CE4DA8}" destId="{3CF5FD81-8513-4AAB-9D55-B9E17B492162}" srcOrd="0" destOrd="0" presId="urn:microsoft.com/office/officeart/2008/layout/LinedList"/>
    <dgm:cxn modelId="{25580F29-6B99-48C8-BDA5-DA87B1BFC239}" srcId="{B1BC43D6-C336-401A-978D-9B7CE0CE4DA8}" destId="{5BC0CB32-319A-4547-941B-C5325AEBC98B}" srcOrd="3" destOrd="0" parTransId="{91E58DA1-6247-4CA5-9C1A-6F34185CE914}" sibTransId="{2D3F624E-F256-4BD5-975A-E30D2EECCE46}"/>
    <dgm:cxn modelId="{AB1CEF8E-98D8-41BD-8C16-FCE406E70930}" type="presOf" srcId="{14A46632-E8F3-4A43-8C32-5C4ED841FF24}" destId="{0C9C6FF4-DD7D-4E42-B8A9-0165D34CB12A}" srcOrd="0" destOrd="0" presId="urn:microsoft.com/office/officeart/2008/layout/LinedList"/>
    <dgm:cxn modelId="{3E79A7C4-85D1-42DA-B0EA-9EFEE57F9A98}" srcId="{B1BC43D6-C336-401A-978D-9B7CE0CE4DA8}" destId="{8D49500A-3502-4D77-9B2A-19C1A66C1B3C}" srcOrd="2" destOrd="0" parTransId="{A4A85583-6555-486E-B6A6-D0FF77536B85}" sibTransId="{A106C09F-04E1-49C4-8FBC-3217CDDA8A2B}"/>
    <dgm:cxn modelId="{63B9EA66-08ED-497E-BE6D-5989760F8C5D}" type="presOf" srcId="{F7A011F4-16F9-4D23-90FD-8056D1EF39FE}" destId="{4713B901-8B64-43F6-9882-777020102ED7}" srcOrd="0" destOrd="0" presId="urn:microsoft.com/office/officeart/2008/layout/LinedList"/>
    <dgm:cxn modelId="{46CA70F0-AA4C-4D43-8A51-63BB6333AF49}" srcId="{B1BC43D6-C336-401A-978D-9B7CE0CE4DA8}" destId="{36FCBF12-8A95-42DD-8836-B2A86D71DEE0}" srcOrd="5" destOrd="0" parTransId="{EE38FAEB-F1D0-49D8-922B-C5E60E2AB13B}" sibTransId="{280AFDE1-3582-4A0E-85AA-8E6DB942C0CC}"/>
    <dgm:cxn modelId="{862526BB-0F52-403F-9D84-1CE673E3CECF}" type="presParOf" srcId="{4713B901-8B64-43F6-9882-777020102ED7}" destId="{6198AF49-B885-43A4-9F5D-754AC3AFF825}" srcOrd="0" destOrd="0" presId="urn:microsoft.com/office/officeart/2008/layout/LinedList"/>
    <dgm:cxn modelId="{1BCDAD9D-E823-4E65-9F74-69611A43855D}" type="presParOf" srcId="{4713B901-8B64-43F6-9882-777020102ED7}" destId="{FF25D709-2844-4572-BD19-19336550082B}" srcOrd="1" destOrd="0" presId="urn:microsoft.com/office/officeart/2008/layout/LinedList"/>
    <dgm:cxn modelId="{6D610597-2077-4943-AB7D-AC00AD80A1F8}" type="presParOf" srcId="{FF25D709-2844-4572-BD19-19336550082B}" destId="{3CF5FD81-8513-4AAB-9D55-B9E17B492162}" srcOrd="0" destOrd="0" presId="urn:microsoft.com/office/officeart/2008/layout/LinedList"/>
    <dgm:cxn modelId="{CF543BA0-810A-4AAC-9718-0EE410449DEE}" type="presParOf" srcId="{FF25D709-2844-4572-BD19-19336550082B}" destId="{B429B3AC-5ABD-4B3B-92C7-85126595F75C}" srcOrd="1" destOrd="0" presId="urn:microsoft.com/office/officeart/2008/layout/LinedList"/>
    <dgm:cxn modelId="{D73A25BF-0599-4A64-9063-E5AC53310A5E}" type="presParOf" srcId="{B429B3AC-5ABD-4B3B-92C7-85126595F75C}" destId="{CCDA39FE-3464-49A9-B645-52FA8A09AF64}" srcOrd="0" destOrd="0" presId="urn:microsoft.com/office/officeart/2008/layout/LinedList"/>
    <dgm:cxn modelId="{C89A6B6A-9FED-4BDE-8B39-4366446BCD8F}" type="presParOf" srcId="{B429B3AC-5ABD-4B3B-92C7-85126595F75C}" destId="{A1A6BDE9-60D0-4F83-985B-562B69E7A2E0}" srcOrd="1" destOrd="0" presId="urn:microsoft.com/office/officeart/2008/layout/LinedList"/>
    <dgm:cxn modelId="{5AD9E5A5-BCEA-4C50-922B-89E661434246}" type="presParOf" srcId="{A1A6BDE9-60D0-4F83-985B-562B69E7A2E0}" destId="{66E86A59-491F-417C-8FA6-70D60EB4ADD1}" srcOrd="0" destOrd="0" presId="urn:microsoft.com/office/officeart/2008/layout/LinedList"/>
    <dgm:cxn modelId="{315DA3C8-39AD-463F-88B0-8B0FC0D555CA}" type="presParOf" srcId="{A1A6BDE9-60D0-4F83-985B-562B69E7A2E0}" destId="{A8B2506A-8B50-4336-ACE1-34E144FE27F5}" srcOrd="1" destOrd="0" presId="urn:microsoft.com/office/officeart/2008/layout/LinedList"/>
    <dgm:cxn modelId="{0D41A107-8A5B-487C-B17C-AC868BE54AA5}" type="presParOf" srcId="{A1A6BDE9-60D0-4F83-985B-562B69E7A2E0}" destId="{B1629157-F1A1-4D23-B56B-987E579ACDD6}" srcOrd="2" destOrd="0" presId="urn:microsoft.com/office/officeart/2008/layout/LinedList"/>
    <dgm:cxn modelId="{D0836D75-5BFE-473A-BC35-9C58FA52C200}" type="presParOf" srcId="{B429B3AC-5ABD-4B3B-92C7-85126595F75C}" destId="{3F4D915C-54EA-49EA-B7DC-5ABC07694A38}" srcOrd="2" destOrd="0" presId="urn:microsoft.com/office/officeart/2008/layout/LinedList"/>
    <dgm:cxn modelId="{DC7134D6-9DD6-497F-9475-ABB5928858FC}" type="presParOf" srcId="{B429B3AC-5ABD-4B3B-92C7-85126595F75C}" destId="{AA9EF5F7-43CB-4565-B6E2-30FD959A4C3B}" srcOrd="3" destOrd="0" presId="urn:microsoft.com/office/officeart/2008/layout/LinedList"/>
    <dgm:cxn modelId="{23745EE4-606C-43A9-989E-5DB042138E9C}" type="presParOf" srcId="{B429B3AC-5ABD-4B3B-92C7-85126595F75C}" destId="{97E5943B-8EF7-4BFB-AFAD-1A884A865DE9}" srcOrd="4" destOrd="0" presId="urn:microsoft.com/office/officeart/2008/layout/LinedList"/>
    <dgm:cxn modelId="{3DF15186-4FC0-4F7C-B6D6-E7C0030EEB10}" type="presParOf" srcId="{97E5943B-8EF7-4BFB-AFAD-1A884A865DE9}" destId="{C465069E-76E1-49C9-8EEB-1AB2E0638020}" srcOrd="0" destOrd="0" presId="urn:microsoft.com/office/officeart/2008/layout/LinedList"/>
    <dgm:cxn modelId="{CE59FF79-E47D-4003-B6BB-1B993FF33F34}" type="presParOf" srcId="{97E5943B-8EF7-4BFB-AFAD-1A884A865DE9}" destId="{954E1245-2139-45C0-806F-D3DFCABF7CC0}" srcOrd="1" destOrd="0" presId="urn:microsoft.com/office/officeart/2008/layout/LinedList"/>
    <dgm:cxn modelId="{AB0E1D7E-E80C-4072-87E9-2A48D5759F77}" type="presParOf" srcId="{97E5943B-8EF7-4BFB-AFAD-1A884A865DE9}" destId="{5866EFD6-4B65-49C3-B302-801C82F7AE24}" srcOrd="2" destOrd="0" presId="urn:microsoft.com/office/officeart/2008/layout/LinedList"/>
    <dgm:cxn modelId="{D741C82D-AC4F-45AE-9A83-5E6E71EC88A8}" type="presParOf" srcId="{B429B3AC-5ABD-4B3B-92C7-85126595F75C}" destId="{76F77056-4210-4239-89F0-38E51DBDCC8D}" srcOrd="5" destOrd="0" presId="urn:microsoft.com/office/officeart/2008/layout/LinedList"/>
    <dgm:cxn modelId="{505E2738-3E4D-4E10-ACE0-371C0B551501}" type="presParOf" srcId="{B429B3AC-5ABD-4B3B-92C7-85126595F75C}" destId="{5CF625F9-D7B9-47EE-93B9-A633C4C81D31}" srcOrd="6" destOrd="0" presId="urn:microsoft.com/office/officeart/2008/layout/LinedList"/>
    <dgm:cxn modelId="{7439D8F5-1E11-4FD3-92FF-325435C26F42}" type="presParOf" srcId="{B429B3AC-5ABD-4B3B-92C7-85126595F75C}" destId="{B66DA1F9-524B-4476-93C1-5F60707DF9F2}" srcOrd="7" destOrd="0" presId="urn:microsoft.com/office/officeart/2008/layout/LinedList"/>
    <dgm:cxn modelId="{71E0E8AF-4C73-43A2-BB39-C1DD749CA01B}" type="presParOf" srcId="{B66DA1F9-524B-4476-93C1-5F60707DF9F2}" destId="{A3DD4715-F200-495C-8021-943548E74ADC}" srcOrd="0" destOrd="0" presId="urn:microsoft.com/office/officeart/2008/layout/LinedList"/>
    <dgm:cxn modelId="{A173F27C-071F-481C-BED9-527295E89F8A}" type="presParOf" srcId="{B66DA1F9-524B-4476-93C1-5F60707DF9F2}" destId="{51C27CD9-57C4-411F-AE4D-BE2258E65745}" srcOrd="1" destOrd="0" presId="urn:microsoft.com/office/officeart/2008/layout/LinedList"/>
    <dgm:cxn modelId="{58606942-F587-4F21-96BB-B742ABB36919}" type="presParOf" srcId="{B66DA1F9-524B-4476-93C1-5F60707DF9F2}" destId="{316588C9-A739-49CF-ADD0-EDC801B56880}" srcOrd="2" destOrd="0" presId="urn:microsoft.com/office/officeart/2008/layout/LinedList"/>
    <dgm:cxn modelId="{30062920-995E-4B9C-B7F7-A36C4810C534}" type="presParOf" srcId="{B429B3AC-5ABD-4B3B-92C7-85126595F75C}" destId="{9E45E5C3-42DD-42C5-8581-D9E24224350E}" srcOrd="8" destOrd="0" presId="urn:microsoft.com/office/officeart/2008/layout/LinedList"/>
    <dgm:cxn modelId="{2844E839-AAEC-47EE-891B-E541FB758E42}" type="presParOf" srcId="{B429B3AC-5ABD-4B3B-92C7-85126595F75C}" destId="{F9DC6E7C-E422-4B4D-8307-7A4F34CA9B78}" srcOrd="9" destOrd="0" presId="urn:microsoft.com/office/officeart/2008/layout/LinedList"/>
    <dgm:cxn modelId="{05626F73-3932-4535-BE77-B379A9CB0EFE}" type="presParOf" srcId="{B429B3AC-5ABD-4B3B-92C7-85126595F75C}" destId="{1F3027B9-951A-48A2-A51B-78025CFA013A}" srcOrd="10" destOrd="0" presId="urn:microsoft.com/office/officeart/2008/layout/LinedList"/>
    <dgm:cxn modelId="{6953FE77-0D93-4225-9993-F9E62DE49BCF}" type="presParOf" srcId="{1F3027B9-951A-48A2-A51B-78025CFA013A}" destId="{244D7005-B3E8-4365-9AEE-F0909A7CDC50}" srcOrd="0" destOrd="0" presId="urn:microsoft.com/office/officeart/2008/layout/LinedList"/>
    <dgm:cxn modelId="{6CE12B16-74FD-43C9-AC1E-E9C7893AB699}" type="presParOf" srcId="{1F3027B9-951A-48A2-A51B-78025CFA013A}" destId="{12614CF8-47B6-4E9D-A0E3-F7642E3A1A1A}" srcOrd="1" destOrd="0" presId="urn:microsoft.com/office/officeart/2008/layout/LinedList"/>
    <dgm:cxn modelId="{9AFDD82D-4A00-44E3-87D5-B7A9915C6971}" type="presParOf" srcId="{1F3027B9-951A-48A2-A51B-78025CFA013A}" destId="{BF66287D-7AF8-46EA-8285-9280069D84CB}" srcOrd="2" destOrd="0" presId="urn:microsoft.com/office/officeart/2008/layout/LinedList"/>
    <dgm:cxn modelId="{45E91C3F-99B5-4ACB-8B18-9B1E2AD18714}" type="presParOf" srcId="{B429B3AC-5ABD-4B3B-92C7-85126595F75C}" destId="{07097832-66CB-4576-A821-7ECC1C005EF6}" srcOrd="11" destOrd="0" presId="urn:microsoft.com/office/officeart/2008/layout/LinedList"/>
    <dgm:cxn modelId="{BB6E0B8A-4F94-4E43-9485-1AF2EE5D3006}" type="presParOf" srcId="{B429B3AC-5ABD-4B3B-92C7-85126595F75C}" destId="{5F6CBFE4-A58E-4922-A0D2-24D3A83A12FF}" srcOrd="12" destOrd="0" presId="urn:microsoft.com/office/officeart/2008/layout/LinedList"/>
    <dgm:cxn modelId="{8D5DFE88-9544-4524-BA4F-D5F06C278F9D}" type="presParOf" srcId="{B429B3AC-5ABD-4B3B-92C7-85126595F75C}" destId="{1F48A5F9-7D31-47E8-B386-1DB4CA6A9FE4}" srcOrd="13" destOrd="0" presId="urn:microsoft.com/office/officeart/2008/layout/LinedList"/>
    <dgm:cxn modelId="{C00E32DF-E9AC-465B-BAF5-79401D6361E0}" type="presParOf" srcId="{1F48A5F9-7D31-47E8-B386-1DB4CA6A9FE4}" destId="{CC0D7D93-27E9-44DC-B715-0C0672EE54CC}" srcOrd="0" destOrd="0" presId="urn:microsoft.com/office/officeart/2008/layout/LinedList"/>
    <dgm:cxn modelId="{EE331F03-9EE1-4AB0-9244-869AEA41F6C3}" type="presParOf" srcId="{1F48A5F9-7D31-47E8-B386-1DB4CA6A9FE4}" destId="{0C9C6FF4-DD7D-4E42-B8A9-0165D34CB12A}" srcOrd="1" destOrd="0" presId="urn:microsoft.com/office/officeart/2008/layout/LinedList"/>
    <dgm:cxn modelId="{6CED941F-3793-44A3-8BBB-C1987EDE23D5}" type="presParOf" srcId="{1F48A5F9-7D31-47E8-B386-1DB4CA6A9FE4}" destId="{1EA5327C-7944-448F-A0F5-2F997B021A11}" srcOrd="2" destOrd="0" presId="urn:microsoft.com/office/officeart/2008/layout/LinedList"/>
    <dgm:cxn modelId="{7B6EBBBB-F0CF-471B-90A7-58E5C765B35F}" type="presParOf" srcId="{B429B3AC-5ABD-4B3B-92C7-85126595F75C}" destId="{EF52A847-CF43-477D-A784-B065620ABD7A}" srcOrd="14" destOrd="0" presId="urn:microsoft.com/office/officeart/2008/layout/LinedList"/>
    <dgm:cxn modelId="{EF59BFCD-EB27-46E1-997B-E2DB5C05A77C}" type="presParOf" srcId="{B429B3AC-5ABD-4B3B-92C7-85126595F75C}" destId="{EF31AC02-9AC2-497B-B9F6-35747D47D565}" srcOrd="15" destOrd="0" presId="urn:microsoft.com/office/officeart/2008/layout/LinedList"/>
    <dgm:cxn modelId="{5981792C-40C5-4B45-BBE0-9C0638DEABCE}" type="presParOf" srcId="{B429B3AC-5ABD-4B3B-92C7-85126595F75C}" destId="{F21296FC-0AB8-4B07-BAB5-3459639241FC}" srcOrd="16" destOrd="0" presId="urn:microsoft.com/office/officeart/2008/layout/LinedList"/>
    <dgm:cxn modelId="{48A87880-CFF1-4FBD-812D-EF59D4760AB3}" type="presParOf" srcId="{F21296FC-0AB8-4B07-BAB5-3459639241FC}" destId="{82E88791-2DE5-44A7-87C6-A4C0945B89AB}" srcOrd="0" destOrd="0" presId="urn:microsoft.com/office/officeart/2008/layout/LinedList"/>
    <dgm:cxn modelId="{7D79BC0A-A9CB-4C21-B5F5-6820ABB373FF}" type="presParOf" srcId="{F21296FC-0AB8-4B07-BAB5-3459639241FC}" destId="{6298AAF4-B5E5-47A2-96C8-D2B736344C2C}" srcOrd="1" destOrd="0" presId="urn:microsoft.com/office/officeart/2008/layout/LinedList"/>
    <dgm:cxn modelId="{CCFC5B48-B787-4A8E-9E6E-ECD56276FB0F}" type="presParOf" srcId="{F21296FC-0AB8-4B07-BAB5-3459639241FC}" destId="{61317F8C-4F54-4080-81D1-2414432E2E4A}" srcOrd="2" destOrd="0" presId="urn:microsoft.com/office/officeart/2008/layout/LinedList"/>
    <dgm:cxn modelId="{DE7C5BA3-FF14-4778-A4B4-B97DEA77C1AC}" type="presParOf" srcId="{B429B3AC-5ABD-4B3B-92C7-85126595F75C}" destId="{37B05C1D-B371-469A-AD4F-84635FA1B6B7}" srcOrd="17" destOrd="0" presId="urn:microsoft.com/office/officeart/2008/layout/LinedList"/>
    <dgm:cxn modelId="{7FA31E80-C337-4114-85FC-36A4928A124B}" type="presParOf" srcId="{B429B3AC-5ABD-4B3B-92C7-85126595F75C}" destId="{DE583B31-46C8-4367-B980-40DF25F1697F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2E4AAD-EBEA-45CD-B9FF-141CC3EF288E}" type="doc">
      <dgm:prSet loTypeId="urn:microsoft.com/office/officeart/2005/8/layout/chart3" loCatId="cycle" qsTypeId="urn:microsoft.com/office/officeart/2005/8/quickstyle/simple5" qsCatId="simple" csTypeId="urn:microsoft.com/office/officeart/2005/8/colors/accent1_1" csCatId="accent1" phldr="1"/>
      <dgm:spPr/>
    </dgm:pt>
    <dgm:pt modelId="{E8170511-BC55-490A-8A06-BBC1CF91AECC}">
      <dgm:prSet phldrT="[Текст]" custT="1"/>
      <dgm:spPr>
        <a:ln>
          <a:solidFill>
            <a:srgbClr val="0F273D"/>
          </a:solidFill>
        </a:ln>
      </dgm:spPr>
      <dgm:t>
        <a:bodyPr/>
        <a:lstStyle/>
        <a:p>
          <a:r>
            <a:rPr lang="ru-RU" sz="1800" b="1" dirty="0">
              <a:latin typeface="Cambria" panose="02040503050406030204" pitchFamily="18" charset="0"/>
              <a:ea typeface="Cambria" panose="02040503050406030204" pitchFamily="18" charset="0"/>
            </a:rPr>
            <a:t>Выдача доп. бланка записи</a:t>
          </a:r>
        </a:p>
      </dgm:t>
    </dgm:pt>
    <dgm:pt modelId="{39E34F4E-647D-4DF7-9DB1-00EFFE659FB8}" type="parTrans" cxnId="{F6044C4A-689D-40FC-B95F-6C998D732CB8}">
      <dgm:prSet/>
      <dgm:spPr/>
      <dgm:t>
        <a:bodyPr/>
        <a:lstStyle/>
        <a:p>
          <a:endParaRPr lang="ru-RU"/>
        </a:p>
      </dgm:t>
    </dgm:pt>
    <dgm:pt modelId="{22F3B1DB-6CB3-42AA-B1B1-1FC50A80B730}" type="sibTrans" cxnId="{F6044C4A-689D-40FC-B95F-6C998D732CB8}">
      <dgm:prSet/>
      <dgm:spPr/>
      <dgm:t>
        <a:bodyPr/>
        <a:lstStyle/>
        <a:p>
          <a:endParaRPr lang="ru-RU"/>
        </a:p>
      </dgm:t>
    </dgm:pt>
    <dgm:pt modelId="{45C548AB-965F-4849-9E9F-ADBC8F3B58DF}">
      <dgm:prSet phldrT="[Текст]" custT="1"/>
      <dgm:spPr>
        <a:ln>
          <a:solidFill>
            <a:srgbClr val="B63734"/>
          </a:solidFill>
        </a:ln>
      </dgm:spPr>
      <dgm:t>
        <a:bodyPr/>
        <a:lstStyle/>
        <a:p>
          <a:r>
            <a:rPr lang="ru-RU" sz="18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Удаление </a:t>
          </a:r>
          <a:r>
            <a:rPr lang="ru-RU" sz="1800" b="1" dirty="0" smtClean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за </a:t>
          </a:r>
          <a:r>
            <a:rPr lang="ru-RU" sz="18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нарушение Порядка</a:t>
          </a:r>
        </a:p>
      </dgm:t>
    </dgm:pt>
    <dgm:pt modelId="{B5FB9AD7-922C-406E-9922-1E8E31628A76}" type="parTrans" cxnId="{8F48535C-7D18-42E4-8809-4AD391CBFF89}">
      <dgm:prSet/>
      <dgm:spPr/>
      <dgm:t>
        <a:bodyPr/>
        <a:lstStyle/>
        <a:p>
          <a:endParaRPr lang="ru-RU"/>
        </a:p>
      </dgm:t>
    </dgm:pt>
    <dgm:pt modelId="{23654355-CFBC-4AAA-BD16-374DC29B9565}" type="sibTrans" cxnId="{8F48535C-7D18-42E4-8809-4AD391CBFF89}">
      <dgm:prSet/>
      <dgm:spPr/>
      <dgm:t>
        <a:bodyPr/>
        <a:lstStyle/>
        <a:p>
          <a:endParaRPr lang="ru-RU"/>
        </a:p>
      </dgm:t>
    </dgm:pt>
    <dgm:pt modelId="{72455848-9FF8-48B8-8388-2983104631C7}">
      <dgm:prSet phldrT="[Текст]" custT="1"/>
      <dgm:spPr>
        <a:ln>
          <a:solidFill>
            <a:srgbClr val="B63734"/>
          </a:solidFill>
        </a:ln>
      </dgm:spPr>
      <dgm:t>
        <a:bodyPr anchor="ctr"/>
        <a:lstStyle/>
        <a:p>
          <a:r>
            <a:rPr lang="ru-RU" sz="18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Досрочное завершение</a:t>
          </a:r>
        </a:p>
      </dgm:t>
    </dgm:pt>
    <dgm:pt modelId="{7FDAAD31-426B-465B-A1BE-B33A3DECA8C6}" type="parTrans" cxnId="{514215F6-B56D-423E-B617-A04E0827BD61}">
      <dgm:prSet/>
      <dgm:spPr/>
      <dgm:t>
        <a:bodyPr/>
        <a:lstStyle/>
        <a:p>
          <a:endParaRPr lang="ru-RU"/>
        </a:p>
      </dgm:t>
    </dgm:pt>
    <dgm:pt modelId="{7856D907-DAD4-457E-9878-BCCCF2EA4277}" type="sibTrans" cxnId="{514215F6-B56D-423E-B617-A04E0827BD61}">
      <dgm:prSet/>
      <dgm:spPr/>
      <dgm:t>
        <a:bodyPr/>
        <a:lstStyle/>
        <a:p>
          <a:endParaRPr lang="ru-RU"/>
        </a:p>
      </dgm:t>
    </dgm:pt>
    <dgm:pt modelId="{E315247E-4767-47AE-BB63-47F9380C8DCA}">
      <dgm:prSet phldrT="[Текст]" custT="1"/>
      <dgm:spPr>
        <a:ln>
          <a:solidFill>
            <a:srgbClr val="13314D"/>
          </a:solidFill>
        </a:ln>
      </dgm:spPr>
      <dgm:t>
        <a:bodyPr/>
        <a:lstStyle/>
        <a:p>
          <a:r>
            <a:rPr lang="ru-RU" sz="1800" b="1" dirty="0">
              <a:latin typeface="Cambria" panose="02040503050406030204" pitchFamily="18" charset="0"/>
              <a:ea typeface="Cambria" panose="02040503050406030204" pitchFamily="18" charset="0"/>
            </a:rPr>
            <a:t>Опоздание участника </a:t>
          </a:r>
          <a:r>
            <a:rPr lang="ru-RU" sz="1800" b="1" dirty="0" smtClean="0">
              <a:latin typeface="Cambria" panose="02040503050406030204" pitchFamily="18" charset="0"/>
              <a:ea typeface="Cambria" panose="02040503050406030204" pitchFamily="18" charset="0"/>
            </a:rPr>
            <a:t>РСИ</a:t>
          </a:r>
          <a:endParaRPr lang="ru-RU" sz="18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5CFE7F2-F3C3-4474-A524-41FBFC45345C}" type="parTrans" cxnId="{40ED3144-1D6A-4A91-B397-1F1DBA0D220C}">
      <dgm:prSet/>
      <dgm:spPr/>
      <dgm:t>
        <a:bodyPr/>
        <a:lstStyle/>
        <a:p>
          <a:endParaRPr lang="ru-RU"/>
        </a:p>
      </dgm:t>
    </dgm:pt>
    <dgm:pt modelId="{B0F68807-F6F4-4779-8F9A-5EC989CD335B}" type="sibTrans" cxnId="{40ED3144-1D6A-4A91-B397-1F1DBA0D220C}">
      <dgm:prSet/>
      <dgm:spPr/>
      <dgm:t>
        <a:bodyPr/>
        <a:lstStyle/>
        <a:p>
          <a:endParaRPr lang="ru-RU"/>
        </a:p>
      </dgm:t>
    </dgm:pt>
    <dgm:pt modelId="{BC6C9BDB-1BAB-4B2D-9C11-38369562E3BD}" type="pres">
      <dgm:prSet presAssocID="{722E4AAD-EBEA-45CD-B9FF-141CC3EF288E}" presName="compositeShape" presStyleCnt="0">
        <dgm:presLayoutVars>
          <dgm:chMax val="7"/>
          <dgm:dir/>
          <dgm:resizeHandles val="exact"/>
        </dgm:presLayoutVars>
      </dgm:prSet>
      <dgm:spPr/>
    </dgm:pt>
    <dgm:pt modelId="{71D2384C-8078-4AB9-BC1F-2C6B034F101D}" type="pres">
      <dgm:prSet presAssocID="{722E4AAD-EBEA-45CD-B9FF-141CC3EF288E}" presName="wedge1" presStyleLbl="node1" presStyleIdx="0" presStyleCnt="4" custLinFactNeighborX="-3287" custLinFactNeighborY="3575"/>
      <dgm:spPr/>
      <dgm:t>
        <a:bodyPr/>
        <a:lstStyle/>
        <a:p>
          <a:endParaRPr lang="ru-RU"/>
        </a:p>
      </dgm:t>
    </dgm:pt>
    <dgm:pt modelId="{38876661-D2C2-4A6C-A9C7-ED59B0A7E5FF}" type="pres">
      <dgm:prSet presAssocID="{722E4AAD-EBEA-45CD-B9FF-141CC3EF288E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FB6B4-C545-420E-8B27-88FD52DB0A93}" type="pres">
      <dgm:prSet presAssocID="{722E4AAD-EBEA-45CD-B9FF-141CC3EF288E}" presName="wedge2" presStyleLbl="node1" presStyleIdx="1" presStyleCnt="4" custLinFactNeighborX="1096" custLinFactNeighborY="913"/>
      <dgm:spPr/>
      <dgm:t>
        <a:bodyPr/>
        <a:lstStyle/>
        <a:p>
          <a:endParaRPr lang="ru-RU"/>
        </a:p>
      </dgm:t>
    </dgm:pt>
    <dgm:pt modelId="{4DB8FD5D-FF60-48FE-AD12-FCE000281181}" type="pres">
      <dgm:prSet presAssocID="{722E4AAD-EBEA-45CD-B9FF-141CC3EF288E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56719-CC2E-4979-A83E-5B9F08530D27}" type="pres">
      <dgm:prSet presAssocID="{722E4AAD-EBEA-45CD-B9FF-141CC3EF288E}" presName="wedge3" presStyleLbl="node1" presStyleIdx="2" presStyleCnt="4" custLinFactNeighborX="-913" custLinFactNeighborY="1096"/>
      <dgm:spPr/>
      <dgm:t>
        <a:bodyPr/>
        <a:lstStyle/>
        <a:p>
          <a:endParaRPr lang="ru-RU"/>
        </a:p>
      </dgm:t>
    </dgm:pt>
    <dgm:pt modelId="{B894C759-BFDD-4E41-9F79-5E7EFFA33B98}" type="pres">
      <dgm:prSet presAssocID="{722E4AAD-EBEA-45CD-B9FF-141CC3EF288E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2F641-A3CB-40E1-9753-5921952C14B0}" type="pres">
      <dgm:prSet presAssocID="{722E4AAD-EBEA-45CD-B9FF-141CC3EF288E}" presName="wedge4" presStyleLbl="node1" presStyleIdx="3" presStyleCnt="4" custLinFactNeighborX="-520" custLinFactNeighborY="-847"/>
      <dgm:spPr/>
      <dgm:t>
        <a:bodyPr/>
        <a:lstStyle/>
        <a:p>
          <a:endParaRPr lang="ru-RU"/>
        </a:p>
      </dgm:t>
    </dgm:pt>
    <dgm:pt modelId="{5BDF5B99-4BDF-4E82-B870-EC885FB022F0}" type="pres">
      <dgm:prSet presAssocID="{722E4AAD-EBEA-45CD-B9FF-141CC3EF288E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09A8F1-4C87-4A94-81E8-67918BEC6D89}" type="presOf" srcId="{722E4AAD-EBEA-45CD-B9FF-141CC3EF288E}" destId="{BC6C9BDB-1BAB-4B2D-9C11-38369562E3BD}" srcOrd="0" destOrd="0" presId="urn:microsoft.com/office/officeart/2005/8/layout/chart3"/>
    <dgm:cxn modelId="{CDD8967C-138F-4998-AE8E-CBAB47F99B0A}" type="presOf" srcId="{45C548AB-965F-4849-9E9F-ADBC8F3B58DF}" destId="{4DB8FD5D-FF60-48FE-AD12-FCE000281181}" srcOrd="1" destOrd="0" presId="urn:microsoft.com/office/officeart/2005/8/layout/chart3"/>
    <dgm:cxn modelId="{40ED3144-1D6A-4A91-B397-1F1DBA0D220C}" srcId="{722E4AAD-EBEA-45CD-B9FF-141CC3EF288E}" destId="{E315247E-4767-47AE-BB63-47F9380C8DCA}" srcOrd="3" destOrd="0" parTransId="{45CFE7F2-F3C3-4474-A524-41FBFC45345C}" sibTransId="{B0F68807-F6F4-4779-8F9A-5EC989CD335B}"/>
    <dgm:cxn modelId="{592A7313-6D58-4FFD-98FF-024CF8861189}" type="presOf" srcId="{72455848-9FF8-48B8-8388-2983104631C7}" destId="{B894C759-BFDD-4E41-9F79-5E7EFFA33B98}" srcOrd="1" destOrd="0" presId="urn:microsoft.com/office/officeart/2005/8/layout/chart3"/>
    <dgm:cxn modelId="{5210877E-7CED-49D7-A825-5C3FAD69C446}" type="presOf" srcId="{E315247E-4767-47AE-BB63-47F9380C8DCA}" destId="{5BDF5B99-4BDF-4E82-B870-EC885FB022F0}" srcOrd="1" destOrd="0" presId="urn:microsoft.com/office/officeart/2005/8/layout/chart3"/>
    <dgm:cxn modelId="{682DA270-BC7E-49C2-91DC-6E2889C39675}" type="presOf" srcId="{45C548AB-965F-4849-9E9F-ADBC8F3B58DF}" destId="{93BFB6B4-C545-420E-8B27-88FD52DB0A93}" srcOrd="0" destOrd="0" presId="urn:microsoft.com/office/officeart/2005/8/layout/chart3"/>
    <dgm:cxn modelId="{3187B52C-9E5D-4DE1-B02A-561854AFD273}" type="presOf" srcId="{E315247E-4767-47AE-BB63-47F9380C8DCA}" destId="{4EE2F641-A3CB-40E1-9753-5921952C14B0}" srcOrd="0" destOrd="0" presId="urn:microsoft.com/office/officeart/2005/8/layout/chart3"/>
    <dgm:cxn modelId="{DB5A231A-3180-4C15-A6F0-4245B5AA9976}" type="presOf" srcId="{E8170511-BC55-490A-8A06-BBC1CF91AECC}" destId="{38876661-D2C2-4A6C-A9C7-ED59B0A7E5FF}" srcOrd="1" destOrd="0" presId="urn:microsoft.com/office/officeart/2005/8/layout/chart3"/>
    <dgm:cxn modelId="{F6044C4A-689D-40FC-B95F-6C998D732CB8}" srcId="{722E4AAD-EBEA-45CD-B9FF-141CC3EF288E}" destId="{E8170511-BC55-490A-8A06-BBC1CF91AECC}" srcOrd="0" destOrd="0" parTransId="{39E34F4E-647D-4DF7-9DB1-00EFFE659FB8}" sibTransId="{22F3B1DB-6CB3-42AA-B1B1-1FC50A80B730}"/>
    <dgm:cxn modelId="{8F48535C-7D18-42E4-8809-4AD391CBFF89}" srcId="{722E4AAD-EBEA-45CD-B9FF-141CC3EF288E}" destId="{45C548AB-965F-4849-9E9F-ADBC8F3B58DF}" srcOrd="1" destOrd="0" parTransId="{B5FB9AD7-922C-406E-9922-1E8E31628A76}" sibTransId="{23654355-CFBC-4AAA-BD16-374DC29B9565}"/>
    <dgm:cxn modelId="{514215F6-B56D-423E-B617-A04E0827BD61}" srcId="{722E4AAD-EBEA-45CD-B9FF-141CC3EF288E}" destId="{72455848-9FF8-48B8-8388-2983104631C7}" srcOrd="2" destOrd="0" parTransId="{7FDAAD31-426B-465B-A1BE-B33A3DECA8C6}" sibTransId="{7856D907-DAD4-457E-9878-BCCCF2EA4277}"/>
    <dgm:cxn modelId="{CACE7605-21B5-49DB-AB29-69741B54BEE0}" type="presOf" srcId="{72455848-9FF8-48B8-8388-2983104631C7}" destId="{32B56719-CC2E-4979-A83E-5B9F08530D27}" srcOrd="0" destOrd="0" presId="urn:microsoft.com/office/officeart/2005/8/layout/chart3"/>
    <dgm:cxn modelId="{B788AB1D-7BA9-4016-9BE8-C0C1A965633F}" type="presOf" srcId="{E8170511-BC55-490A-8A06-BBC1CF91AECC}" destId="{71D2384C-8078-4AB9-BC1F-2C6B034F101D}" srcOrd="0" destOrd="0" presId="urn:microsoft.com/office/officeart/2005/8/layout/chart3"/>
    <dgm:cxn modelId="{EF19CD7B-4166-4F5D-88DB-AF6746016C56}" type="presParOf" srcId="{BC6C9BDB-1BAB-4B2D-9C11-38369562E3BD}" destId="{71D2384C-8078-4AB9-BC1F-2C6B034F101D}" srcOrd="0" destOrd="0" presId="urn:microsoft.com/office/officeart/2005/8/layout/chart3"/>
    <dgm:cxn modelId="{0916D680-E53F-4A99-9224-66C3F7EF5F36}" type="presParOf" srcId="{BC6C9BDB-1BAB-4B2D-9C11-38369562E3BD}" destId="{38876661-D2C2-4A6C-A9C7-ED59B0A7E5FF}" srcOrd="1" destOrd="0" presId="urn:microsoft.com/office/officeart/2005/8/layout/chart3"/>
    <dgm:cxn modelId="{C12C298B-2B39-408D-9BF5-051951890A90}" type="presParOf" srcId="{BC6C9BDB-1BAB-4B2D-9C11-38369562E3BD}" destId="{93BFB6B4-C545-420E-8B27-88FD52DB0A93}" srcOrd="2" destOrd="0" presId="urn:microsoft.com/office/officeart/2005/8/layout/chart3"/>
    <dgm:cxn modelId="{61303F6A-A22B-44B6-900F-3B2CE5E3406E}" type="presParOf" srcId="{BC6C9BDB-1BAB-4B2D-9C11-38369562E3BD}" destId="{4DB8FD5D-FF60-48FE-AD12-FCE000281181}" srcOrd="3" destOrd="0" presId="urn:microsoft.com/office/officeart/2005/8/layout/chart3"/>
    <dgm:cxn modelId="{5E196AA5-EFC0-4291-8FE8-256E1ECABE7B}" type="presParOf" srcId="{BC6C9BDB-1BAB-4B2D-9C11-38369562E3BD}" destId="{32B56719-CC2E-4979-A83E-5B9F08530D27}" srcOrd="4" destOrd="0" presId="urn:microsoft.com/office/officeart/2005/8/layout/chart3"/>
    <dgm:cxn modelId="{ADB696C5-FE86-475B-842A-6D72F096888B}" type="presParOf" srcId="{BC6C9BDB-1BAB-4B2D-9C11-38369562E3BD}" destId="{B894C759-BFDD-4E41-9F79-5E7EFFA33B98}" srcOrd="5" destOrd="0" presId="urn:microsoft.com/office/officeart/2005/8/layout/chart3"/>
    <dgm:cxn modelId="{5B677F25-84D7-44FA-AA53-EB2C665AFE7D}" type="presParOf" srcId="{BC6C9BDB-1BAB-4B2D-9C11-38369562E3BD}" destId="{4EE2F641-A3CB-40E1-9753-5921952C14B0}" srcOrd="6" destOrd="0" presId="urn:microsoft.com/office/officeart/2005/8/layout/chart3"/>
    <dgm:cxn modelId="{87600D0B-FCCC-4BF0-9E4B-8E4D706BDC12}" type="presParOf" srcId="{BC6C9BDB-1BAB-4B2D-9C11-38369562E3BD}" destId="{5BDF5B99-4BDF-4E82-B870-EC885FB022F0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8AF49-B885-43A4-9F5D-754AC3AFF825}">
      <dsp:nvSpPr>
        <dsp:cNvPr id="0" name=""/>
        <dsp:cNvSpPr/>
      </dsp:nvSpPr>
      <dsp:spPr>
        <a:xfrm>
          <a:off x="0" y="2388"/>
          <a:ext cx="115115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5FD81-8513-4AAB-9D55-B9E17B492162}">
      <dsp:nvSpPr>
        <dsp:cNvPr id="0" name=""/>
        <dsp:cNvSpPr/>
      </dsp:nvSpPr>
      <dsp:spPr>
        <a:xfrm>
          <a:off x="0" y="2388"/>
          <a:ext cx="2055971" cy="4886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68201E"/>
              </a:solidFill>
              <a:latin typeface="Cambria" panose="02040503050406030204" pitchFamily="18" charset="0"/>
              <a:ea typeface="Cambria" panose="02040503050406030204" pitchFamily="18" charset="0"/>
            </a:rPr>
            <a:t>Федеральные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000" b="1" kern="1200" dirty="0" smtClean="0">
            <a:solidFill>
              <a:srgbClr val="68201E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000" b="1" kern="1200" dirty="0" smtClean="0">
            <a:solidFill>
              <a:srgbClr val="68201E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68201E"/>
              </a:solidFill>
              <a:latin typeface="Cambria" panose="02040503050406030204" pitchFamily="18" charset="0"/>
              <a:ea typeface="Cambria" panose="02040503050406030204" pitchFamily="18" charset="0"/>
            </a:rPr>
            <a:t>Региональные</a:t>
          </a:r>
          <a:endParaRPr lang="ru-RU" sz="2000" b="1" kern="1200" dirty="0">
            <a:solidFill>
              <a:srgbClr val="68201E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0" y="2388"/>
        <a:ext cx="2055971" cy="4886647"/>
      </dsp:txXfrm>
    </dsp:sp>
    <dsp:sp modelId="{A8B2506A-8B50-4336-ACE1-34E144FE27F5}">
      <dsp:nvSpPr>
        <dsp:cNvPr id="0" name=""/>
        <dsp:cNvSpPr/>
      </dsp:nvSpPr>
      <dsp:spPr>
        <a:xfrm>
          <a:off x="2067342" y="34903"/>
          <a:ext cx="9036605" cy="954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Письмо </a:t>
          </a:r>
          <a:r>
            <a:rPr lang="ru-RU" sz="1600" b="1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Федеральной </a:t>
          </a:r>
          <a:r>
            <a:rPr lang="ru-RU" sz="1600" b="1" kern="12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службы по надзору в сфере образования и науки от </a:t>
          </a:r>
          <a:r>
            <a:rPr lang="ru-RU" sz="1600" b="1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14.10.2024 </a:t>
          </a:r>
          <a:endParaRPr lang="ru-RU" sz="1600" b="1" kern="1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№ </a:t>
          </a:r>
          <a:r>
            <a:rPr lang="ru-RU" sz="1600" b="1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04-323 </a:t>
          </a:r>
          <a:r>
            <a:rPr lang="ru-RU" sz="1600" b="1" kern="12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«О направлении методических документов» с приложениями: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ru-RU" sz="1600" kern="1200" dirty="0">
              <a:latin typeface="Century" panose="02040604050505020304" pitchFamily="18" charset="0"/>
            </a:rPr>
            <a:t> </a:t>
          </a:r>
          <a:r>
            <a:rPr lang="ru-RU" sz="1600" kern="1200" dirty="0">
              <a:latin typeface="Cambria" panose="02040503050406030204" pitchFamily="18" charset="0"/>
              <a:ea typeface="Cambria" panose="02040503050406030204" pitchFamily="18" charset="0"/>
            </a:rPr>
            <a:t>1. Методические рекомендации по организации и проведению итогового сочинения (изложения) 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в 2024-2025 </a:t>
          </a:r>
          <a:r>
            <a:rPr lang="ru-RU" sz="1600" kern="1200" dirty="0">
              <a:latin typeface="Cambria" panose="02040503050406030204" pitchFamily="18" charset="0"/>
              <a:ea typeface="Cambria" panose="02040503050406030204" pitchFamily="18" charset="0"/>
            </a:rPr>
            <a:t>уч.г.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ru-RU" sz="1600" kern="1200" dirty="0">
              <a:latin typeface="Cambria" panose="02040503050406030204" pitchFamily="18" charset="0"/>
              <a:ea typeface="Cambria" panose="02040503050406030204" pitchFamily="18" charset="0"/>
            </a:rPr>
            <a:t> 2. Правила заполнения бланков итогового сочинения (изложения) в 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2024-2025 </a:t>
          </a:r>
          <a:r>
            <a:rPr lang="ru-RU" sz="1600" kern="1200" dirty="0" err="1" smtClean="0">
              <a:latin typeface="Cambria" panose="02040503050406030204" pitchFamily="18" charset="0"/>
              <a:ea typeface="Cambria" panose="02040503050406030204" pitchFamily="18" charset="0"/>
            </a:rPr>
            <a:t>уч.г</a:t>
          </a:r>
          <a:r>
            <a:rPr lang="ru-RU" sz="1600" kern="1200" dirty="0">
              <a:latin typeface="Cambria" panose="02040503050406030204" pitchFamily="18" charset="0"/>
              <a:ea typeface="Cambria" panose="02040503050406030204" pitchFamily="18" charset="0"/>
            </a:rPr>
            <a:t>.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ru-RU" sz="1600" kern="1200" dirty="0">
              <a:latin typeface="Cambria" panose="02040503050406030204" pitchFamily="18" charset="0"/>
              <a:ea typeface="Cambria" panose="02040503050406030204" pitchFamily="18" charset="0"/>
            </a:rPr>
            <a:t> 3. Сборник отчетных форм итогового сочинения (изложения) </a:t>
          </a:r>
          <a:r>
            <a:rPr lang="ru-RU" sz="1600" kern="1200">
              <a:latin typeface="Cambria" panose="02040503050406030204" pitchFamily="18" charset="0"/>
              <a:ea typeface="Cambria" panose="02040503050406030204" pitchFamily="18" charset="0"/>
            </a:rPr>
            <a:t>в </a:t>
          </a:r>
          <a:r>
            <a:rPr lang="ru-RU" sz="1600" kern="1200" smtClean="0">
              <a:latin typeface="Cambria" panose="02040503050406030204" pitchFamily="18" charset="0"/>
              <a:ea typeface="Cambria" panose="02040503050406030204" pitchFamily="18" charset="0"/>
            </a:rPr>
            <a:t>2024-2025  </a:t>
          </a:r>
          <a:r>
            <a:rPr lang="ru-RU" sz="1600" kern="1200" dirty="0" err="1" smtClean="0">
              <a:latin typeface="Cambria" panose="02040503050406030204" pitchFamily="18" charset="0"/>
              <a:ea typeface="Cambria" panose="02040503050406030204" pitchFamily="18" charset="0"/>
            </a:rPr>
            <a:t>уч.г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.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endParaRPr lang="ru-RU" sz="14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Book Antiqua" panose="02040602050305030304" pitchFamily="18" charset="0"/>
          </a:endParaRPr>
        </a:p>
      </dsp:txBody>
      <dsp:txXfrm>
        <a:off x="2067342" y="34903"/>
        <a:ext cx="9036605" cy="954326"/>
      </dsp:txXfrm>
    </dsp:sp>
    <dsp:sp modelId="{3F4D915C-54EA-49EA-B7DC-5ABC07694A38}">
      <dsp:nvSpPr>
        <dsp:cNvPr id="0" name=""/>
        <dsp:cNvSpPr/>
      </dsp:nvSpPr>
      <dsp:spPr>
        <a:xfrm>
          <a:off x="2172100" y="1737469"/>
          <a:ext cx="920927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4E1245-2139-45C0-806F-D3DFCABF7CC0}">
      <dsp:nvSpPr>
        <dsp:cNvPr id="0" name=""/>
        <dsp:cNvSpPr/>
      </dsp:nvSpPr>
      <dsp:spPr>
        <a:xfrm>
          <a:off x="2117043" y="1850258"/>
          <a:ext cx="9036605" cy="505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117043" y="1850258"/>
        <a:ext cx="9036605" cy="505897"/>
      </dsp:txXfrm>
    </dsp:sp>
    <dsp:sp modelId="{76F77056-4210-4239-89F0-38E51DBDCC8D}">
      <dsp:nvSpPr>
        <dsp:cNvPr id="0" name=""/>
        <dsp:cNvSpPr/>
      </dsp:nvSpPr>
      <dsp:spPr>
        <a:xfrm>
          <a:off x="2151840" y="2447540"/>
          <a:ext cx="9209279" cy="0"/>
        </a:xfrm>
        <a:prstGeom prst="lin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27CD9-57C4-411F-AE4D-BE2258E65745}">
      <dsp:nvSpPr>
        <dsp:cNvPr id="0" name=""/>
        <dsp:cNvSpPr/>
      </dsp:nvSpPr>
      <dsp:spPr>
        <a:xfrm>
          <a:off x="2168552" y="2522712"/>
          <a:ext cx="9036605" cy="505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Распоряжение КОПО ЛО от 16.09.2024 № 2674-р «О подготовке к проведению ИСИ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в Ленинградской области в 2024-2025 </a:t>
          </a:r>
          <a:r>
            <a:rPr lang="ru-RU" sz="1600" kern="1200" dirty="0" err="1" smtClean="0">
              <a:latin typeface="Cambria" panose="02040503050406030204" pitchFamily="18" charset="0"/>
              <a:ea typeface="Cambria" panose="02040503050406030204" pitchFamily="18" charset="0"/>
            </a:rPr>
            <a:t>у.г</a:t>
          </a:r>
          <a:r>
            <a:rPr lang="ru-RU" sz="16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.»</a:t>
          </a:r>
          <a:endParaRPr lang="ru-RU" sz="16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168552" y="2522712"/>
        <a:ext cx="9036605" cy="505530"/>
      </dsp:txXfrm>
    </dsp:sp>
    <dsp:sp modelId="{9E45E5C3-42DD-42C5-8581-D9E24224350E}">
      <dsp:nvSpPr>
        <dsp:cNvPr id="0" name=""/>
        <dsp:cNvSpPr/>
      </dsp:nvSpPr>
      <dsp:spPr>
        <a:xfrm>
          <a:off x="2117857" y="3140549"/>
          <a:ext cx="9230552" cy="4572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14CF8-47B6-4E9D-A0E3-F7642E3A1A1A}">
      <dsp:nvSpPr>
        <dsp:cNvPr id="0" name=""/>
        <dsp:cNvSpPr/>
      </dsp:nvSpPr>
      <dsp:spPr>
        <a:xfrm>
          <a:off x="2117043" y="3310164"/>
          <a:ext cx="9036605" cy="1187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6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117043" y="3310164"/>
        <a:ext cx="9036605" cy="1187403"/>
      </dsp:txXfrm>
    </dsp:sp>
    <dsp:sp modelId="{07097832-66CB-4576-A821-7ECC1C005EF6}">
      <dsp:nvSpPr>
        <dsp:cNvPr id="0" name=""/>
        <dsp:cNvSpPr/>
      </dsp:nvSpPr>
      <dsp:spPr>
        <a:xfrm>
          <a:off x="2118686" y="3797602"/>
          <a:ext cx="920927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9C6FF4-DD7D-4E42-B8A9-0165D34CB12A}">
      <dsp:nvSpPr>
        <dsp:cNvPr id="0" name=""/>
        <dsp:cNvSpPr/>
      </dsp:nvSpPr>
      <dsp:spPr>
        <a:xfrm>
          <a:off x="2117043" y="3200431"/>
          <a:ext cx="9036605" cy="6928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rPr>
            <a:t>Распоряжение КОПО ЛО от </a:t>
          </a:r>
          <a:r>
            <a:rPr lang="ru-RU" sz="1600" kern="12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rPr>
            <a:t>17.10.2024 № 2968-р </a:t>
          </a:r>
          <a:r>
            <a:rPr lang="ru-RU" altLang="ru-RU" sz="1600" kern="12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rPr>
            <a:t>«О  проведении репетиционного сочинения (изложения) в Ленинградской области в 2024 году» </a:t>
          </a:r>
          <a:endParaRPr lang="ru-RU" sz="1600" kern="12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117043" y="3200431"/>
        <a:ext cx="9036605" cy="692881"/>
      </dsp:txXfrm>
    </dsp:sp>
    <dsp:sp modelId="{EF52A847-CF43-477D-A784-B065620ABD7A}">
      <dsp:nvSpPr>
        <dsp:cNvPr id="0" name=""/>
        <dsp:cNvSpPr/>
      </dsp:nvSpPr>
      <dsp:spPr>
        <a:xfrm>
          <a:off x="2089217" y="4223809"/>
          <a:ext cx="920927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8AAF4-B5E5-47A2-96C8-D2B736344C2C}">
      <dsp:nvSpPr>
        <dsp:cNvPr id="0" name=""/>
        <dsp:cNvSpPr/>
      </dsp:nvSpPr>
      <dsp:spPr>
        <a:xfrm>
          <a:off x="2103850" y="4262055"/>
          <a:ext cx="9036605" cy="598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600" b="1" kern="1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103850" y="4262055"/>
        <a:ext cx="9036605" cy="598149"/>
      </dsp:txXfrm>
    </dsp:sp>
    <dsp:sp modelId="{37B05C1D-B371-469A-AD4F-84635FA1B6B7}">
      <dsp:nvSpPr>
        <dsp:cNvPr id="0" name=""/>
        <dsp:cNvSpPr/>
      </dsp:nvSpPr>
      <dsp:spPr>
        <a:xfrm>
          <a:off x="2094650" y="4349381"/>
          <a:ext cx="920927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D2384C-8078-4AB9-BC1F-2C6B034F101D}">
      <dsp:nvSpPr>
        <dsp:cNvPr id="0" name=""/>
        <dsp:cNvSpPr/>
      </dsp:nvSpPr>
      <dsp:spPr>
        <a:xfrm>
          <a:off x="1210462" y="438577"/>
          <a:ext cx="3990091" cy="3990091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0F273D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Cambria" panose="02040503050406030204" pitchFamily="18" charset="0"/>
              <a:ea typeface="Cambria" panose="02040503050406030204" pitchFamily="18" charset="0"/>
            </a:rPr>
            <a:t>Выдача доп. бланка записи</a:t>
          </a:r>
        </a:p>
      </dsp:txBody>
      <dsp:txXfrm>
        <a:off x="3251109" y="1176744"/>
        <a:ext cx="1472533" cy="1187527"/>
      </dsp:txXfrm>
    </dsp:sp>
    <dsp:sp modelId="{93BFB6B4-C545-420E-8B27-88FD52DB0A93}">
      <dsp:nvSpPr>
        <dsp:cNvPr id="0" name=""/>
        <dsp:cNvSpPr/>
      </dsp:nvSpPr>
      <dsp:spPr>
        <a:xfrm>
          <a:off x="1217194" y="500515"/>
          <a:ext cx="3990091" cy="3990091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B63734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Удаление </a:t>
          </a:r>
          <a:r>
            <a:rPr lang="ru-RU" sz="1800" b="1" kern="1200" dirty="0" smtClean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за </a:t>
          </a:r>
          <a:r>
            <a:rPr lang="ru-RU" sz="1800" b="1" kern="12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нарушение Порядка</a:t>
          </a:r>
        </a:p>
      </dsp:txBody>
      <dsp:txXfrm>
        <a:off x="3283491" y="2566812"/>
        <a:ext cx="1472533" cy="1187527"/>
      </dsp:txXfrm>
    </dsp:sp>
    <dsp:sp modelId="{32B56719-CC2E-4979-A83E-5B9F08530D27}">
      <dsp:nvSpPr>
        <dsp:cNvPr id="0" name=""/>
        <dsp:cNvSpPr/>
      </dsp:nvSpPr>
      <dsp:spPr>
        <a:xfrm>
          <a:off x="1137033" y="507817"/>
          <a:ext cx="3990091" cy="3990091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B63734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rPr>
            <a:t>Досрочное завершение</a:t>
          </a:r>
        </a:p>
      </dsp:txBody>
      <dsp:txXfrm>
        <a:off x="1588293" y="2574114"/>
        <a:ext cx="1472533" cy="1187527"/>
      </dsp:txXfrm>
    </dsp:sp>
    <dsp:sp modelId="{4EE2F641-A3CB-40E1-9753-5921952C14B0}">
      <dsp:nvSpPr>
        <dsp:cNvPr id="0" name=""/>
        <dsp:cNvSpPr/>
      </dsp:nvSpPr>
      <dsp:spPr>
        <a:xfrm>
          <a:off x="1152714" y="430289"/>
          <a:ext cx="3990091" cy="3990091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rgbClr val="13314D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Cambria" panose="02040503050406030204" pitchFamily="18" charset="0"/>
              <a:ea typeface="Cambria" panose="02040503050406030204" pitchFamily="18" charset="0"/>
            </a:rPr>
            <a:t>Опоздание участника </a:t>
          </a:r>
          <a:r>
            <a:rPr lang="ru-RU" sz="18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РСИ</a:t>
          </a:r>
          <a:endParaRPr lang="ru-RU" sz="18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603974" y="1166556"/>
        <a:ext cx="1472533" cy="1187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C6623-C07A-49B9-A39F-94CD9738003E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68B44-3CFF-4B60-BBDD-4EFB35BFD9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95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143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65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90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487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91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479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C68B44-3CFF-4B60-BBDD-4EFB35BFD94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1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87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672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67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37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9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749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4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408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420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75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34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57D0-B5C8-48D4-85F3-DF747498B5A0}" type="datetimeFigureOut">
              <a:rPr lang="ru-RU" smtClean="0"/>
              <a:t>17.10.2024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0FA2-0E2D-4E47-934C-859660DD5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0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6.png"/><Relationship Id="rId4" Type="http://schemas.openxmlformats.org/officeDocument/2006/relationships/diagramData" Target="../diagrams/data2.xml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9.pn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tile tx="-4699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04175" y="1695941"/>
            <a:ext cx="9923171" cy="23876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13314D"/>
                </a:solidFill>
                <a:latin typeface="Book Antiqua" panose="02040602050305030304" pitchFamily="18" charset="0"/>
              </a:rPr>
              <a:t>Подготовка и проведение </a:t>
            </a:r>
            <a:r>
              <a:rPr lang="ru-RU" sz="3600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  <a:t/>
            </a:r>
            <a:br>
              <a:rPr lang="ru-RU" sz="3600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</a:br>
            <a:r>
              <a:rPr lang="ru-RU" sz="3600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  <a:t>репетиционного </a:t>
            </a:r>
            <a:r>
              <a:rPr lang="ru-RU" sz="3600" b="1" dirty="0">
                <a:solidFill>
                  <a:srgbClr val="13314D"/>
                </a:solidFill>
                <a:latin typeface="Book Antiqua" panose="02040602050305030304" pitchFamily="18" charset="0"/>
              </a:rPr>
              <a:t>сочинения (изложения) </a:t>
            </a:r>
            <a:r>
              <a:rPr lang="ru-RU" sz="3600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  <a:t/>
            </a:r>
            <a:br>
              <a:rPr lang="ru-RU" sz="3600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</a:br>
            <a:r>
              <a:rPr lang="ru-RU" sz="3600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  <a:t>23 октября 2024 </a:t>
            </a:r>
            <a:r>
              <a:rPr lang="ru-RU" sz="3600" b="1" dirty="0">
                <a:solidFill>
                  <a:srgbClr val="13314D"/>
                </a:solidFill>
                <a:latin typeface="Book Antiqua" panose="02040602050305030304" pitchFamily="18" charset="0"/>
              </a:rPr>
              <a:t>года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727324" y="5425896"/>
            <a:ext cx="4302751" cy="1135889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200" b="1" dirty="0" smtClean="0">
              <a:solidFill>
                <a:srgbClr val="0F273D"/>
              </a:solidFill>
              <a:latin typeface="Book Antiqua" panose="0204060205030503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200" b="1" dirty="0">
              <a:solidFill>
                <a:srgbClr val="0F273D"/>
              </a:solidFill>
              <a:latin typeface="Book Antiqua" panose="0204060205030503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200" b="1" dirty="0" smtClean="0">
              <a:solidFill>
                <a:srgbClr val="0F273D"/>
              </a:solidFill>
              <a:latin typeface="Book Antiqua" panose="0204060205030503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200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60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443" y="1987858"/>
            <a:ext cx="3291079" cy="4693927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8" y="296644"/>
            <a:ext cx="71407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кабинете)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 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Google Shape;140;p5"/>
          <p:cNvSpPr/>
          <p:nvPr/>
        </p:nvSpPr>
        <p:spPr>
          <a:xfrm>
            <a:off x="-1" y="1229796"/>
            <a:ext cx="9933709" cy="448887"/>
          </a:xfrm>
          <a:custGeom>
            <a:avLst/>
            <a:gdLst/>
            <a:ahLst/>
            <a:cxnLst/>
            <a:rect l="l" t="t" r="r" b="b"/>
            <a:pathLst>
              <a:path w="5628640" h="788035" extrusionOk="0">
                <a:moveTo>
                  <a:pt x="5628027" y="0"/>
                </a:moveTo>
                <a:lnTo>
                  <a:pt x="0" y="0"/>
                </a:lnTo>
                <a:lnTo>
                  <a:pt x="0" y="787525"/>
                </a:lnTo>
                <a:lnTo>
                  <a:pt x="4965356" y="787525"/>
                </a:lnTo>
                <a:lnTo>
                  <a:pt x="562802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554492">
              <a:lnSpc>
                <a:spcPct val="150000"/>
              </a:lnSpc>
              <a:buClr>
                <a:srgbClr val="000000"/>
              </a:buClr>
            </a:pPr>
            <a:r>
              <a:rPr lang="ru-RU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u="sng" kern="0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в 10:00 </a:t>
            </a:r>
            <a:r>
              <a:rPr lang="ru-RU" b="1" u="sng" kern="0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23.10.2024</a:t>
            </a:r>
            <a:r>
              <a:rPr lang="ru-RU" b="1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–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вторая часть инструктажа, заполнение бланков</a:t>
            </a:r>
            <a:endParaRPr kern="0" dirty="0">
              <a:latin typeface="Cambria" panose="02040503050406030204" pitchFamily="18" charset="0"/>
              <a:ea typeface="Cambria" panose="02040503050406030204" pitchFamily="18" charset="0"/>
              <a:cs typeface="Calibri"/>
              <a:sym typeface="Calibri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3004297" y="2749512"/>
            <a:ext cx="376727" cy="27068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586886" y="2049504"/>
            <a:ext cx="7298800" cy="861775"/>
            <a:chOff x="365533" y="1688503"/>
            <a:chExt cx="7298800" cy="861775"/>
          </a:xfrm>
        </p:grpSpPr>
        <p:sp>
          <p:nvSpPr>
            <p:cNvPr id="17" name="TextBox 16"/>
            <p:cNvSpPr txBox="1"/>
            <p:nvPr/>
          </p:nvSpPr>
          <p:spPr>
            <a:xfrm>
              <a:off x="3153985" y="1965503"/>
              <a:ext cx="45103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0" indent="-285750">
                <a:buFont typeface="Wingdings" panose="05000000000000000000" pitchFamily="2" charset="2"/>
                <a:buChar char="ü"/>
              </a:pP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</a:p>
            <a:p>
              <a:pPr marL="285750" lvl="0" indent="-285750">
                <a:buFont typeface="Wingdings" panose="05000000000000000000" pitchFamily="2" charset="2"/>
                <a:buChar char="ü"/>
              </a:pPr>
              <a:endParaRPr lang="ru-RU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65533" y="1688503"/>
              <a:ext cx="7190843" cy="75368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4729494" y="2103181"/>
            <a:ext cx="6674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Поле «Количество бланков записи» заполняет аудиторный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организатор по завершению РСИ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077168" y="3088022"/>
            <a:ext cx="56573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Все поля заполняются в соответствии с образцом, информацией на доске, начиная с первой позиции. </a:t>
            </a:r>
          </a:p>
          <a:p>
            <a:pPr lvl="0"/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Аудиторные организаторы осуществляют контроль за корректным заполнением бланков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РСИ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контроль заполнения номера </a:t>
            </a:r>
            <a:r>
              <a:rPr lang="ru-RU" sz="1600" b="1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темы и записи темы сочинения!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Запрещено: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делать пометки, не относящиеся к заполнению информации в полях бланка, использовать цветные ручки, карандаши и т.д.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46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687" y="2430504"/>
            <a:ext cx="5714392" cy="16361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04715" y="296644"/>
            <a:ext cx="634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(изложения) </a:t>
            </a:r>
          </a:p>
        </p:txBody>
      </p:sp>
      <p:sp>
        <p:nvSpPr>
          <p:cNvPr id="12" name="Google Shape;140;p5"/>
          <p:cNvSpPr/>
          <p:nvPr/>
        </p:nvSpPr>
        <p:spPr>
          <a:xfrm>
            <a:off x="-1" y="1229796"/>
            <a:ext cx="9933709" cy="448887"/>
          </a:xfrm>
          <a:custGeom>
            <a:avLst/>
            <a:gdLst/>
            <a:ahLst/>
            <a:cxnLst/>
            <a:rect l="l" t="t" r="r" b="b"/>
            <a:pathLst>
              <a:path w="5628640" h="788035" extrusionOk="0">
                <a:moveTo>
                  <a:pt x="5628027" y="0"/>
                </a:moveTo>
                <a:lnTo>
                  <a:pt x="0" y="0"/>
                </a:lnTo>
                <a:lnTo>
                  <a:pt x="0" y="787525"/>
                </a:lnTo>
                <a:lnTo>
                  <a:pt x="4965356" y="787525"/>
                </a:lnTo>
                <a:lnTo>
                  <a:pt x="562802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554492">
              <a:lnSpc>
                <a:spcPct val="150000"/>
              </a:lnSpc>
              <a:buClr>
                <a:srgbClr val="000000"/>
              </a:buClr>
            </a:pPr>
            <a:r>
              <a:rPr lang="ru-RU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u="sng" kern="0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в 10:00  </a:t>
            </a:r>
            <a:r>
              <a:rPr lang="ru-RU" b="1" u="sng" kern="0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23.10.2024 </a:t>
            </a:r>
            <a:r>
              <a:rPr lang="ru-RU" b="1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–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вторая часть инструктажа, заполнение бланков</a:t>
            </a:r>
            <a:endParaRPr kern="0" dirty="0">
              <a:latin typeface="Cambria" panose="02040503050406030204" pitchFamily="18" charset="0"/>
              <a:ea typeface="Cambria" panose="02040503050406030204" pitchFamily="18" charset="0"/>
              <a:cs typeface="Calibri"/>
              <a:sym typeface="Calibri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018103" y="3171426"/>
            <a:ext cx="4053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ctr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Контроль заполнения номера </a:t>
            </a:r>
            <a:r>
              <a:rPr lang="ru-RU" sz="1600" b="1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темы</a:t>
            </a:r>
            <a:r>
              <a:rPr lang="en-US" sz="1600" b="1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600" b="1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аудиторным организатором!</a:t>
            </a:r>
            <a:endParaRPr lang="ru-RU" sz="1600" b="1" dirty="0">
              <a:solidFill>
                <a:srgbClr val="B6373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900300" y="2770095"/>
            <a:ext cx="549184" cy="43823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61979" y="4551532"/>
            <a:ext cx="5097526" cy="109193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Поле «Лист №» на бланках записи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заполняет участник во время инструктажа: 001, 002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49483" y="4551532"/>
            <a:ext cx="5348069" cy="10919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Поле «Лист №»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заполняет аудиторный организатор</a:t>
            </a:r>
            <a:r>
              <a:rPr lang="ru-RU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только </a:t>
            </a:r>
            <a:r>
              <a:rPr lang="ru-RU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 случае выдачи дополнительного бланка записи: 003, и т.д.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4072918" y="3207360"/>
            <a:ext cx="1551250" cy="12292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677830" y="3207360"/>
            <a:ext cx="1765435" cy="12459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7037294" y="3207360"/>
            <a:ext cx="1042785" cy="244052"/>
          </a:xfrm>
          <a:prstGeom prst="roundRect">
            <a:avLst/>
          </a:prstGeom>
          <a:noFill/>
          <a:ln w="28575">
            <a:solidFill>
              <a:srgbClr val="B637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8" y="296644"/>
            <a:ext cx="7140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ru-RU" sz="1400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</a:t>
            </a:r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61303"/>
              </p:ext>
            </p:extLst>
          </p:nvPr>
        </p:nvGraphicFramePr>
        <p:xfrm>
          <a:off x="798347" y="1609130"/>
          <a:ext cx="4571511" cy="4632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71511">
                  <a:extLst>
                    <a:ext uri="{9D8B030D-6E8A-4147-A177-3AD203B41FA5}">
                      <a16:colId xmlns:a16="http://schemas.microsoft.com/office/drawing/2014/main" xmlns="" val="1165693589"/>
                    </a:ext>
                  </a:extLst>
                </a:gridCol>
              </a:tblGrid>
              <a:tr h="35077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Участникам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 </a:t>
                      </a:r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разрешено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258429"/>
                  </a:ext>
                </a:extLst>
              </a:tr>
              <a:tr h="3705795">
                <a:tc>
                  <a:txBody>
                    <a:bodyPr/>
                    <a:lstStyle/>
                    <a:p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 рабочем столе находится:</a:t>
                      </a:r>
                    </a:p>
                    <a:p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гелевая или капиллярная ручка с чернилами черного цвета;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документ, удостоверяющий личность;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инструкция для участника </a:t>
                      </a:r>
                      <a:r>
                        <a:rPr lang="ru-RU" sz="1400" b="0" i="0" u="none" strike="noStrike" kern="1200" baseline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РСИ</a:t>
                      </a: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листы бумаги для черновиков;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лекарства 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(</a:t>
                      </a: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при необходимости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);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продукты питания для дополнительного приема пищи (перекус), бутилированная питьевая вода при условии, что упаковка указанных продуктов питания и воды, а также их потребление не будут отвлекать других участников РСИ от написания ими итогового сочинения (изложения) (при необходимости); </a:t>
                      </a:r>
                      <a:endParaRPr lang="ru-RU" sz="1400" b="0" i="0" u="none" strike="noStrike" kern="1200" baseline="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орфографический словарь для участников сочинения;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4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орфографический и толковый словарь для участников изложения.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91626664"/>
                  </a:ext>
                </a:extLst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604042"/>
              </p:ext>
            </p:extLst>
          </p:nvPr>
        </p:nvGraphicFramePr>
        <p:xfrm>
          <a:off x="6634370" y="1609130"/>
          <a:ext cx="4571511" cy="40715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71511">
                  <a:extLst>
                    <a:ext uri="{9D8B030D-6E8A-4147-A177-3AD203B41FA5}">
                      <a16:colId xmlns:a16="http://schemas.microsoft.com/office/drawing/2014/main" xmlns="" val="1165693589"/>
                    </a:ext>
                  </a:extLst>
                </a:gridCol>
              </a:tblGrid>
              <a:tr h="35077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Участникам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 </a:t>
                      </a:r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запрещено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258429"/>
                  </a:ext>
                </a:extLst>
              </a:tr>
              <a:tr h="3705795"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sz="1800" u="none" strike="noStrike" kern="1200" baseline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800" u="none" strike="noStrike" kern="12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иметь при себе средства связи, электронно вычислительную технику, фото-, аудио- и видеоаппаратуру, справочные материалы, письменные заметки и иные средства хранения и передачи информации;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800" u="none" strike="noStrike" kern="12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собственные орфографические, толковые словари;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800" u="none" strike="noStrike" kern="12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использование текстов литературного материала;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нарушать порядок проведения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РСИ 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в учебном кабинете.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91626664"/>
                  </a:ext>
                </a:extLst>
              </a:tr>
            </a:tbl>
          </a:graphicData>
        </a:graphic>
      </p:graphicFrame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287" y="971429"/>
            <a:ext cx="1712258" cy="171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80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8" y="296644"/>
            <a:ext cx="71407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кабинете)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 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01618" y="1210624"/>
            <a:ext cx="11596178" cy="4750109"/>
            <a:chOff x="249458" y="1492749"/>
            <a:chExt cx="11596178" cy="4750109"/>
          </a:xfrm>
        </p:grpSpPr>
        <p:graphicFrame>
          <p:nvGraphicFramePr>
            <p:cNvPr id="14" name="Схема 13"/>
            <p:cNvGraphicFramePr/>
            <p:nvPr>
              <p:extLst>
                <p:ext uri="{D42A27DB-BD31-4B8C-83A1-F6EECF244321}">
                  <p14:modId xmlns:p14="http://schemas.microsoft.com/office/powerpoint/2010/main" val="392226646"/>
                </p:ext>
              </p:extLst>
            </p:nvPr>
          </p:nvGraphicFramePr>
          <p:xfrm>
            <a:off x="2904837" y="1492749"/>
            <a:ext cx="6505171" cy="47501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cxnSp>
          <p:nvCxnSpPr>
            <p:cNvPr id="19" name="Прямая соединительная линия 18"/>
            <p:cNvCxnSpPr/>
            <p:nvPr/>
          </p:nvCxnSpPr>
          <p:spPr>
            <a:xfrm>
              <a:off x="8096596" y="3948545"/>
              <a:ext cx="3749040" cy="0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49458" y="3948545"/>
              <a:ext cx="3749040" cy="0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EE77D52-AA7E-4CD0-8020-BEE8EFDDF56F}"/>
              </a:ext>
            </a:extLst>
          </p:cNvPr>
          <p:cNvSpPr txBox="1"/>
          <p:nvPr/>
        </p:nvSpPr>
        <p:spPr>
          <a:xfrm>
            <a:off x="178327" y="1445275"/>
            <a:ext cx="45103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u="sng" dirty="0">
                <a:latin typeface="Cambria" panose="02040503050406030204" pitchFamily="18" charset="0"/>
                <a:ea typeface="Cambria" panose="02040503050406030204" pitchFamily="18" charset="0"/>
              </a:rPr>
              <a:t>Допуск </a:t>
            </a:r>
            <a:r>
              <a:rPr lang="ru-RU" sz="1600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участника </a:t>
            </a:r>
            <a:r>
              <a:rPr lang="ru-RU" sz="1600" u="sng" dirty="0">
                <a:latin typeface="Cambria" panose="02040503050406030204" pitchFamily="18" charset="0"/>
                <a:ea typeface="Cambria" panose="02040503050406030204" pitchFamily="18" charset="0"/>
              </a:rPr>
              <a:t>к написанию </a:t>
            </a:r>
            <a:r>
              <a:rPr lang="ru-RU" sz="1600" u="sng" dirty="0" smtClean="0">
                <a:latin typeface="Cambria" panose="02040503050406030204" pitchFamily="18" charset="0"/>
                <a:ea typeface="Cambria" panose="02040503050406030204" pitchFamily="18" charset="0"/>
              </a:rPr>
              <a:t>РСИ</a:t>
            </a:r>
            <a:r>
              <a:rPr lang="ru-RU" sz="1600" u="sng" dirty="0">
                <a:latin typeface="Cambria" panose="02040503050406030204" pitchFamily="18" charset="0"/>
                <a:ea typeface="Cambria" panose="02040503050406030204" pitchFamily="18" charset="0"/>
              </a:rPr>
              <a:t>, но:</a:t>
            </a:r>
          </a:p>
          <a:p>
            <a:pPr lvl="0"/>
            <a:endParaRPr lang="ru-RU" sz="1600" u="sng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время написания ИСИ </a:t>
            </a:r>
            <a:r>
              <a: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продлевается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повторный общий инструктаж </a:t>
            </a:r>
            <a:r>
              <a: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 проводится;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предоставляется информация для заполнения регистрационных полей бланков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РСИ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6374361-1BA3-4722-9DF1-AC364B6E0484}"/>
              </a:ext>
            </a:extLst>
          </p:cNvPr>
          <p:cNvSpPr txBox="1"/>
          <p:nvPr/>
        </p:nvSpPr>
        <p:spPr>
          <a:xfrm>
            <a:off x="8025465" y="1404650"/>
            <a:ext cx="4139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u="sng" dirty="0">
                <a:latin typeface="Cambria" panose="02040503050406030204" pitchFamily="18" charset="0"/>
                <a:ea typeface="Cambria" panose="02040503050406030204" pitchFamily="18" charset="0"/>
              </a:rPr>
              <a:t>Выдача дополнительного бланка записи:</a:t>
            </a:r>
          </a:p>
          <a:p>
            <a:pPr lvl="0"/>
            <a:endParaRPr lang="ru-RU" sz="1600" u="sng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только по запросу участника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контроль заполнения основных бланков записи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Поле «Лист №» проставить порядковый номер листа доп. бланка записи, считая листом №1 – основной бланк записи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xmlns="" id="{CD06DAC7-D254-4283-AF8A-58EB52AB7560}"/>
              </a:ext>
            </a:extLst>
          </p:cNvPr>
          <p:cNvGrpSpPr/>
          <p:nvPr/>
        </p:nvGrpSpPr>
        <p:grpSpPr>
          <a:xfrm>
            <a:off x="23384" y="3887059"/>
            <a:ext cx="5866602" cy="2751428"/>
            <a:chOff x="23384" y="3887059"/>
            <a:chExt cx="5866602" cy="275142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FDE5DD6F-E86D-4319-A5D6-789E8C6E3D43}"/>
                </a:ext>
              </a:extLst>
            </p:cNvPr>
            <p:cNvSpPr txBox="1"/>
            <p:nvPr/>
          </p:nvSpPr>
          <p:spPr>
            <a:xfrm>
              <a:off x="111652" y="3887059"/>
              <a:ext cx="45103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1600" u="sng" dirty="0">
                  <a:latin typeface="Cambria" panose="02040503050406030204" pitchFamily="18" charset="0"/>
                  <a:ea typeface="Cambria" panose="02040503050406030204" pitchFamily="18" charset="0"/>
                </a:rPr>
                <a:t>Завершение написания участником </a:t>
              </a:r>
              <a:r>
                <a:rPr lang="ru-RU" sz="1600" u="sng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</a:t>
              </a:r>
              <a:endParaRPr lang="ru-RU" sz="1600" u="sng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lvl="0"/>
              <a:r>
                <a:rPr lang="ru-RU" sz="1600" u="sng" dirty="0">
                  <a:latin typeface="Cambria" panose="02040503050406030204" pitchFamily="18" charset="0"/>
                  <a:ea typeface="Cambria" panose="02040503050406030204" pitchFamily="18" charset="0"/>
                </a:rPr>
                <a:t> по объективным причинам:</a:t>
              </a:r>
            </a:p>
            <a:p>
              <a:pPr lvl="0"/>
              <a:endParaRPr lang="ru-RU" sz="1600" u="sng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заполняется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ф. ИС-05 с подписью участника;</a:t>
              </a:r>
              <a:endPara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отметка в бланке регистрации + подпись</a:t>
              </a:r>
            </a:p>
          </p:txBody>
        </p:sp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xmlns="" id="{5E040E58-239F-492D-967F-45161A7A3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84" y="6150056"/>
              <a:ext cx="5866602" cy="488431"/>
            </a:xfrm>
            <a:prstGeom prst="rect">
              <a:avLst/>
            </a:prstGeom>
          </p:spPr>
        </p:pic>
      </p:grp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E0800540-EF57-4545-B827-40D16B6267AF}"/>
              </a:ext>
            </a:extLst>
          </p:cNvPr>
          <p:cNvCxnSpPr>
            <a:cxnSpLocks/>
          </p:cNvCxnSpPr>
          <p:nvPr/>
        </p:nvCxnSpPr>
        <p:spPr>
          <a:xfrm flipV="1">
            <a:off x="5999707" y="5788987"/>
            <a:ext cx="0" cy="929739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6C7ABE8B-E845-4FBE-91E3-28DB9A1561AA}"/>
              </a:ext>
            </a:extLst>
          </p:cNvPr>
          <p:cNvCxnSpPr>
            <a:cxnSpLocks/>
          </p:cNvCxnSpPr>
          <p:nvPr/>
        </p:nvCxnSpPr>
        <p:spPr>
          <a:xfrm flipV="1">
            <a:off x="5999707" y="980406"/>
            <a:ext cx="0" cy="657894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5FD0DEE4-8F44-4963-87C6-3D028CC9AB5D}"/>
              </a:ext>
            </a:extLst>
          </p:cNvPr>
          <p:cNvGrpSpPr/>
          <p:nvPr/>
        </p:nvGrpSpPr>
        <p:grpSpPr>
          <a:xfrm>
            <a:off x="6109426" y="3898630"/>
            <a:ext cx="6082574" cy="2741545"/>
            <a:chOff x="6109426" y="3898630"/>
            <a:chExt cx="6082574" cy="274154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FA97AFE-D6B1-4733-AE6D-B92F052494A1}"/>
                </a:ext>
              </a:extLst>
            </p:cNvPr>
            <p:cNvSpPr txBox="1"/>
            <p:nvPr/>
          </p:nvSpPr>
          <p:spPr>
            <a:xfrm>
              <a:off x="8043791" y="3898630"/>
              <a:ext cx="414820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1600" u="sng" dirty="0">
                  <a:latin typeface="Cambria" panose="02040503050406030204" pitchFamily="18" charset="0"/>
                  <a:ea typeface="Cambria" panose="02040503050406030204" pitchFamily="18" charset="0"/>
                </a:rPr>
                <a:t>Удаление участника:</a:t>
              </a:r>
            </a:p>
            <a:p>
              <a:pPr lvl="0"/>
              <a:endParaRPr lang="ru-RU" sz="1600" u="sng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заполняется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ф. ИС-05 с подписью участника;</a:t>
              </a:r>
              <a:endParaRPr lang="ru-RU" sz="1600" b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lvl="0" indent="-285750">
                <a:buFont typeface="Wingdings" panose="05000000000000000000" pitchFamily="2" charset="2"/>
                <a:buChar char="Ø"/>
              </a:pPr>
              <a:r>
                <a:rPr lang="ru-RU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отметка в бланке регистрации + подпись</a:t>
              </a:r>
            </a:p>
          </p:txBody>
        </p:sp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xmlns="" id="{CF6FA705-0E08-4414-B87A-4E66008B0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9426" y="6142608"/>
              <a:ext cx="5976337" cy="4975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58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53103" y="1097521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42674" y="296644"/>
            <a:ext cx="76674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4</a:t>
            </a:r>
            <a:r>
              <a:rPr lang="ru-RU" sz="1400" b="1" dirty="0">
                <a:solidFill>
                  <a:srgbClr val="C00000"/>
                </a:solidFill>
                <a:latin typeface="Book Antiqua" panose="02040602050305030304" pitchFamily="18" charset="0"/>
              </a:rPr>
              <a:t>. Особенности организации и проведения репетиционного сочинения (изложения) </a:t>
            </a:r>
          </a:p>
          <a:p>
            <a:pPr algn="ctr"/>
            <a:r>
              <a:rPr lang="ru-RU" sz="1400" b="1" dirty="0">
                <a:solidFill>
                  <a:srgbClr val="C00000"/>
                </a:solidFill>
                <a:latin typeface="Book Antiqua" panose="02040602050305030304" pitchFamily="18" charset="0"/>
              </a:rPr>
              <a:t>для лиц с ограниченными возможностями здоровья, детей-инвалидов и инвалидов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 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44998"/>
              </p:ext>
            </p:extLst>
          </p:nvPr>
        </p:nvGraphicFramePr>
        <p:xfrm>
          <a:off x="206063" y="1146218"/>
          <a:ext cx="11777730" cy="537907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28266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8849464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875765">
                <a:tc>
                  <a:txBody>
                    <a:bodyPr/>
                    <a:lstStyle/>
                    <a:p>
                      <a:pPr algn="ctr"/>
                      <a:endParaRPr lang="ru-RU" sz="13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Условия, учитывающие состояние их здоровья, особенности психофизического развития: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доступ в зону РСИ и учебные кабинеты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организации питания и перерывов для проведения необходимых медико-профилактических процедур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300" b="0" u="sng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при необходимости </a:t>
                      </a:r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– присутствие ассистентов,</a:t>
                      </a:r>
                      <a:r>
                        <a:rPr lang="ru-RU" sz="1300" b="0" kern="1200" baseline="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ru-RU" sz="1300" b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наличие необходимых технических средств:</a:t>
                      </a:r>
                      <a:endParaRPr lang="ru-RU" sz="1300" b="0" kern="1200" dirty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1547">
                <a:tc>
                  <a:txBody>
                    <a:bodyPr/>
                    <a:lstStyle/>
                    <a:p>
                      <a:pPr algn="l"/>
                      <a:r>
                        <a:rPr lang="ru-RU" sz="13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Для слабослышащих участников</a:t>
                      </a:r>
                      <a:endParaRPr lang="ru-RU" sz="13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учебные кабинеты для проведения РСИ оборудуются звукоусиливающей аппаратурой как коллективного, так и индивидуального пользования;</a:t>
                      </a:r>
                    </a:p>
                    <a:p>
                      <a:r>
                        <a:rPr lang="ru-RU" sz="13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при необходимости привлекается ассистент-</a:t>
                      </a:r>
                      <a:r>
                        <a:rPr lang="ru-RU" sz="1300" dirty="0" err="1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сурдопереводчик</a:t>
                      </a:r>
                      <a:r>
                        <a:rPr lang="ru-RU" sz="13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3403">
                <a:tc>
                  <a:txBody>
                    <a:bodyPr/>
                    <a:lstStyle/>
                    <a:p>
                      <a:pPr algn="l"/>
                      <a:r>
                        <a:rPr lang="ru-RU" sz="1300" b="1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Для глухих участников</a:t>
                      </a:r>
                      <a:endParaRPr lang="ru-RU" sz="13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при необходимости привлекается ассистент-</a:t>
                      </a:r>
                      <a:r>
                        <a:rPr lang="ru-RU" sz="130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сурдопереводчик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подготавливаются в необходимом количестве инструкции, зачитываемые аудиторным организатором, для выдачи их указанным участникам с целью самостоятельного прочтения участниками РСИ.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0760">
                <a:tc>
                  <a:txBody>
                    <a:bodyPr/>
                    <a:lstStyle/>
                    <a:p>
                      <a:pPr algn="l"/>
                      <a:r>
                        <a:rPr lang="ru-RU" sz="1300" b="1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Для участников с нарушением опорно-двигательного аппарата</a:t>
                      </a:r>
                      <a:endParaRPr lang="ru-RU" sz="13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при необходимости РСИ может выполняться на компьютере,</a:t>
                      </a:r>
                      <a:r>
                        <a:rPr lang="ru-RU" sz="1300" kern="1200" baseline="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не имеющем выхода в информационно-телекоммуникационную сеть «Интернет».</a:t>
                      </a:r>
                      <a:r>
                        <a:rPr lang="ru-RU" sz="1300" kern="1200" baseline="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РСИ, выполненное на компьютере, в присутствии руководителя ОО - переносится ассистентом в бланки РСИ.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43755">
                <a:tc>
                  <a:txBody>
                    <a:bodyPr/>
                    <a:lstStyle/>
                    <a:p>
                      <a:pPr algn="l"/>
                      <a:r>
                        <a:rPr lang="ru-RU" sz="1300" b="1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Для слабовидящих</a:t>
                      </a:r>
                      <a:endParaRPr lang="ru-RU" sz="13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темы репетиционного сочинения (тексты для репетиционного изложения), бланки репетиционного сочинения (изложения) копируются в увеличенном размере (формат А4 с размером шрифта не менее 18 </a:t>
                      </a:r>
                      <a:r>
                        <a:rPr lang="ru-RU" sz="130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Bold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(полужирный);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освещенность каждого рабочего места должна быть равномерной и не менее 300 люкс.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6894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Для участников репетиционного изложения </a:t>
                      </a:r>
                      <a:r>
                        <a:rPr lang="ru-RU" sz="1300" b="1" kern="1200" dirty="0" smtClean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с расстройствами аутистического спектра, с нарушениями опорно-двигательного аппарата, слепых, слабовидящих, глухих, </a:t>
                      </a:r>
                      <a:r>
                        <a:rPr lang="ru-RU" sz="1300" b="1" kern="1200" dirty="0" err="1" smtClean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позднооглоших</a:t>
                      </a:r>
                      <a:r>
                        <a:rPr lang="ru-RU" sz="1300" b="1" kern="1200" dirty="0" smtClean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и слабослышащих текст для репетиционного изложения выдается для чтения и проведения подготовительной работы на 40 минут.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В это время участники могут работать с листами бумаги для черновиков, выписывая ключевые слова, составляя план изложения (переписывать текст для изложения в листы бумаги для черновиков запрещено). По истечении 40 минут аудиторный организатор забирает текст для репетиционного изложения, и участники приступают к написанию изложения.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Для глухих, позднооглохших и слабослышащих участников репетиционного изложения при необходимости (вместо выдачи текста изложения на 40 минут) может быть осуществлен </a:t>
                      </a:r>
                      <a:r>
                        <a:rPr lang="ru-RU" sz="130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сурдоперевод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текста изложения.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600" b="0" i="1" baseline="0" dirty="0">
                        <a:solidFill>
                          <a:srgbClr val="B63734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6" y="1149614"/>
            <a:ext cx="880699" cy="88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2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71395" y="296644"/>
            <a:ext cx="861004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Завершение репетиционного сочинения (изложения) в учебном 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кабинете</a:t>
            </a:r>
          </a:p>
          <a:p>
            <a:pPr algn="ctr"/>
            <a:r>
              <a:rPr lang="ru-RU" sz="1600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</a:t>
            </a:r>
            <a:r>
              <a:rPr lang="ru-RU" sz="16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п. 3. </a:t>
            </a:r>
            <a:r>
              <a:rPr lang="ru-RU" sz="1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</a:t>
            </a:r>
            <a:r>
              <a:rPr lang="ru-RU" sz="1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ru-RU" sz="16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97C6CE5-084D-49D5-91F0-EB9A54DD93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xmlns="" id="{F3F86E57-C288-4455-A661-1A5EB1BEB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096980"/>
              </p:ext>
            </p:extLst>
          </p:nvPr>
        </p:nvGraphicFramePr>
        <p:xfrm>
          <a:off x="1312025" y="1289601"/>
          <a:ext cx="10456922" cy="4023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84121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72801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578134">
                <a:tc row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 30 минут и за 5 минут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–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объявляют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 скором окончании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 переносе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из черновика в бланки записи.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1073678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 истечению установленного времени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объявляют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 окончании и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сборе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 участников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: 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бланков </a:t>
                      </a:r>
                      <a:r>
                        <a:rPr lang="ru-RU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ПОКОМПЛЕКТНО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черновиков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7710593"/>
                  </a:ext>
                </a:extLst>
              </a:tr>
              <a:tr h="578134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 бланке регистрации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заполняют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поле </a:t>
                      </a:r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«Количество бланков записи» = числу сданных бланков записи + дополнительные бланки записи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61740534"/>
                  </a:ext>
                </a:extLst>
              </a:tr>
              <a:tr h="825906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Ставят </a:t>
                      </a:r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символ «</a:t>
                      </a:r>
                      <a:r>
                        <a:rPr lang="en-US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Z</a:t>
                      </a:r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»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 области бланка записи (дополнительного бланка записи), оставшейся незаполненной.</a:t>
                      </a:r>
                    </a:p>
                    <a:p>
                      <a:r>
                        <a:rPr lang="ru-RU" b="0" dirty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«</a:t>
                      </a:r>
                      <a:r>
                        <a:rPr lang="en-US" b="0" dirty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Z</a:t>
                      </a:r>
                      <a:r>
                        <a:rPr lang="ru-RU" b="0" dirty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» означает, что участник завершил работу.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65800938"/>
                  </a:ext>
                </a:extLst>
              </a:tr>
              <a:tr h="569480"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Заполняют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ф. ИС-05 с личной подписью участника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РСИ,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отчетные формы.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50942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8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71396" y="296644"/>
            <a:ext cx="861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Завершение репетиционного сочинения (изложения) в учебном кабинете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97C6CE5-084D-49D5-91F0-EB9A54DD93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xmlns="" id="{F3F86E57-C288-4455-A661-1A5EB1BEB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704719"/>
              </p:ext>
            </p:extLst>
          </p:nvPr>
        </p:nvGraphicFramePr>
        <p:xfrm>
          <a:off x="1422399" y="1276040"/>
          <a:ext cx="10456922" cy="10306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84121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72801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10306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Пересчитывают бланки РСИ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Упаковывают бланки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участников ИСИ </a:t>
                      </a:r>
                      <a:r>
                        <a:rPr lang="ru-RU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ПОКОМПЛЕКТНО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в доставочный пакет (конверт).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</a:tbl>
          </a:graphicData>
        </a:graphic>
      </p:graphicFrame>
      <p:sp>
        <p:nvSpPr>
          <p:cNvPr id="14" name="Штриховая стрелка вправо 45">
            <a:extLst>
              <a:ext uri="{FF2B5EF4-FFF2-40B4-BE49-F238E27FC236}">
                <a16:creationId xmlns:a16="http://schemas.microsoft.com/office/drawing/2014/main" xmlns="" id="{59E194B2-9AF1-47F1-BBBF-0C031E0CB5D3}"/>
              </a:ext>
            </a:extLst>
          </p:cNvPr>
          <p:cNvSpPr/>
          <p:nvPr/>
        </p:nvSpPr>
        <p:spPr>
          <a:xfrm>
            <a:off x="8005261" y="3760053"/>
            <a:ext cx="620521" cy="621280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29BC9C85-056F-4B73-AC28-E3C0186EEE45}"/>
              </a:ext>
            </a:extLst>
          </p:cNvPr>
          <p:cNvGrpSpPr/>
          <p:nvPr/>
        </p:nvGrpSpPr>
        <p:grpSpPr>
          <a:xfrm>
            <a:off x="1640402" y="2331903"/>
            <a:ext cx="6227501" cy="1723549"/>
            <a:chOff x="878402" y="3115232"/>
            <a:chExt cx="6227501" cy="1723549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19158F2-6E97-4D50-A6E8-FC17015E2EF2}"/>
                </a:ext>
              </a:extLst>
            </p:cNvPr>
            <p:cNvSpPr txBox="1"/>
            <p:nvPr/>
          </p:nvSpPr>
          <p:spPr>
            <a:xfrm>
              <a:off x="4641574" y="3115232"/>
              <a:ext cx="2464329" cy="1723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бланк регистрации</a:t>
              </a:r>
            </a:p>
            <a:p>
              <a:pPr>
                <a:spcAft>
                  <a:spcPts val="600"/>
                </a:spcAft>
              </a:pPr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бланк записи 1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бланк записи 2</a:t>
              </a:r>
            </a:p>
            <a:p>
              <a:pPr>
                <a:lnSpc>
                  <a:spcPct val="150000"/>
                </a:lnSpc>
              </a:pPr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доп БЗ (при наличии)</a:t>
              </a:r>
            </a:p>
            <a:p>
              <a:endPara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4" name="Прямая соединительная линия 33">
              <a:extLst>
                <a:ext uri="{FF2B5EF4-FFF2-40B4-BE49-F238E27FC236}">
                  <a16:creationId xmlns:a16="http://schemas.microsoft.com/office/drawing/2014/main" xmlns="" id="{C1BCC697-2988-4870-B894-952ABB23BBA1}"/>
                </a:ext>
              </a:extLst>
            </p:cNvPr>
            <p:cNvCxnSpPr/>
            <p:nvPr/>
          </p:nvCxnSpPr>
          <p:spPr>
            <a:xfrm flipV="1">
              <a:off x="3663090" y="3248089"/>
              <a:ext cx="722428" cy="5803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xmlns="" id="{EB1ACF17-37FE-4F22-93E2-79EDEF69C4F9}"/>
                </a:ext>
              </a:extLst>
            </p:cNvPr>
            <p:cNvCxnSpPr/>
            <p:nvPr/>
          </p:nvCxnSpPr>
          <p:spPr>
            <a:xfrm>
              <a:off x="3935500" y="3530933"/>
              <a:ext cx="674903" cy="767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>
              <a:extLst>
                <a:ext uri="{FF2B5EF4-FFF2-40B4-BE49-F238E27FC236}">
                  <a16:creationId xmlns:a16="http://schemas.microsoft.com/office/drawing/2014/main" xmlns="" id="{5899602C-A9AB-492A-8F30-870D149BFCE7}"/>
                </a:ext>
              </a:extLst>
            </p:cNvPr>
            <p:cNvCxnSpPr/>
            <p:nvPr/>
          </p:nvCxnSpPr>
          <p:spPr>
            <a:xfrm>
              <a:off x="4148225" y="3912788"/>
              <a:ext cx="674903" cy="767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>
              <a:extLst>
                <a:ext uri="{FF2B5EF4-FFF2-40B4-BE49-F238E27FC236}">
                  <a16:creationId xmlns:a16="http://schemas.microsoft.com/office/drawing/2014/main" xmlns="" id="{66CDE92B-7F2D-4102-8C1C-F3475E17E34C}"/>
                </a:ext>
              </a:extLst>
            </p:cNvPr>
            <p:cNvCxnSpPr/>
            <p:nvPr/>
          </p:nvCxnSpPr>
          <p:spPr>
            <a:xfrm>
              <a:off x="4378475" y="4354479"/>
              <a:ext cx="631108" cy="767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xmlns="" id="{5E9A333D-7D25-4EDD-B978-9BEE73D6F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78402" y="3806578"/>
              <a:ext cx="824780" cy="833097"/>
            </a:xfrm>
            <a:prstGeom prst="rect">
              <a:avLst/>
            </a:prstGeom>
          </p:spPr>
        </p:pic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xmlns="" id="{E4F3CFE5-E334-4494-93A3-37B3D0EDE9BF}"/>
                </a:ext>
              </a:extLst>
            </p:cNvPr>
            <p:cNvGrpSpPr/>
            <p:nvPr/>
          </p:nvGrpSpPr>
          <p:grpSpPr>
            <a:xfrm rot="2007698">
              <a:off x="1933123" y="3425475"/>
              <a:ext cx="2592003" cy="1303687"/>
              <a:chOff x="660756" y="4061178"/>
              <a:chExt cx="2592003" cy="1303687"/>
            </a:xfrm>
          </p:grpSpPr>
          <p:pic>
            <p:nvPicPr>
              <p:cNvPr id="48" name="Рисунок 47">
                <a:extLst>
                  <a:ext uri="{FF2B5EF4-FFF2-40B4-BE49-F238E27FC236}">
                    <a16:creationId xmlns:a16="http://schemas.microsoft.com/office/drawing/2014/main" xmlns="" id="{A8FA56EB-3DD7-4C86-BD48-0BE6003BAB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1937163" y="4049269"/>
                <a:ext cx="1057687" cy="1573505"/>
              </a:xfrm>
              <a:prstGeom prst="rect">
                <a:avLst/>
              </a:prstGeom>
            </p:spPr>
          </p:pic>
          <p:pic>
            <p:nvPicPr>
              <p:cNvPr id="45" name="Рисунок 44">
                <a:extLst>
                  <a:ext uri="{FF2B5EF4-FFF2-40B4-BE49-F238E27FC236}">
                    <a16:creationId xmlns:a16="http://schemas.microsoft.com/office/drawing/2014/main" xmlns="" id="{0734A229-27CC-4C20-9F76-3B5EF52735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1567742" y="3873350"/>
                <a:ext cx="1057687" cy="1573505"/>
              </a:xfrm>
              <a:prstGeom prst="rect">
                <a:avLst/>
              </a:prstGeom>
            </p:spPr>
          </p:pic>
          <p:pic>
            <p:nvPicPr>
              <p:cNvPr id="46" name="Рисунок 45">
                <a:extLst>
                  <a:ext uri="{FF2B5EF4-FFF2-40B4-BE49-F238E27FC236}">
                    <a16:creationId xmlns:a16="http://schemas.microsoft.com/office/drawing/2014/main" xmlns="" id="{FFB13D8E-6648-4398-B3BC-DB1CB3E1EE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1219657" y="3829143"/>
                <a:ext cx="1057687" cy="1573506"/>
              </a:xfrm>
              <a:prstGeom prst="rect">
                <a:avLst/>
              </a:prstGeom>
            </p:spPr>
          </p:pic>
          <p:pic>
            <p:nvPicPr>
              <p:cNvPr id="47" name="Рисунок 46">
                <a:extLst>
                  <a:ext uri="{FF2B5EF4-FFF2-40B4-BE49-F238E27FC236}">
                    <a16:creationId xmlns:a16="http://schemas.microsoft.com/office/drawing/2014/main" xmlns="" id="{F66C6D9C-17FD-4C30-B727-2D547B9C28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913606" y="3808328"/>
                <a:ext cx="1040972" cy="1546672"/>
              </a:xfrm>
              <a:prstGeom prst="rect">
                <a:avLst/>
              </a:prstGeom>
            </p:spPr>
          </p:pic>
        </p:grpSp>
      </p:grp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xmlns="" id="{0C3C7647-1826-4795-B810-46EC525AB29F}"/>
              </a:ext>
            </a:extLst>
          </p:cNvPr>
          <p:cNvGrpSpPr/>
          <p:nvPr/>
        </p:nvGrpSpPr>
        <p:grpSpPr>
          <a:xfrm>
            <a:off x="1655524" y="4249002"/>
            <a:ext cx="6227501" cy="1723549"/>
            <a:chOff x="878402" y="3115232"/>
            <a:chExt cx="6227501" cy="1723549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416BF0A6-071C-449D-B712-04408212B855}"/>
                </a:ext>
              </a:extLst>
            </p:cNvPr>
            <p:cNvSpPr txBox="1"/>
            <p:nvPr/>
          </p:nvSpPr>
          <p:spPr>
            <a:xfrm>
              <a:off x="4641574" y="3115232"/>
              <a:ext cx="2464329" cy="1723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бланк регистрации</a:t>
              </a:r>
            </a:p>
            <a:p>
              <a:pPr>
                <a:spcAft>
                  <a:spcPts val="600"/>
                </a:spcAft>
              </a:pPr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бланк записи 1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бланк записи 2</a:t>
              </a:r>
            </a:p>
            <a:p>
              <a:pPr>
                <a:lnSpc>
                  <a:spcPct val="150000"/>
                </a:lnSpc>
              </a:pPr>
              <a:r>
                <a:rPr 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доп БЗ (при наличии)</a:t>
              </a:r>
            </a:p>
            <a:p>
              <a:endPara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1" name="Прямая соединительная линия 50">
              <a:extLst>
                <a:ext uri="{FF2B5EF4-FFF2-40B4-BE49-F238E27FC236}">
                  <a16:creationId xmlns:a16="http://schemas.microsoft.com/office/drawing/2014/main" xmlns="" id="{C1FC2FB7-C52B-47AA-B0D1-B23CA3FAF1D9}"/>
                </a:ext>
              </a:extLst>
            </p:cNvPr>
            <p:cNvCxnSpPr/>
            <p:nvPr/>
          </p:nvCxnSpPr>
          <p:spPr>
            <a:xfrm flipV="1">
              <a:off x="3663090" y="3248089"/>
              <a:ext cx="722428" cy="5803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xmlns="" id="{B5A7E1F9-F4B7-4CA9-917E-CD6A4DCBE4F4}"/>
                </a:ext>
              </a:extLst>
            </p:cNvPr>
            <p:cNvCxnSpPr/>
            <p:nvPr/>
          </p:nvCxnSpPr>
          <p:spPr>
            <a:xfrm>
              <a:off x="3935500" y="3530933"/>
              <a:ext cx="674903" cy="767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>
              <a:extLst>
                <a:ext uri="{FF2B5EF4-FFF2-40B4-BE49-F238E27FC236}">
                  <a16:creationId xmlns:a16="http://schemas.microsoft.com/office/drawing/2014/main" xmlns="" id="{04A1CB86-2588-4978-80D3-72FC0C63E9DD}"/>
                </a:ext>
              </a:extLst>
            </p:cNvPr>
            <p:cNvCxnSpPr/>
            <p:nvPr/>
          </p:nvCxnSpPr>
          <p:spPr>
            <a:xfrm>
              <a:off x="4148225" y="3912788"/>
              <a:ext cx="674903" cy="767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>
              <a:extLst>
                <a:ext uri="{FF2B5EF4-FFF2-40B4-BE49-F238E27FC236}">
                  <a16:creationId xmlns:a16="http://schemas.microsoft.com/office/drawing/2014/main" xmlns="" id="{C5E6F88B-A984-46EE-8917-8BB8287BEC6B}"/>
                </a:ext>
              </a:extLst>
            </p:cNvPr>
            <p:cNvCxnSpPr/>
            <p:nvPr/>
          </p:nvCxnSpPr>
          <p:spPr>
            <a:xfrm>
              <a:off x="4378475" y="4354479"/>
              <a:ext cx="631108" cy="767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Рисунок 54">
              <a:extLst>
                <a:ext uri="{FF2B5EF4-FFF2-40B4-BE49-F238E27FC236}">
                  <a16:creationId xmlns:a16="http://schemas.microsoft.com/office/drawing/2014/main" xmlns="" id="{1F58C87F-5742-429F-A655-2C5B177AF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78402" y="3806578"/>
              <a:ext cx="824780" cy="833097"/>
            </a:xfrm>
            <a:prstGeom prst="rect">
              <a:avLst/>
            </a:prstGeom>
          </p:spPr>
        </p:pic>
        <p:grpSp>
          <p:nvGrpSpPr>
            <p:cNvPr id="56" name="Группа 55">
              <a:extLst>
                <a:ext uri="{FF2B5EF4-FFF2-40B4-BE49-F238E27FC236}">
                  <a16:creationId xmlns:a16="http://schemas.microsoft.com/office/drawing/2014/main" xmlns="" id="{C0F1DAB9-5591-41A7-A308-DE41867D1A47}"/>
                </a:ext>
              </a:extLst>
            </p:cNvPr>
            <p:cNvGrpSpPr/>
            <p:nvPr/>
          </p:nvGrpSpPr>
          <p:grpSpPr>
            <a:xfrm rot="2007698">
              <a:off x="1933123" y="3425475"/>
              <a:ext cx="2592003" cy="1303687"/>
              <a:chOff x="660756" y="4061178"/>
              <a:chExt cx="2592003" cy="1303687"/>
            </a:xfrm>
          </p:grpSpPr>
          <p:pic>
            <p:nvPicPr>
              <p:cNvPr id="57" name="Рисунок 56">
                <a:extLst>
                  <a:ext uri="{FF2B5EF4-FFF2-40B4-BE49-F238E27FC236}">
                    <a16:creationId xmlns:a16="http://schemas.microsoft.com/office/drawing/2014/main" xmlns="" id="{AEEE13A2-8DFE-450D-8D72-6799DBDF97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1937163" y="4049269"/>
                <a:ext cx="1057687" cy="1573505"/>
              </a:xfrm>
              <a:prstGeom prst="rect">
                <a:avLst/>
              </a:prstGeom>
            </p:spPr>
          </p:pic>
          <p:pic>
            <p:nvPicPr>
              <p:cNvPr id="58" name="Рисунок 57">
                <a:extLst>
                  <a:ext uri="{FF2B5EF4-FFF2-40B4-BE49-F238E27FC236}">
                    <a16:creationId xmlns:a16="http://schemas.microsoft.com/office/drawing/2014/main" xmlns="" id="{41318CF9-BB37-4372-8DBF-511A0311B9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1567742" y="3873350"/>
                <a:ext cx="1057687" cy="1573505"/>
              </a:xfrm>
              <a:prstGeom prst="rect">
                <a:avLst/>
              </a:prstGeom>
            </p:spPr>
          </p:pic>
          <p:pic>
            <p:nvPicPr>
              <p:cNvPr id="59" name="Рисунок 58">
                <a:extLst>
                  <a:ext uri="{FF2B5EF4-FFF2-40B4-BE49-F238E27FC236}">
                    <a16:creationId xmlns:a16="http://schemas.microsoft.com/office/drawing/2014/main" xmlns="" id="{66C3984B-11E2-44BD-BC4F-373283DB7D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1219657" y="3829143"/>
                <a:ext cx="1057687" cy="1573506"/>
              </a:xfrm>
              <a:prstGeom prst="rect">
                <a:avLst/>
              </a:prstGeom>
            </p:spPr>
          </p:pic>
          <p:pic>
            <p:nvPicPr>
              <p:cNvPr id="60" name="Рисунок 59">
                <a:extLst>
                  <a:ext uri="{FF2B5EF4-FFF2-40B4-BE49-F238E27FC236}">
                    <a16:creationId xmlns:a16="http://schemas.microsoft.com/office/drawing/2014/main" xmlns="" id="{D44C7325-E806-4BE2-82E4-AE4C03F92E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389845">
                <a:off x="913606" y="3808328"/>
                <a:ext cx="1040972" cy="1546672"/>
              </a:xfrm>
              <a:prstGeom prst="rect">
                <a:avLst/>
              </a:prstGeom>
            </p:spPr>
          </p:pic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B4C5611-8E32-48D0-A46C-22664AFE096A}"/>
              </a:ext>
            </a:extLst>
          </p:cNvPr>
          <p:cNvSpPr txBox="1"/>
          <p:nvPr/>
        </p:nvSpPr>
        <p:spPr>
          <a:xfrm>
            <a:off x="8994937" y="5445218"/>
            <a:ext cx="2679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Упаковка и заполнение </a:t>
            </a:r>
          </a:p>
          <a:p>
            <a:pPr algn="ctr"/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ф. ИС-10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4DE8FB9-795A-4743-9459-4182A93FFE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094" y="2639744"/>
            <a:ext cx="3109881" cy="29428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209" y="3872228"/>
            <a:ext cx="1953555" cy="123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0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04395" y="296644"/>
            <a:ext cx="7544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Завершение репетиционного сочинения (изложения) в ПП 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РСИ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97C6CE5-084D-49D5-91F0-EB9A54DD93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graphicFrame>
        <p:nvGraphicFramePr>
          <p:cNvPr id="39" name="Таблица 38">
            <a:extLst>
              <a:ext uri="{FF2B5EF4-FFF2-40B4-BE49-F238E27FC236}">
                <a16:creationId xmlns:a16="http://schemas.microsoft.com/office/drawing/2014/main" xmlns="" id="{68690459-8788-4536-ACAC-D91D47BA04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151003"/>
              </p:ext>
            </p:extLst>
          </p:nvPr>
        </p:nvGraphicFramePr>
        <p:xfrm>
          <a:off x="1422399" y="1276040"/>
          <a:ext cx="10456922" cy="1463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84121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72801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10306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Передают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руководителю ПП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упакованные ПОКОМПЛЕКТНО в доставочный пакет (конверт) бланки участников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Ведомости, формы по проведению РСИ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 учебном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кабинете,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черновики, инструкции.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</a:tbl>
          </a:graphicData>
        </a:graphic>
      </p:graphicFrame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D9AA3694-AA1C-438C-A674-66DBE3496AF5}"/>
              </a:ext>
            </a:extLst>
          </p:cNvPr>
          <p:cNvGrpSpPr/>
          <p:nvPr/>
        </p:nvGrpSpPr>
        <p:grpSpPr>
          <a:xfrm>
            <a:off x="1892264" y="2599235"/>
            <a:ext cx="9517191" cy="1330292"/>
            <a:chOff x="1492152" y="2359648"/>
            <a:chExt cx="9517191" cy="133029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15A16DD-935B-41FC-A68C-4501891D5B58}"/>
                </a:ext>
              </a:extLst>
            </p:cNvPr>
            <p:cNvSpPr txBox="1"/>
            <p:nvPr/>
          </p:nvSpPr>
          <p:spPr>
            <a:xfrm>
              <a:off x="1492152" y="2841684"/>
              <a:ext cx="2778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latin typeface="Cambria" panose="02040503050406030204" pitchFamily="18" charset="0"/>
                  <a:ea typeface="Cambria" panose="02040503050406030204" pitchFamily="18" charset="0"/>
                </a:rPr>
                <a:t>Материалы от ПП </a:t>
              </a:r>
              <a:r>
                <a:rPr lang="ru-RU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 </a:t>
              </a:r>
              <a:r>
                <a:rPr lang="ru-RU" dirty="0">
                  <a:latin typeface="Cambria" panose="02040503050406030204" pitchFamily="18" charset="0"/>
                  <a:ea typeface="Cambria" panose="02040503050406030204" pitchFamily="18" charset="0"/>
                </a:rPr>
                <a:t>= </a:t>
              </a: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xmlns="" id="{31C34950-1734-4194-B9FE-236DE75AD947}"/>
                </a:ext>
              </a:extLst>
            </p:cNvPr>
            <p:cNvGrpSpPr/>
            <p:nvPr/>
          </p:nvGrpSpPr>
          <p:grpSpPr>
            <a:xfrm>
              <a:off x="4177204" y="2359648"/>
              <a:ext cx="4466011" cy="1330292"/>
              <a:chOff x="4662979" y="2464423"/>
              <a:chExt cx="4466011" cy="1330292"/>
            </a:xfrm>
          </p:grpSpPr>
          <p:grpSp>
            <p:nvGrpSpPr>
              <p:cNvPr id="41" name="Группа 40">
                <a:extLst>
                  <a:ext uri="{FF2B5EF4-FFF2-40B4-BE49-F238E27FC236}">
                    <a16:creationId xmlns:a16="http://schemas.microsoft.com/office/drawing/2014/main" xmlns="" id="{7F628BC6-F6E5-4B12-9E09-4AD5D55241A5}"/>
                  </a:ext>
                </a:extLst>
              </p:cNvPr>
              <p:cNvGrpSpPr/>
              <p:nvPr/>
            </p:nvGrpSpPr>
            <p:grpSpPr>
              <a:xfrm>
                <a:off x="4662979" y="2464423"/>
                <a:ext cx="1554941" cy="1312025"/>
                <a:chOff x="8747094" y="2639744"/>
                <a:chExt cx="3109881" cy="2942846"/>
              </a:xfrm>
            </p:grpSpPr>
            <p:pic>
              <p:nvPicPr>
                <p:cNvPr id="42" name="Рисунок 41">
                  <a:extLst>
                    <a:ext uri="{FF2B5EF4-FFF2-40B4-BE49-F238E27FC236}">
                      <a16:creationId xmlns:a16="http://schemas.microsoft.com/office/drawing/2014/main" xmlns="" id="{B3334F6F-7F12-430A-BA97-B7FBDEA8A2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47094" y="2639744"/>
                  <a:ext cx="3109881" cy="2942846"/>
                </a:xfrm>
                <a:prstGeom prst="rect">
                  <a:avLst/>
                </a:prstGeom>
              </p:spPr>
            </p:pic>
            <p:pic>
              <p:nvPicPr>
                <p:cNvPr id="43" name="Рисунок 42">
                  <a:extLst>
                    <a:ext uri="{FF2B5EF4-FFF2-40B4-BE49-F238E27FC236}">
                      <a16:creationId xmlns:a16="http://schemas.microsoft.com/office/drawing/2014/main" xmlns="" id="{C48998B7-F103-49C4-9A92-778501DD91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79074" y="3856346"/>
                  <a:ext cx="2089037" cy="1325254"/>
                </a:xfrm>
                <a:prstGeom prst="rect">
                  <a:avLst/>
                </a:prstGeom>
              </p:spPr>
            </p:pic>
          </p:grpSp>
          <p:grpSp>
            <p:nvGrpSpPr>
              <p:cNvPr id="44" name="Группа 43">
                <a:extLst>
                  <a:ext uri="{FF2B5EF4-FFF2-40B4-BE49-F238E27FC236}">
                    <a16:creationId xmlns:a16="http://schemas.microsoft.com/office/drawing/2014/main" xmlns="" id="{6775E24C-E928-49CF-812C-6C297556C8ED}"/>
                  </a:ext>
                </a:extLst>
              </p:cNvPr>
              <p:cNvGrpSpPr/>
              <p:nvPr/>
            </p:nvGrpSpPr>
            <p:grpSpPr>
              <a:xfrm>
                <a:off x="6118514" y="2482690"/>
                <a:ext cx="1554941" cy="1312025"/>
                <a:chOff x="8747094" y="2639744"/>
                <a:chExt cx="3109881" cy="2942846"/>
              </a:xfrm>
            </p:grpSpPr>
            <p:pic>
              <p:nvPicPr>
                <p:cNvPr id="61" name="Рисунок 60">
                  <a:extLst>
                    <a:ext uri="{FF2B5EF4-FFF2-40B4-BE49-F238E27FC236}">
                      <a16:creationId xmlns:a16="http://schemas.microsoft.com/office/drawing/2014/main" xmlns="" id="{9773F235-6BE8-4595-990B-64A5AA15C7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47094" y="2639744"/>
                  <a:ext cx="3109881" cy="2942846"/>
                </a:xfrm>
                <a:prstGeom prst="rect">
                  <a:avLst/>
                </a:prstGeom>
              </p:spPr>
            </p:pic>
            <p:pic>
              <p:nvPicPr>
                <p:cNvPr id="62" name="Рисунок 61">
                  <a:extLst>
                    <a:ext uri="{FF2B5EF4-FFF2-40B4-BE49-F238E27FC236}">
                      <a16:creationId xmlns:a16="http://schemas.microsoft.com/office/drawing/2014/main" xmlns="" id="{7C82D301-4F32-40A2-8C84-785DBFFB0B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79074" y="3856346"/>
                  <a:ext cx="2089037" cy="1325254"/>
                </a:xfrm>
                <a:prstGeom prst="rect">
                  <a:avLst/>
                </a:prstGeom>
              </p:spPr>
            </p:pic>
          </p:grpSp>
          <p:grpSp>
            <p:nvGrpSpPr>
              <p:cNvPr id="63" name="Группа 62">
                <a:extLst>
                  <a:ext uri="{FF2B5EF4-FFF2-40B4-BE49-F238E27FC236}">
                    <a16:creationId xmlns:a16="http://schemas.microsoft.com/office/drawing/2014/main" xmlns="" id="{8572EEB2-C443-4AE6-961C-48C99882FE3D}"/>
                  </a:ext>
                </a:extLst>
              </p:cNvPr>
              <p:cNvGrpSpPr/>
              <p:nvPr/>
            </p:nvGrpSpPr>
            <p:grpSpPr>
              <a:xfrm>
                <a:off x="7574049" y="2482690"/>
                <a:ext cx="1554941" cy="1312025"/>
                <a:chOff x="8747094" y="2639744"/>
                <a:chExt cx="3109881" cy="2942846"/>
              </a:xfrm>
            </p:grpSpPr>
            <p:pic>
              <p:nvPicPr>
                <p:cNvPr id="64" name="Рисунок 63">
                  <a:extLst>
                    <a:ext uri="{FF2B5EF4-FFF2-40B4-BE49-F238E27FC236}">
                      <a16:creationId xmlns:a16="http://schemas.microsoft.com/office/drawing/2014/main" xmlns="" id="{3874F9E5-7B42-4B2B-BE44-C1E2536486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47094" y="2639744"/>
                  <a:ext cx="3109881" cy="2942846"/>
                </a:xfrm>
                <a:prstGeom prst="rect">
                  <a:avLst/>
                </a:prstGeom>
              </p:spPr>
            </p:pic>
            <p:pic>
              <p:nvPicPr>
                <p:cNvPr id="65" name="Рисунок 64">
                  <a:extLst>
                    <a:ext uri="{FF2B5EF4-FFF2-40B4-BE49-F238E27FC236}">
                      <a16:creationId xmlns:a16="http://schemas.microsoft.com/office/drawing/2014/main" xmlns="" id="{C324DA2F-DCAD-4835-BFA8-6DEDF06202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79074" y="3856346"/>
                  <a:ext cx="2089037" cy="1325254"/>
                </a:xfrm>
                <a:prstGeom prst="rect">
                  <a:avLst/>
                </a:prstGeom>
              </p:spPr>
            </p:pic>
          </p:grp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24884F94-63F4-481D-8F6D-822D29AF0485}"/>
                </a:ext>
              </a:extLst>
            </p:cNvPr>
            <p:cNvSpPr txBox="1"/>
            <p:nvPr/>
          </p:nvSpPr>
          <p:spPr>
            <a:xfrm>
              <a:off x="8543809" y="2692494"/>
              <a:ext cx="24655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latin typeface="Cambria" panose="02040503050406030204" pitchFamily="18" charset="0"/>
                  <a:ea typeface="Cambria" panose="02040503050406030204" pitchFamily="18" charset="0"/>
                </a:rPr>
                <a:t>кол-ву учебных кабинетов в ПП </a:t>
              </a:r>
              <a:r>
                <a:rPr lang="ru-RU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</a:t>
              </a:r>
              <a:endParaRPr lang="ru-RU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aphicFrame>
        <p:nvGraphicFramePr>
          <p:cNvPr id="67" name="Таблица 66">
            <a:extLst>
              <a:ext uri="{FF2B5EF4-FFF2-40B4-BE49-F238E27FC236}">
                <a16:creationId xmlns:a16="http://schemas.microsoft.com/office/drawing/2014/main" xmlns="" id="{34B9C2AA-203F-4DA1-83AC-0D933597F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817920"/>
              </p:ext>
            </p:extLst>
          </p:nvPr>
        </p:nvGraphicFramePr>
        <p:xfrm>
          <a:off x="1422399" y="4092566"/>
          <a:ext cx="10456922" cy="202103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84121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72801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466555">
                <a:tc rowSpan="3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Руководитель ПП </a:t>
                      </a:r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Принимает от аудиторных организаторов материалы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685261"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Ведет учет бланков участников с отметками: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«Не закончил» вместе с ф. ИС-08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«Удален» вместе с ф. ИС-09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01522967"/>
                  </a:ext>
                </a:extLst>
              </a:tr>
              <a:tr h="551158"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Обеспечивает хранение с соблюдением требований ИБ до передачи в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ОМСУ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200937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33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13465" y="296644"/>
            <a:ext cx="8125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Проверка работ </a:t>
            </a:r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участников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 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и ознакомление с результатами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97C6CE5-084D-49D5-91F0-EB9A54DD93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" y="952797"/>
            <a:ext cx="1312025" cy="1312025"/>
          </a:xfrm>
          <a:prstGeom prst="rect">
            <a:avLst/>
          </a:prstGeom>
        </p:spPr>
      </p:pic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xmlns="" id="{8981036A-A654-4ABA-99D6-7CB11EB93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401912"/>
              </p:ext>
            </p:extLst>
          </p:nvPr>
        </p:nvGraphicFramePr>
        <p:xfrm>
          <a:off x="978794" y="1738488"/>
          <a:ext cx="10901032" cy="373374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98117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8102915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431602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Муниципальный координатор </a:t>
                      </a:r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ГИА-11</a:t>
                      </a:r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23.10.2024 </a:t>
                      </a:r>
                      <a:r>
                        <a:rPr lang="ru-RU" b="0" kern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–</a:t>
                      </a:r>
                      <a:r>
                        <a:rPr lang="ru-RU" b="1" kern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b="0" kern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организовывает прием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работ РСИ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b="0" kern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от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ОО-ПП РСИ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650383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</a:rPr>
                        <a:t>24-28.10.2024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 организовывает и контролирует работу муниципальной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экспертной комиссии</a:t>
                      </a:r>
                      <a:endParaRPr lang="ru-RU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771059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Председатель муниципальной экспертной комиссии</a:t>
                      </a:r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</a:rPr>
                        <a:t>24-28.10.2024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 организовывает проверку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работ РСИ муниципальной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экспертной комиссией.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Формирует протоколы с результатами РСИ по</a:t>
                      </a:r>
                      <a:r>
                        <a:rPr lang="ru-RU" sz="1800" i="1" kern="120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ОО.</a:t>
                      </a:r>
                      <a:endParaRPr lang="ru-RU" sz="1800" i="1" kern="1200" dirty="0" smtClean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Руководитель ОО</a:t>
                      </a:r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Принимает проверенные работы РСИ.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</a:rPr>
                        <a:t>До 28.10.2024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организовывает ознакомление обучающихся с результатами РСИ.</a:t>
                      </a:r>
                    </a:p>
                    <a:p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</a:rPr>
                        <a:t>До 28.10.2024 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организовывает проведение анализа результатов РСИ</a:t>
                      </a:r>
                    </a:p>
                    <a:p>
                      <a:r>
                        <a:rPr lang="ru-RU" sz="1800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</a:rPr>
                        <a:t>До 03.12.2024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обеспечивает для обучающихся проведение анализа результатов РСИ и необходимых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консультаций.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99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57108" y="296644"/>
            <a:ext cx="8838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Проверка работ участников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lvl="0" algn="ctr"/>
            <a:r>
              <a:rPr lang="ru-RU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5. Порядок проверки и оценивания репетиционного сочинения (изложения</a:t>
            </a: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 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sp>
        <p:nvSpPr>
          <p:cNvPr id="22" name="Google Shape;140;p5">
            <a:extLst>
              <a:ext uri="{FF2B5EF4-FFF2-40B4-BE49-F238E27FC236}">
                <a16:creationId xmlns:a16="http://schemas.microsoft.com/office/drawing/2014/main" xmlns="" id="{9001F796-87B7-47C4-BD59-A90D9D24AAD0}"/>
              </a:ext>
            </a:extLst>
          </p:cNvPr>
          <p:cNvSpPr/>
          <p:nvPr/>
        </p:nvSpPr>
        <p:spPr>
          <a:xfrm>
            <a:off x="-1" y="1229796"/>
            <a:ext cx="9933709" cy="448887"/>
          </a:xfrm>
          <a:custGeom>
            <a:avLst/>
            <a:gdLst/>
            <a:ahLst/>
            <a:cxnLst/>
            <a:rect l="l" t="t" r="r" b="b"/>
            <a:pathLst>
              <a:path w="5628640" h="788035" extrusionOk="0">
                <a:moveTo>
                  <a:pt x="5628027" y="0"/>
                </a:moveTo>
                <a:lnTo>
                  <a:pt x="0" y="0"/>
                </a:lnTo>
                <a:lnTo>
                  <a:pt x="0" y="787525"/>
                </a:lnTo>
                <a:lnTo>
                  <a:pt x="4965356" y="787525"/>
                </a:lnTo>
                <a:lnTo>
                  <a:pt x="562802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554492">
              <a:lnSpc>
                <a:spcPct val="150000"/>
              </a:lnSpc>
              <a:buClr>
                <a:srgbClr val="000000"/>
              </a:buClr>
            </a:pPr>
            <a:r>
              <a:rPr lang="ru-RU" b="1" ker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kern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                      </a:t>
            </a:r>
            <a:r>
              <a:rPr lang="ru-RU" b="1" u="sng" kern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24-28.10.2024 </a:t>
            </a:r>
            <a:r>
              <a:rPr lang="ru-RU" b="1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–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работа муниципальной 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комиссии (даты устанавливает ОМСУ)</a:t>
            </a:r>
            <a:endParaRPr kern="0" dirty="0">
              <a:latin typeface="Cambria" panose="02040503050406030204" pitchFamily="18" charset="0"/>
              <a:ea typeface="Cambria" panose="02040503050406030204" pitchFamily="18" charset="0"/>
              <a:cs typeface="Calibri"/>
              <a:sym typeface="Calibri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997C6CE5-084D-49D5-91F0-EB9A54DD93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xmlns="" id="{8981036A-A654-4ABA-99D6-7CB11EB93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951184"/>
              </p:ext>
            </p:extLst>
          </p:nvPr>
        </p:nvGraphicFramePr>
        <p:xfrm>
          <a:off x="553792" y="2004378"/>
          <a:ext cx="11062017" cy="316301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61558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8500459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384653">
                <a:tc rowSpan="5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Эксперты муниципальных комиссий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Состав экспертов утверждается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на уровне ОМСУ.</a:t>
                      </a:r>
                      <a:endParaRPr lang="ru-RU" b="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603694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При проверке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учителю-эксперту </a:t>
                      </a:r>
                      <a:r>
                        <a:rPr lang="ru-RU" b="1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запрещено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проверять работы своих учеников.</a:t>
                      </a:r>
                      <a:endParaRPr lang="ru-RU" b="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7710593"/>
                  </a:ext>
                </a:extLst>
              </a:tr>
              <a:tr h="344968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Проверка осуществляется 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 бланках участников РСИ.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61740534"/>
                  </a:ext>
                </a:extLst>
              </a:tr>
              <a:tr h="344968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Работы с отметками «Не закончил» и «Удален</a:t>
                      </a:r>
                      <a:r>
                        <a:rPr lang="ru-RU" b="1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» ПРОВЕРЯЮТСЯ</a:t>
                      </a:r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65800938"/>
                  </a:ext>
                </a:extLst>
              </a:tr>
              <a:tr h="1014178"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Если по итогу проверки работы участника эксперт ставит «Незачет», то такая работа </a:t>
                      </a:r>
                      <a:r>
                        <a:rPr lang="ru-RU" sz="18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ПОВТОРНО проверяется председателем муниципальной комиссии.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50942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7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29496" y="162548"/>
            <a:ext cx="6877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Документы </a:t>
            </a:r>
            <a:r>
              <a:rPr lang="ru-RU" b="1" dirty="0">
                <a:solidFill>
                  <a:srgbClr val="FF0000"/>
                </a:solidFill>
                <a:latin typeface="Book Antiqua" panose="02040602050305030304" pitchFamily="18" charset="0"/>
              </a:rPr>
              <a:t>по 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подготовке и проведению РСИ</a:t>
            </a:r>
            <a:r>
              <a:rPr lang="ru-RU" b="1" dirty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 2024 году 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920647891"/>
              </p:ext>
            </p:extLst>
          </p:nvPr>
        </p:nvGraphicFramePr>
        <p:xfrm>
          <a:off x="462120" y="1619335"/>
          <a:ext cx="11511599" cy="4891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2523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xmlns="" id="{4DA68F19-61B5-4FC1-9FB4-F0E53DA0C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35621"/>
              </p:ext>
            </p:extLst>
          </p:nvPr>
        </p:nvGraphicFramePr>
        <p:xfrm>
          <a:off x="448185" y="1272558"/>
          <a:ext cx="1153947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043">
                  <a:extLst>
                    <a:ext uri="{9D8B030D-6E8A-4147-A177-3AD203B41FA5}">
                      <a16:colId xmlns:a16="http://schemas.microsoft.com/office/drawing/2014/main" xmlns="" val="76775118"/>
                    </a:ext>
                  </a:extLst>
                </a:gridCol>
                <a:gridCol w="2301693">
                  <a:extLst>
                    <a:ext uri="{9D8B030D-6E8A-4147-A177-3AD203B41FA5}">
                      <a16:colId xmlns:a16="http://schemas.microsoft.com/office/drawing/2014/main" xmlns="" val="2029934214"/>
                    </a:ext>
                  </a:extLst>
                </a:gridCol>
                <a:gridCol w="2884867">
                  <a:extLst>
                    <a:ext uri="{9D8B030D-6E8A-4147-A177-3AD203B41FA5}">
                      <a16:colId xmlns:a16="http://schemas.microsoft.com/office/drawing/2014/main" xmlns="" val="2893495318"/>
                    </a:ext>
                  </a:extLst>
                </a:gridCol>
                <a:gridCol w="2884867">
                  <a:extLst>
                    <a:ext uri="{9D8B030D-6E8A-4147-A177-3AD203B41FA5}">
                      <a16:colId xmlns:a16="http://schemas.microsoft.com/office/drawing/2014/main" xmlns="" val="2760393250"/>
                    </a:ext>
                  </a:extLst>
                </a:gridCol>
              </a:tblGrid>
              <a:tr h="351536"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849" b="1" i="0" u="none" strike="noStrike" cap="none">
                          <a:solidFill>
                            <a:schemeClr val="lt1"/>
                          </a:solidFill>
                          <a:latin typeface="Garamond" panose="02020404030301010803"/>
                          <a:sym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РЕГИОНАЛЬНАЯ</a:t>
                      </a:r>
                      <a:r>
                        <a:rPr lang="ru-RU" sz="1800" baseline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«ГОРЯЧАЯ ЛИНИЯ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13314D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ПО ОРГАНИЗАЦИОННЫМ</a:t>
                      </a:r>
                      <a:r>
                        <a:rPr lang="ru-RU" sz="1800" b="1" baseline="0" dirty="0" smtClean="0">
                          <a:solidFill>
                            <a:srgbClr val="13314D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И МЕТОДИЧЕСКИМ </a:t>
                      </a:r>
                      <a:r>
                        <a:rPr lang="ru-RU" sz="1800" b="1" dirty="0" smtClean="0">
                          <a:solidFill>
                            <a:srgbClr val="13314D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ВОПРОСАМ</a:t>
                      </a:r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29111138"/>
                  </a:ext>
                </a:extLst>
              </a:tr>
              <a:tr h="358051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4455408"/>
                  </a:ext>
                </a:extLst>
              </a:tr>
              <a:tr h="60719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Шарая</a:t>
                      </a:r>
                      <a:r>
                        <a:rPr lang="ru-RU" sz="1800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Елена Григорьевна</a:t>
                      </a:r>
                      <a:endParaRPr lang="ru-RU" sz="1800" b="0" dirty="0"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Начальник сектора ГИА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КОПО ЛО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+7</a:t>
                      </a:r>
                      <a:r>
                        <a:rPr lang="ru-RU" sz="180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</a:t>
                      </a:r>
                      <a:r>
                        <a:rPr lang="ru-RU" sz="18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963) 317-93-93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itchFamily="18" charset="0"/>
                        </a:rPr>
                        <a:t>sectorgia_edu@lenreg.ru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49254510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79665" y="29467"/>
            <a:ext cx="94765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3314D"/>
                </a:solidFill>
                <a:latin typeface="Book Antiqua" panose="02040602050305030304" pitchFamily="18" charset="0"/>
              </a:rPr>
              <a:t>Подготовка и проведение </a:t>
            </a:r>
            <a:br>
              <a:rPr lang="ru-RU" b="1" dirty="0">
                <a:solidFill>
                  <a:srgbClr val="13314D"/>
                </a:solidFill>
                <a:latin typeface="Book Antiqua" panose="02040602050305030304" pitchFamily="18" charset="0"/>
              </a:rPr>
            </a:br>
            <a:r>
              <a:rPr lang="ru-RU" b="1" dirty="0">
                <a:solidFill>
                  <a:srgbClr val="13314D"/>
                </a:solidFill>
                <a:latin typeface="Book Antiqua" panose="02040602050305030304" pitchFamily="18" charset="0"/>
              </a:rPr>
              <a:t>репетиционного сочинения (изложения) </a:t>
            </a:r>
            <a:br>
              <a:rPr lang="ru-RU" b="1" dirty="0">
                <a:solidFill>
                  <a:srgbClr val="13314D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  <a:t>23 </a:t>
            </a:r>
            <a:r>
              <a:rPr lang="ru-RU" b="1" dirty="0">
                <a:solidFill>
                  <a:srgbClr val="13314D"/>
                </a:solidFill>
                <a:latin typeface="Book Antiqua" panose="02040602050305030304" pitchFamily="18" charset="0"/>
              </a:rPr>
              <a:t>октября </a:t>
            </a:r>
            <a:r>
              <a:rPr lang="ru-RU" b="1" dirty="0" smtClean="0">
                <a:solidFill>
                  <a:srgbClr val="13314D"/>
                </a:solidFill>
                <a:latin typeface="Book Antiqua" panose="02040602050305030304" pitchFamily="18" charset="0"/>
              </a:rPr>
              <a:t>2024 </a:t>
            </a:r>
            <a:r>
              <a:rPr lang="ru-RU" b="1" dirty="0">
                <a:solidFill>
                  <a:srgbClr val="13314D"/>
                </a:solidFill>
                <a:latin typeface="Book Antiqua" panose="02040602050305030304" pitchFamily="18" charset="0"/>
              </a:rPr>
              <a:t>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09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03220" y="296644"/>
            <a:ext cx="7946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Book Antiqua" panose="02040602050305030304" pitchFamily="18" charset="0"/>
              </a:rPr>
              <a:t>Подготовка </a:t>
            </a: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и проведение репетиционного сочинения (изложения)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 муниципальном образовании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175741" y="1982215"/>
            <a:ext cx="3946276" cy="4352334"/>
            <a:chOff x="371994" y="1985730"/>
            <a:chExt cx="2494539" cy="4352334"/>
          </a:xfrm>
        </p:grpSpPr>
        <p:sp>
          <p:nvSpPr>
            <p:cNvPr id="13" name="Блок-схема: карточка 12"/>
            <p:cNvSpPr/>
            <p:nvPr/>
          </p:nvSpPr>
          <p:spPr>
            <a:xfrm>
              <a:off x="371994" y="1985730"/>
              <a:ext cx="2494539" cy="4352334"/>
            </a:xfrm>
            <a:prstGeom prst="flowChartPunchedCard">
              <a:avLst/>
            </a:prstGeom>
            <a:noFill/>
            <a:ln>
              <a:solidFill>
                <a:srgbClr val="6820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8309" y="2021435"/>
              <a:ext cx="2328224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600" dirty="0" smtClean="0"/>
            </a:p>
            <a:p>
              <a:endParaRPr lang="ru-RU" sz="1600" dirty="0" smtClean="0"/>
            </a:p>
            <a:p>
              <a:r>
                <a:rPr lang="ru-RU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22.10. 2024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провести мониторинг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подготовки образовательных организаций к проведению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</a:t>
              </a:r>
            </a:p>
            <a:p>
              <a:r>
                <a:rPr lang="ru-RU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23.10</a:t>
              </a:r>
              <a:r>
                <a:rPr lang="ru-RU" b="1" i="1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. </a:t>
              </a:r>
              <a:r>
                <a:rPr lang="ru-RU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2024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провести мониторинг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процедуры проведения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</a:t>
              </a:r>
            </a:p>
            <a:p>
              <a:r>
                <a:rPr lang="ru-RU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до 17 </a:t>
              </a:r>
              <a:r>
                <a:rPr lang="ru-RU" b="1" i="1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часов </a:t>
              </a:r>
              <a:r>
                <a:rPr lang="ru-RU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23.10.2024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направить КОПО Ленинградской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области информацию о проведении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 в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муниципальном образовании </a:t>
              </a:r>
            </a:p>
            <a:p>
              <a:r>
                <a:rPr lang="ru-RU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24-28.10.2024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провести мониторинг  работы муниципальной комиссии по проверке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работ РСИ</a:t>
              </a:r>
            </a:p>
            <a:p>
              <a:r>
                <a:rPr lang="ru-RU" sz="1600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до 29.10</a:t>
              </a:r>
              <a:r>
                <a:rPr lang="ru-RU" sz="1600" b="1" i="1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. </a:t>
              </a:r>
              <a:r>
                <a:rPr lang="ru-RU" sz="1600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2024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представить анализ </a:t>
              </a:r>
              <a:r>
                <a:rPr lang="ru-RU" sz="1600" dirty="0">
                  <a:latin typeface="Cambria" panose="02040503050406030204" pitchFamily="18" charset="0"/>
                  <a:ea typeface="Cambria" panose="02040503050406030204" pitchFamily="18" charset="0"/>
                </a:rPr>
                <a:t>результатов </a:t>
              </a:r>
              <a:r>
                <a: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 в КОПО ЛО</a:t>
              </a:r>
              <a:endParaRPr lang="ru-RU" sz="16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47942" y="1368387"/>
            <a:ext cx="4373910" cy="4996973"/>
            <a:chOff x="187036" y="1387202"/>
            <a:chExt cx="4373910" cy="4996973"/>
          </a:xfrm>
        </p:grpSpPr>
        <p:sp>
          <p:nvSpPr>
            <p:cNvPr id="4" name="TextBox 3"/>
            <p:cNvSpPr txBox="1"/>
            <p:nvPr/>
          </p:nvSpPr>
          <p:spPr>
            <a:xfrm>
              <a:off x="2311228" y="1387202"/>
              <a:ext cx="22497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b="1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Координатор ГИА-11</a:t>
              </a:r>
              <a:endParaRPr lang="ru-RU" sz="1600" b="1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187036" y="2037473"/>
              <a:ext cx="2605057" cy="4346702"/>
              <a:chOff x="374074" y="2011680"/>
              <a:chExt cx="2605057" cy="4031672"/>
            </a:xfrm>
          </p:grpSpPr>
          <p:sp>
            <p:nvSpPr>
              <p:cNvPr id="2" name="Блок-схема: карточка 1"/>
              <p:cNvSpPr/>
              <p:nvPr/>
            </p:nvSpPr>
            <p:spPr>
              <a:xfrm>
                <a:off x="374074" y="2011680"/>
                <a:ext cx="2585258" cy="4031672"/>
              </a:xfrm>
              <a:prstGeom prst="flowChartPunchedCard">
                <a:avLst/>
              </a:prstGeom>
              <a:noFill/>
              <a:ln>
                <a:solidFill>
                  <a:srgbClr val="68201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0375" y="2062553"/>
                <a:ext cx="2518756" cy="3254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i="1" dirty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</a:t>
                </a:r>
                <a:r>
                  <a:rPr lang="ru-RU" b="1" i="1" dirty="0" smtClean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До 21.10.2024:</a:t>
                </a:r>
              </a:p>
              <a:p>
                <a:pPr algn="ctr"/>
                <a:r>
                  <a:rPr lang="ru-RU" sz="16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Распоряжение/приказ</a:t>
                </a:r>
              </a:p>
              <a:p>
                <a:pPr algn="ctr"/>
                <a:r>
                  <a:rPr lang="ru-RU" sz="16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о </a:t>
                </a:r>
                <a:r>
                  <a:rPr lang="ru-RU" sz="1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проведении </a:t>
                </a:r>
                <a:r>
                  <a:rPr lang="ru-RU" sz="16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РСИ в МО</a:t>
                </a:r>
                <a:endParaRPr lang="ru-RU" sz="1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утвердить состав </a:t>
                </a:r>
                <a:r>
                  <a:rPr lang="ru-RU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муниципальной комиссии по проверке </a:t>
                </a: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работ РСИ;</a:t>
                </a:r>
              </a:p>
              <a:p>
                <a:pPr marL="285750" indent="-285750">
                  <a:buFontTx/>
                  <a:buChar char="-"/>
                </a:pP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утвердить место и даты работы муниципальной </a:t>
                </a:r>
                <a:r>
                  <a:rPr lang="ru-RU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комиссии по проверке работ </a:t>
                </a: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РСИ;</a:t>
                </a:r>
              </a:p>
              <a:p>
                <a:pPr marL="285750" indent="-285750">
                  <a:buFontTx/>
                  <a:buChar char="-"/>
                </a:pP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муниципальные мероприятия.</a:t>
                </a:r>
              </a:p>
              <a:p>
                <a:endParaRPr lang="ru-RU" sz="1600" dirty="0"/>
              </a:p>
              <a:p>
                <a:pPr marL="285750" indent="-285750">
                  <a:buFontTx/>
                  <a:buChar char="-"/>
                </a:pPr>
                <a:endParaRPr lang="ru-RU" sz="1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</p:grpSp>
      <p:grpSp>
        <p:nvGrpSpPr>
          <p:cNvPr id="18" name="Группа 17"/>
          <p:cNvGrpSpPr/>
          <p:nvPr/>
        </p:nvGrpSpPr>
        <p:grpSpPr>
          <a:xfrm>
            <a:off x="7283741" y="1900301"/>
            <a:ext cx="4715964" cy="4493538"/>
            <a:chOff x="374073" y="2006207"/>
            <a:chExt cx="2680233" cy="4170605"/>
          </a:xfrm>
        </p:grpSpPr>
        <p:sp>
          <p:nvSpPr>
            <p:cNvPr id="19" name="Блок-схема: карточка 18"/>
            <p:cNvSpPr/>
            <p:nvPr/>
          </p:nvSpPr>
          <p:spPr>
            <a:xfrm>
              <a:off x="374073" y="2011680"/>
              <a:ext cx="2680233" cy="4101138"/>
            </a:xfrm>
            <a:prstGeom prst="flowChartPunchedCard">
              <a:avLst/>
            </a:prstGeom>
            <a:noFill/>
            <a:ln>
              <a:solidFill>
                <a:srgbClr val="6820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3166" y="2006207"/>
              <a:ext cx="2518398" cy="4170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Обеспечить подготовку </a:t>
              </a:r>
              <a:endParaRPr lang="en-US" sz="1300" dirty="0" smtClean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algn="ctr"/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членов муниципальной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комиссии </a:t>
              </a:r>
              <a:endParaRPr lang="en-US" sz="1300" dirty="0" smtClean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algn="ctr"/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по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проверке работ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РСИ:</a:t>
              </a:r>
              <a:endParaRPr lang="ru-RU" sz="13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ru-RU" sz="13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- </a:t>
              </a:r>
              <a:r>
                <a:rPr lang="ru-RU" sz="1300" b="1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До 22.10.2024</a:t>
              </a:r>
              <a:r>
                <a:rPr lang="ru-RU" sz="1300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организовать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информирование  под подпись специалистов, привлекаемых к проведению и проверке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РСИ, о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порядке проведения и проверки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 в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Ленинградской области;</a:t>
              </a:r>
            </a:p>
            <a:p>
              <a:r>
                <a:rPr lang="ru-RU" sz="1300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- </a:t>
              </a:r>
              <a:r>
                <a:rPr lang="ru-RU" sz="1300" b="1" i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До </a:t>
              </a:r>
              <a:r>
                <a:rPr lang="ru-RU" sz="1300" b="1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22.10.2024</a:t>
              </a:r>
              <a:r>
                <a:rPr lang="ru-RU" sz="1300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организовать проведение семинара и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практического занятия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для экспертов муниципальной экзаменационной комиссии по технологии проверки работ ИСИ по методическим материалам  ГАОУ ДПО «ЛОИРО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».</a:t>
              </a:r>
              <a:endParaRPr lang="ru-RU" sz="13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- Организовать дистанционное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участие председателя, заместителей председателя, экспертов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муниципальной экзаменационной комиссии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по проверке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работ РСИ:</a:t>
              </a:r>
              <a:endParaRPr lang="ru-RU" sz="13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300" b="1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18 октября 2024 </a:t>
              </a:r>
              <a:r>
                <a:rPr lang="ru-RU" sz="1300" b="1" i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года в 15.00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в вебинаре ГАОУ ДПО «ЛОИРО»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9.2.29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«Организация и методика проверки итогового сочинения (изложения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)»;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300" b="1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12 </a:t>
              </a:r>
              <a:r>
                <a:rPr lang="ru-RU" sz="1300" b="1" i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ноября </a:t>
              </a:r>
              <a:r>
                <a:rPr lang="ru-RU" sz="1300" b="1" i="1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2024 </a:t>
              </a:r>
              <a:r>
                <a:rPr lang="ru-RU" sz="1300" b="1" i="1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года в 15.00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в вебинаре ГАОУ ДПО «ЛОИРО» 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9.2.30 </a:t>
              </a:r>
              <a:r>
                <a:rPr lang="ru-RU" sz="1300" dirty="0">
                  <a:latin typeface="Cambria" panose="02040503050406030204" pitchFamily="18" charset="0"/>
                  <a:ea typeface="Cambria" panose="02040503050406030204" pitchFamily="18" charset="0"/>
                </a:rPr>
                <a:t>«Анализ результатов репетиционного сочинения, типичные ошибки обучающихся</a:t>
              </a:r>
              <a:r>
                <a:rPr lang="ru-RU" sz="13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».</a:t>
              </a:r>
              <a:endParaRPr lang="ru-RU" sz="13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97" y="1192807"/>
            <a:ext cx="880699" cy="88069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267" y="1112703"/>
            <a:ext cx="880699" cy="88069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154966" y="1448490"/>
            <a:ext cx="3371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Председатель МК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0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96810" y="296644"/>
            <a:ext cx="7959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Подготовка к проведению 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репетиционного сочинения (изложения) 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в образовательной организации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430792" y="2008165"/>
            <a:ext cx="5548972" cy="4352334"/>
            <a:chOff x="374074" y="2011680"/>
            <a:chExt cx="2682991" cy="4352334"/>
          </a:xfrm>
        </p:grpSpPr>
        <p:sp>
          <p:nvSpPr>
            <p:cNvPr id="13" name="Блок-схема: карточка 12"/>
            <p:cNvSpPr/>
            <p:nvPr/>
          </p:nvSpPr>
          <p:spPr>
            <a:xfrm>
              <a:off x="374074" y="2011680"/>
              <a:ext cx="2585258" cy="4352334"/>
            </a:xfrm>
            <a:prstGeom prst="flowChartPunchedCard">
              <a:avLst/>
            </a:prstGeom>
            <a:noFill/>
            <a:ln>
              <a:solidFill>
                <a:srgbClr val="6820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1284" y="2021435"/>
              <a:ext cx="2585781" cy="4216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i="1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До </a:t>
              </a:r>
              <a:r>
                <a:rPr lang="ru-RU" sz="1600" b="1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22.10.2024 подготовить</a:t>
              </a:r>
              <a:r>
                <a:rPr lang="ru-RU" sz="1600" i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:</a:t>
              </a:r>
            </a:p>
            <a:p>
              <a:pPr algn="ctr"/>
              <a:endParaRPr lang="ru-RU" sz="15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Зона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ПП 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: вход, учебные кабинеты, помещение для руководителя 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пункта;</a:t>
              </a:r>
              <a:endParaRPr lang="ru-RU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Распределение участников 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по учебным кабинетам (ф. ИС-04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) </a:t>
              </a:r>
              <a:r>
                <a:rPr lang="ru-RU" sz="14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– условие рассадки – по 1 человеку за парту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;</a:t>
              </a:r>
              <a:endParaRPr lang="ru-RU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Инструкции:</a:t>
              </a:r>
            </a:p>
            <a:p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          1) </a:t>
              </a:r>
              <a:r>
                <a:rPr lang="ru-RU" sz="1400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для участников </a:t>
              </a:r>
              <a:r>
                <a:rPr lang="ru-RU" sz="14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РСИ </a:t>
              </a:r>
              <a:r>
                <a:rPr lang="ru-RU" sz="1400" dirty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– на каждого </a:t>
              </a:r>
              <a:r>
                <a:rPr lang="ru-RU" sz="1400" dirty="0" smtClean="0">
                  <a:solidFill>
                    <a:srgbClr val="C0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участника </a:t>
              </a:r>
              <a:endParaRPr lang="ru-RU" sz="1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           2) для аудиторных организаторов – 1 на </a:t>
              </a:r>
            </a:p>
            <a:p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учебный кабинет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;</a:t>
              </a:r>
            </a:p>
            <a:p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-     Бланки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участников 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РСИ;</a:t>
              </a:r>
              <a:endParaRPr lang="ru-RU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-     Отчетные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формы для проведения РСИ, упаковка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;</a:t>
              </a:r>
            </a:p>
            <a:p>
              <a:pPr marL="285750" indent="-285750">
                <a:buFontTx/>
                <a:buChar char="-"/>
              </a:pP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Орфографические словари (для сочинения) и орфографические и толковые словари (для изложения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);</a:t>
              </a:r>
              <a:endParaRPr lang="ru-RU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Листы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бумаги для черновиков (минимум </a:t>
              </a:r>
            </a:p>
            <a:p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по 2 листа на участника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);</a:t>
              </a:r>
            </a:p>
            <a:p>
              <a:pPr marL="285750" indent="-285750">
                <a:buFontTx/>
                <a:buChar char="-"/>
              </a:pP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Условия для лиц с ОВЗ, детей- инвалидов и инвалидов;</a:t>
              </a:r>
            </a:p>
            <a:p>
              <a:pPr marL="285750" indent="-285750">
                <a:buFontTx/>
                <a:buChar char="-"/>
              </a:pP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Обучение и ознакомление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под 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подпись привлекаемых </a:t>
              </a:r>
              <a:r>
                <a:rPr lang="ru-RU" sz="1400" dirty="0">
                  <a:latin typeface="Cambria" panose="02040503050406030204" pitchFamily="18" charset="0"/>
                  <a:ea typeface="Cambria" panose="02040503050406030204" pitchFamily="18" charset="0"/>
                </a:rPr>
                <a:t>специалистов с документами по проведению РСИ</a:t>
              </a:r>
              <a:r>
                <a:rPr lang="ru-RU" sz="14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.</a:t>
              </a:r>
              <a:endParaRPr lang="ru-RU" sz="1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022970" y="1618936"/>
            <a:ext cx="482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Руководитель ПП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РСИ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руководитель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328345" y="1641828"/>
            <a:ext cx="3010078" cy="4863661"/>
            <a:chOff x="67439" y="1660643"/>
            <a:chExt cx="2724654" cy="4863661"/>
          </a:xfrm>
        </p:grpSpPr>
        <p:sp>
          <p:nvSpPr>
            <p:cNvPr id="4" name="TextBox 3"/>
            <p:cNvSpPr txBox="1"/>
            <p:nvPr/>
          </p:nvSpPr>
          <p:spPr>
            <a:xfrm>
              <a:off x="654791" y="1660643"/>
              <a:ext cx="2117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latin typeface="Cambria" panose="02040503050406030204" pitchFamily="18" charset="0"/>
                  <a:ea typeface="Cambria" panose="02040503050406030204" pitchFamily="18" charset="0"/>
                </a:rPr>
                <a:t>Руководитель ОО</a:t>
              </a:r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187036" y="2037473"/>
              <a:ext cx="2605057" cy="4486831"/>
              <a:chOff x="374074" y="2011680"/>
              <a:chExt cx="2605057" cy="4161645"/>
            </a:xfrm>
          </p:grpSpPr>
          <p:sp>
            <p:nvSpPr>
              <p:cNvPr id="2" name="Блок-схема: карточка 1"/>
              <p:cNvSpPr/>
              <p:nvPr/>
            </p:nvSpPr>
            <p:spPr>
              <a:xfrm>
                <a:off x="374074" y="2011680"/>
                <a:ext cx="2585258" cy="4031672"/>
              </a:xfrm>
              <a:prstGeom prst="flowChartPunchedCard">
                <a:avLst/>
              </a:prstGeom>
              <a:noFill/>
              <a:ln>
                <a:solidFill>
                  <a:srgbClr val="68201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0375" y="2062553"/>
                <a:ext cx="2518756" cy="4110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b="1" i="1" dirty="0" smtClean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до 21.10.2024:</a:t>
                </a:r>
                <a:endParaRPr lang="ru-RU" sz="1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algn="ctr"/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Распоряжение/приказ</a:t>
                </a:r>
              </a:p>
              <a:p>
                <a:pPr algn="ctr"/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          о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проведении РСИ в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ОО</a:t>
                </a:r>
                <a:endParaRPr lang="ru-RU" sz="11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утвердить состав комиссий по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проведению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РСИ в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пункте проведения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репетиционного сочинения (изложения),</a:t>
                </a:r>
                <a:endParaRPr lang="ru-RU" sz="1100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Внесение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изменений в текущее расписание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ОО.</a:t>
                </a:r>
              </a:p>
              <a:p>
                <a:pPr marL="285750" indent="-285750">
                  <a:buFontTx/>
                  <a:buChar char="-"/>
                </a:pP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Создание комиссии по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проведению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РСИ из учителей-предметников, администраций школ в составе: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руководитель пункта;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100" dirty="0">
                    <a:solidFill>
                      <a:srgbClr val="C0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технический специалист;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аудиторные организаторы в учебных кабинетах  - по 1 человеку (не учитель русского языка и литературы);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дежурные;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а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ссистенты.</a:t>
                </a:r>
              </a:p>
              <a:p>
                <a:pPr marL="285750" indent="-285750">
                  <a:buFontTx/>
                  <a:buChar char="-"/>
                </a:pP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Ознакомление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под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подпись привлекаемых специалистов с 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документами </a:t>
                </a:r>
                <a:r>
                  <a:rPr lang="ru-RU" sz="11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по проверке работ РСИ</a:t>
                </a:r>
                <a:r>
                  <a:rPr lang="ru-RU" sz="11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  <a:endParaRPr lang="ru-RU" sz="1100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39" y="1898254"/>
              <a:ext cx="880699" cy="880699"/>
            </a:xfrm>
            <a:prstGeom prst="rect">
              <a:avLst/>
            </a:prstGeom>
          </p:spPr>
        </p:pic>
      </p:grpSp>
      <p:grpSp>
        <p:nvGrpSpPr>
          <p:cNvPr id="25" name="Группа 24"/>
          <p:cNvGrpSpPr/>
          <p:nvPr/>
        </p:nvGrpSpPr>
        <p:grpSpPr>
          <a:xfrm>
            <a:off x="8842358" y="1618936"/>
            <a:ext cx="3430385" cy="4737373"/>
            <a:chOff x="8761615" y="1639304"/>
            <a:chExt cx="3430385" cy="4737373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8953787" y="2029975"/>
              <a:ext cx="2827731" cy="4346702"/>
              <a:chOff x="226575" y="2011680"/>
              <a:chExt cx="2827731" cy="4031672"/>
            </a:xfrm>
          </p:grpSpPr>
          <p:sp>
            <p:nvSpPr>
              <p:cNvPr id="19" name="Блок-схема: карточка 18"/>
              <p:cNvSpPr/>
              <p:nvPr/>
            </p:nvSpPr>
            <p:spPr>
              <a:xfrm>
                <a:off x="374073" y="2011680"/>
                <a:ext cx="2680233" cy="4031672"/>
              </a:xfrm>
              <a:prstGeom prst="flowChartPunchedCard">
                <a:avLst/>
              </a:prstGeom>
              <a:noFill/>
              <a:ln>
                <a:solidFill>
                  <a:srgbClr val="68201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26575" y="2062553"/>
                <a:ext cx="2762518" cy="2997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i="1" dirty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</a:t>
                </a:r>
                <a:r>
                  <a:rPr lang="ru-RU" b="1" i="1" dirty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До </a:t>
                </a:r>
                <a:r>
                  <a:rPr lang="ru-RU" b="1" i="1" dirty="0" smtClean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22.10.2024</a:t>
                </a:r>
                <a:r>
                  <a:rPr lang="ru-RU" i="1" dirty="0" smtClean="0">
                    <a:solidFill>
                      <a:srgbClr val="B6373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</a:t>
                </a:r>
                <a:endParaRPr lang="ru-RU" b="1" i="1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ru-RU" sz="1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85750" indent="-285750">
                  <a:buFontTx/>
                  <a:buChar char="-"/>
                </a:pPr>
                <a:r>
                  <a:rPr lang="ru-RU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Проверка работоспособности технических средств в помещении руководителя ПП РСИ </a:t>
                </a: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(принтер/копировальный аппарат , персональный компьютер </a:t>
                </a:r>
                <a:r>
                  <a:rPr lang="ru-RU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с </a:t>
                </a: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подключением </a:t>
                </a:r>
                <a:r>
                  <a:rPr lang="ru-RU" sz="1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к сети «Интернет» для доступа на официальный сайт </a:t>
                </a:r>
                <a:r>
                  <a:rPr lang="ru-RU" sz="140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КОПО ЛО)</a:t>
                </a:r>
                <a:endParaRPr lang="ru-RU" sz="1600" dirty="0" smtClean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ru-RU" sz="1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761615" y="1639304"/>
              <a:ext cx="34303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Cambria" panose="02040503050406030204" pitchFamily="18" charset="0"/>
                  <a:ea typeface="Cambria" panose="02040503050406030204" pitchFamily="18" charset="0"/>
                </a:rPr>
                <a:t>Технический специалист</a:t>
              </a:r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1615" y="1899807"/>
              <a:ext cx="922637" cy="9226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376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25655" y="296644"/>
            <a:ext cx="7901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Подготовка к проведению репетиционного сочинения (изложения)</a:t>
            </a:r>
          </a:p>
        </p:txBody>
      </p:sp>
      <p:grpSp>
        <p:nvGrpSpPr>
          <p:cNvPr id="36" name="Группа 35"/>
          <p:cNvGrpSpPr/>
          <p:nvPr/>
        </p:nvGrpSpPr>
        <p:grpSpPr>
          <a:xfrm>
            <a:off x="0" y="1228287"/>
            <a:ext cx="9651076" cy="3374090"/>
            <a:chOff x="0" y="1228287"/>
            <a:chExt cx="9651076" cy="3374090"/>
          </a:xfrm>
        </p:grpSpPr>
        <p:sp>
          <p:nvSpPr>
            <p:cNvPr id="6" name="Google Shape;140;p5"/>
            <p:cNvSpPr/>
            <p:nvPr/>
          </p:nvSpPr>
          <p:spPr>
            <a:xfrm>
              <a:off x="0" y="1228287"/>
              <a:ext cx="9651076" cy="448887"/>
            </a:xfrm>
            <a:custGeom>
              <a:avLst/>
              <a:gdLst/>
              <a:ahLst/>
              <a:cxnLst/>
              <a:rect l="l" t="t" r="r" b="b"/>
              <a:pathLst>
                <a:path w="5628640" h="788035" extrusionOk="0">
                  <a:moveTo>
                    <a:pt x="5628027" y="0"/>
                  </a:moveTo>
                  <a:lnTo>
                    <a:pt x="0" y="0"/>
                  </a:lnTo>
                  <a:lnTo>
                    <a:pt x="0" y="787525"/>
                  </a:lnTo>
                  <a:lnTo>
                    <a:pt x="4965356" y="787525"/>
                  </a:lnTo>
                  <a:lnTo>
                    <a:pt x="562802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 defTabSz="554492">
                <a:lnSpc>
                  <a:spcPct val="150000"/>
                </a:lnSpc>
                <a:buClr>
                  <a:srgbClr val="000000"/>
                </a:buClr>
              </a:pPr>
              <a:r>
                <a:rPr lang="ru-RU" b="1" kern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kern="0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До </a:t>
              </a:r>
              <a:r>
                <a:rPr lang="ru-RU" b="1" kern="0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22.10.2024 </a:t>
              </a:r>
              <a:r>
                <a:rPr lang="ru-RU" kern="0" dirty="0" smtClean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-</a:t>
              </a:r>
              <a:r>
                <a:rPr lang="ru-RU" kern="0" dirty="0" smtClean="0">
                  <a:solidFill>
                    <a:srgbClr val="00000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подготовка бланков участников </a:t>
              </a:r>
              <a:r>
                <a:rPr lang="ru-RU" b="1" kern="0" dirty="0" smtClean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РСИ</a:t>
              </a:r>
              <a:endParaRPr b="1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endParaRPr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163601" y="2107487"/>
              <a:ext cx="9316138" cy="132687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algn="ctr"/>
              <a:r>
                <a:rPr lang="ru-RU" b="1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Односторонняя печать комплектов бланков РСИ в образовательной организации по количеству участников 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ru-RU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регистрационный бланк (1 шт.) + бланки записи (2 шт.);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ru-RU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дополнительные бланки записи (резерв 30%)</a:t>
              </a:r>
            </a:p>
            <a:p>
              <a:pPr algn="ctr"/>
              <a:endParaRPr lang="ru-RU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2521892" y="3879169"/>
              <a:ext cx="4089862" cy="72320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Хранение бланков в ПП </a:t>
              </a:r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РСИ 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  <a:p>
              <a:pPr algn="ctr"/>
              <a:r>
                <a:rPr lang="ru-RU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с соблюдением мер ИБ</a:t>
              </a:r>
            </a:p>
          </p:txBody>
        </p:sp>
        <p:sp>
          <p:nvSpPr>
            <p:cNvPr id="2" name="Штриховая стрелка вправо 1"/>
            <p:cNvSpPr/>
            <p:nvPr/>
          </p:nvSpPr>
          <p:spPr>
            <a:xfrm rot="5400000">
              <a:off x="4349401" y="1683233"/>
              <a:ext cx="434845" cy="422727"/>
            </a:xfrm>
            <a:prstGeom prst="stripedRightArrow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Штриховая стрелка вправо 23"/>
          <p:cNvSpPr/>
          <p:nvPr/>
        </p:nvSpPr>
        <p:spPr>
          <a:xfrm rot="5400000">
            <a:off x="4410519" y="3426264"/>
            <a:ext cx="444806" cy="461004"/>
          </a:xfrm>
          <a:prstGeom prst="striped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7575348" y="3255878"/>
            <a:ext cx="4078308" cy="3456780"/>
            <a:chOff x="7575348" y="3255878"/>
            <a:chExt cx="4078308" cy="3456780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76456" y="3255878"/>
              <a:ext cx="2077200" cy="2909981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67905" y="3529267"/>
              <a:ext cx="2077200" cy="2909981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75348" y="3751584"/>
              <a:ext cx="2076114" cy="2961074"/>
            </a:xfrm>
            <a:prstGeom prst="rect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</p:pic>
      </p:grpSp>
      <p:sp>
        <p:nvSpPr>
          <p:cNvPr id="34" name="TextBox 33"/>
          <p:cNvSpPr txBox="1"/>
          <p:nvPr/>
        </p:nvSpPr>
        <p:spPr>
          <a:xfrm rot="20669153">
            <a:off x="8068362" y="4526202"/>
            <a:ext cx="3562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ОДНОСТОРОННИЕ БЛАНКИ </a:t>
            </a:r>
            <a:r>
              <a:rPr lang="ru-RU" b="1" i="1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РСИ</a:t>
            </a:r>
            <a:endParaRPr lang="ru-RU" b="1" i="1" dirty="0">
              <a:solidFill>
                <a:srgbClr val="B6373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42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7" y="296644"/>
            <a:ext cx="7140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(изложения) </a:t>
            </a:r>
            <a:endParaRPr lang="ru-RU" b="1" dirty="0" smtClean="0">
              <a:solidFill>
                <a:srgbClr val="0F273D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sz="1400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</a:t>
            </a:r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</a:t>
            </a:r>
            <a:r>
              <a:rPr lang="ru-RU" sz="14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кабинете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578455"/>
              </p:ext>
            </p:extLst>
          </p:nvPr>
        </p:nvGraphicFramePr>
        <p:xfrm>
          <a:off x="553792" y="1951714"/>
          <a:ext cx="11291835" cy="39014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83806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8908029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36648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Руководитель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ОО</a:t>
                      </a:r>
                    </a:p>
                    <a:p>
                      <a:pPr algn="ctr"/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до 09:00 </a:t>
                      </a:r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Обеспечение явки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всех категорий сотрудников ПП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36179968"/>
                  </a:ext>
                </a:extLst>
              </a:tr>
              <a:tr h="203282">
                <a:tc rowSpan="4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Руководитель </a:t>
                      </a:r>
                      <a:endParaRPr lang="ru-RU" b="1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ПП РСИ</a:t>
                      </a:r>
                    </a:p>
                    <a:p>
                      <a:pPr algn="ctr"/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до 09:30 </a:t>
                      </a:r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Проверка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готовности учебных кабинетов.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284623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Инструктаж сотрудников ПП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 порядку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и процедуре проведения 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7710593"/>
                  </a:ext>
                </a:extLst>
              </a:tr>
              <a:tr h="298790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Распределение сотрудников ПП РСИ по рабочим местам.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61740534"/>
                  </a:ext>
                </a:extLst>
              </a:tr>
              <a:tr h="325836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Выдача материалов аудиторным организаторам. 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65800938"/>
                  </a:ext>
                </a:extLst>
              </a:tr>
              <a:tr h="101808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 </a:t>
                      </a:r>
                      <a:endParaRPr lang="ru-RU" b="1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</a:t>
                      </a:r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 </a:t>
                      </a:r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 ч. </a:t>
                      </a:r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 учебный кабинет</a:t>
                      </a:r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u="sng" kern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alibri"/>
                          <a:sym typeface="Calibri"/>
                        </a:rPr>
                        <a:t>до 09:30 </a:t>
                      </a:r>
                      <a:endParaRPr lang="ru-RU" b="1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Пройти </a:t>
                      </a:r>
                      <a:r>
                        <a:rPr lang="ru-RU" sz="1600" b="0" kern="1200" dirty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в свой учебный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кабинет,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проверить 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готовность кабинета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к РСИ.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Разложить на рабочие места участников листы бумаги для черновиков (не менее двух листов) на каждого участника, </a:t>
                      </a:r>
                      <a:r>
                        <a:rPr lang="ru-RU" sz="1600" b="0" u="sng" kern="120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инструкции для участников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;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проверить наличие орфографических словарей для участников сочинения,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орфографических и толковых словарей - для участников изложения;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подготовить на доске (информационном стенде) информацию для заполнения бланков регистрации.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50942566"/>
                  </a:ext>
                </a:extLst>
              </a:tr>
            </a:tbl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0" y="1228287"/>
            <a:ext cx="8718998" cy="1312025"/>
            <a:chOff x="0" y="1228287"/>
            <a:chExt cx="8718998" cy="1312025"/>
          </a:xfrm>
        </p:grpSpPr>
        <p:sp>
          <p:nvSpPr>
            <p:cNvPr id="30" name="Google Shape;140;p5"/>
            <p:cNvSpPr/>
            <p:nvPr/>
          </p:nvSpPr>
          <p:spPr>
            <a:xfrm>
              <a:off x="0" y="1228287"/>
              <a:ext cx="8718998" cy="561876"/>
            </a:xfrm>
            <a:custGeom>
              <a:avLst/>
              <a:gdLst/>
              <a:ahLst/>
              <a:cxnLst/>
              <a:rect l="l" t="t" r="r" b="b"/>
              <a:pathLst>
                <a:path w="5628640" h="788035" extrusionOk="0">
                  <a:moveTo>
                    <a:pt x="5628027" y="0"/>
                  </a:moveTo>
                  <a:lnTo>
                    <a:pt x="0" y="0"/>
                  </a:lnTo>
                  <a:lnTo>
                    <a:pt x="0" y="787525"/>
                  </a:lnTo>
                  <a:lnTo>
                    <a:pt x="4965356" y="787525"/>
                  </a:lnTo>
                  <a:lnTo>
                    <a:pt x="562802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>
                <a:defRPr/>
              </a:pPr>
              <a:r>
                <a:rPr lang="ru-RU" b="1" kern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u="sng" kern="0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До 09:00 </a:t>
              </a:r>
              <a:r>
                <a:rPr lang="ru-RU" b="1" u="sng" kern="0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23.10.2024</a:t>
              </a:r>
              <a:r>
                <a:rPr lang="ru-RU" b="1" kern="0" dirty="0" smtClean="0">
                  <a:solidFill>
                    <a:srgbClr val="68201E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–</a:t>
              </a:r>
              <a:r>
                <a:rPr lang="ru-RU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в день проведения </a:t>
              </a:r>
              <a:r>
                <a:rPr lang="ru-RU" kern="0" dirty="0" smtClean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РСИ </a:t>
              </a:r>
              <a:endParaRPr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endParaRPr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28287"/>
              <a:ext cx="1312025" cy="13120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29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8" y="296644"/>
            <a:ext cx="7140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(изложения) </a:t>
            </a:r>
          </a:p>
          <a:p>
            <a:pPr algn="ctr"/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кабинете)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0" y="1228287"/>
            <a:ext cx="9651076" cy="1312025"/>
            <a:chOff x="0" y="1228287"/>
            <a:chExt cx="9651076" cy="1312025"/>
          </a:xfrm>
        </p:grpSpPr>
        <p:sp>
          <p:nvSpPr>
            <p:cNvPr id="30" name="Google Shape;140;p5"/>
            <p:cNvSpPr/>
            <p:nvPr/>
          </p:nvSpPr>
          <p:spPr>
            <a:xfrm>
              <a:off x="0" y="1228287"/>
              <a:ext cx="9651076" cy="448887"/>
            </a:xfrm>
            <a:custGeom>
              <a:avLst/>
              <a:gdLst/>
              <a:ahLst/>
              <a:cxnLst/>
              <a:rect l="l" t="t" r="r" b="b"/>
              <a:pathLst>
                <a:path w="5628640" h="788035" extrusionOk="0">
                  <a:moveTo>
                    <a:pt x="5628027" y="0"/>
                  </a:moveTo>
                  <a:lnTo>
                    <a:pt x="0" y="0"/>
                  </a:lnTo>
                  <a:lnTo>
                    <a:pt x="0" y="787525"/>
                  </a:lnTo>
                  <a:lnTo>
                    <a:pt x="4965356" y="787525"/>
                  </a:lnTo>
                  <a:lnTo>
                    <a:pt x="562802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 defTabSz="554492">
                <a:lnSpc>
                  <a:spcPct val="150000"/>
                </a:lnSpc>
                <a:buClr>
                  <a:srgbClr val="000000"/>
                </a:buClr>
              </a:pPr>
              <a:r>
                <a:rPr lang="ru-RU" b="1" kern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u="sng" kern="0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До </a:t>
              </a:r>
              <a:r>
                <a:rPr lang="ru-RU" b="1" u="sng" kern="0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09:30 23.10.2024</a:t>
              </a:r>
              <a:r>
                <a:rPr lang="ru-RU" b="1" kern="0" dirty="0" smtClean="0">
                  <a:solidFill>
                    <a:srgbClr val="68201E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–</a:t>
              </a:r>
              <a:r>
                <a:rPr lang="ru-RU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в день проведения </a:t>
              </a:r>
              <a:r>
                <a:rPr lang="ru-RU" kern="0" dirty="0" smtClean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РСИ </a:t>
              </a:r>
              <a:r>
                <a:rPr lang="ru-RU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в учебном кабинете</a:t>
              </a:r>
              <a:endParaRPr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endParaRPr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28287"/>
              <a:ext cx="1312025" cy="1312025"/>
            </a:xfrm>
            <a:prstGeom prst="rect">
              <a:avLst/>
            </a:prstGeom>
          </p:spPr>
        </p:pic>
      </p:grpSp>
      <p:sp>
        <p:nvSpPr>
          <p:cNvPr id="4" name="TextBox 3"/>
          <p:cNvSpPr txBox="1"/>
          <p:nvPr/>
        </p:nvSpPr>
        <p:spPr>
          <a:xfrm>
            <a:off x="515154" y="2010012"/>
            <a:ext cx="46512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Код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  <a:endParaRPr lang="ru-RU" sz="16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Место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проведения </a:t>
            </a: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ПП РСИ =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код </a:t>
            </a: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ОО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Код вида работы (20 / 21)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Продолжительность РСИ =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3 ч 55 </a:t>
            </a: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мин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Для лиц с ОВЗ, детей-инвалидов и инвалидов </a:t>
            </a: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время увеличивается </a:t>
            </a:r>
            <a:r>
              <a:rPr lang="ru-RU" sz="1600" b="1" dirty="0">
                <a:latin typeface="Cambria" panose="02040503050406030204" pitchFamily="18" charset="0"/>
                <a:ea typeface="Cambria" panose="02040503050406030204" pitchFamily="18" charset="0"/>
              </a:rPr>
              <a:t>на 1,5 </a:t>
            </a:r>
            <a:r>
              <a:rPr lang="ru-RU" sz="16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ч.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0" y="4628193"/>
            <a:ext cx="9651076" cy="1312025"/>
            <a:chOff x="0" y="1228287"/>
            <a:chExt cx="9651076" cy="1312025"/>
          </a:xfrm>
        </p:grpSpPr>
        <p:sp>
          <p:nvSpPr>
            <p:cNvPr id="13" name="Google Shape;140;p5"/>
            <p:cNvSpPr/>
            <p:nvPr/>
          </p:nvSpPr>
          <p:spPr>
            <a:xfrm>
              <a:off x="0" y="1228287"/>
              <a:ext cx="9651076" cy="448887"/>
            </a:xfrm>
            <a:custGeom>
              <a:avLst/>
              <a:gdLst/>
              <a:ahLst/>
              <a:cxnLst/>
              <a:rect l="l" t="t" r="r" b="b"/>
              <a:pathLst>
                <a:path w="5628640" h="788035" extrusionOk="0">
                  <a:moveTo>
                    <a:pt x="5628027" y="0"/>
                  </a:moveTo>
                  <a:lnTo>
                    <a:pt x="0" y="0"/>
                  </a:lnTo>
                  <a:lnTo>
                    <a:pt x="0" y="787525"/>
                  </a:lnTo>
                  <a:lnTo>
                    <a:pt x="4965356" y="787525"/>
                  </a:lnTo>
                  <a:lnTo>
                    <a:pt x="562802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algn="ctr" defTabSz="554492">
                <a:lnSpc>
                  <a:spcPct val="150000"/>
                </a:lnSpc>
                <a:buClr>
                  <a:srgbClr val="000000"/>
                </a:buClr>
              </a:pPr>
              <a:r>
                <a:rPr lang="ru-RU" b="1" kern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u="sng" kern="0" dirty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с </a:t>
              </a:r>
              <a:r>
                <a:rPr lang="ru-RU" b="1" u="sng" kern="0" dirty="0" smtClean="0">
                  <a:solidFill>
                    <a:srgbClr val="B63734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09:30 до 09:45 23.10.2024</a:t>
              </a:r>
              <a:r>
                <a:rPr lang="ru-RU" b="1" kern="0" dirty="0" smtClean="0">
                  <a:solidFill>
                    <a:srgbClr val="68201E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</a:t>
              </a:r>
              <a:r>
                <a:rPr lang="ru-RU" b="1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–</a:t>
              </a:r>
              <a:r>
                <a:rPr lang="ru-RU" kern="0" dirty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 вход участников в ПП </a:t>
              </a:r>
              <a:r>
                <a:rPr lang="ru-RU" kern="0" dirty="0" smtClean="0">
                  <a:latin typeface="Cambria" panose="02040503050406030204" pitchFamily="18" charset="0"/>
                  <a:ea typeface="Cambria" panose="02040503050406030204" pitchFamily="18" charset="0"/>
                  <a:cs typeface="Calibri"/>
                  <a:sym typeface="Calibri"/>
                </a:rPr>
                <a:t>РСИ</a:t>
              </a:r>
              <a:endParaRPr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endParaRPr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28287"/>
              <a:ext cx="1312025" cy="1312025"/>
            </a:xfrm>
            <a:prstGeom prst="rect">
              <a:avLst/>
            </a:prstGeom>
          </p:spPr>
        </p:pic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12750"/>
              </p:ext>
            </p:extLst>
          </p:nvPr>
        </p:nvGraphicFramePr>
        <p:xfrm>
          <a:off x="612447" y="5355036"/>
          <a:ext cx="10833934" cy="1371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631142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202792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3300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Внеаудиторные</a:t>
                      </a:r>
                      <a:r>
                        <a:rPr lang="ru-RU" b="1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организаторы</a:t>
                      </a:r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Обеспечивают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вход участников в ПП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(ф. ИС-04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).</a:t>
                      </a:r>
                    </a:p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Указывают место, где участники могут оставить личные вещи.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36179968"/>
                  </a:ext>
                </a:extLst>
              </a:tr>
              <a:tr h="342129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Обеспечивают </a:t>
                      </a:r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вход участников в 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учебный кабинет (ф. ИС-05).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291901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Указывают рабочее место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участника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7710593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359" y="1743872"/>
            <a:ext cx="6582694" cy="28102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488" y="1743499"/>
            <a:ext cx="6584436" cy="281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8" y="296644"/>
            <a:ext cx="71407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кабинете)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 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Google Shape;140;p5"/>
          <p:cNvSpPr/>
          <p:nvPr/>
        </p:nvSpPr>
        <p:spPr>
          <a:xfrm>
            <a:off x="0" y="1229796"/>
            <a:ext cx="9651076" cy="448887"/>
          </a:xfrm>
          <a:custGeom>
            <a:avLst/>
            <a:gdLst/>
            <a:ahLst/>
            <a:cxnLst/>
            <a:rect l="l" t="t" r="r" b="b"/>
            <a:pathLst>
              <a:path w="5628640" h="788035" extrusionOk="0">
                <a:moveTo>
                  <a:pt x="5628027" y="0"/>
                </a:moveTo>
                <a:lnTo>
                  <a:pt x="0" y="0"/>
                </a:lnTo>
                <a:lnTo>
                  <a:pt x="0" y="787525"/>
                </a:lnTo>
                <a:lnTo>
                  <a:pt x="4965356" y="787525"/>
                </a:lnTo>
                <a:lnTo>
                  <a:pt x="562802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554492">
              <a:lnSpc>
                <a:spcPct val="150000"/>
              </a:lnSpc>
              <a:buClr>
                <a:srgbClr val="000000"/>
              </a:buClr>
            </a:pPr>
            <a:r>
              <a:rPr lang="ru-RU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u="sng" kern="0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до 09:50  23.10.2024</a:t>
            </a:r>
            <a:r>
              <a:rPr lang="ru-RU" b="1" kern="0" dirty="0" smtClean="0">
                <a:solidFill>
                  <a:srgbClr val="68201E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–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получить 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темы/тексты 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Р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СИ</a:t>
            </a:r>
            <a:endParaRPr kern="0" dirty="0">
              <a:latin typeface="Cambria" panose="02040503050406030204" pitchFamily="18" charset="0"/>
              <a:ea typeface="Cambria" panose="02040503050406030204" pitchFamily="18" charset="0"/>
              <a:cs typeface="Calibri"/>
              <a:sym typeface="Calibri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700956"/>
              </p:ext>
            </p:extLst>
          </p:nvPr>
        </p:nvGraphicFramePr>
        <p:xfrm>
          <a:off x="747955" y="2117872"/>
          <a:ext cx="10456922" cy="2743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84121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72801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33005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Руководитель ПП </a:t>
                      </a:r>
                      <a:r>
                        <a:rPr lang="ru-RU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Дает указание </a:t>
                      </a:r>
                      <a:r>
                        <a:rPr lang="ru-RU" sz="16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b="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техспециалисту</a:t>
                      </a:r>
                      <a:r>
                        <a:rPr lang="ru-RU" sz="16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получить</a:t>
                      </a:r>
                      <a:r>
                        <a:rPr lang="ru-RU" sz="16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ru-RU" sz="1600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комплект </a:t>
                      </a:r>
                      <a:r>
                        <a:rPr lang="ru-RU" sz="16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тем и текст РСИ</a:t>
                      </a:r>
                      <a:r>
                        <a:rPr lang="ru-RU" sz="1600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36179968"/>
                  </a:ext>
                </a:extLst>
              </a:tr>
              <a:tr h="813157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Технический специалист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i="0" u="sng" strike="noStrike" kern="1200" baseline="0" dirty="0" smtClean="0">
                          <a:solidFill>
                            <a:srgbClr val="B63734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edu.lenobl.ru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(раздел «Новости»)</a:t>
                      </a:r>
                      <a:endParaRPr lang="ru-RU" sz="1600" b="0" i="1" u="sng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sz="1600" b="0" i="1" u="sng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Темы</a:t>
                      </a:r>
                      <a:r>
                        <a:rPr lang="ru-RU" sz="1600" b="0" i="1" u="sng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репетиционного сочинения</a:t>
                      </a:r>
                      <a:endParaRPr lang="ru-RU" sz="1600" b="1" i="0" u="none" baseline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u="sng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Текст репетиционного изложения</a:t>
                      </a:r>
                      <a:endParaRPr lang="ru-RU" sz="1600" b="0" i="1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947840">
                <a:tc vMerge="1">
                  <a:txBody>
                    <a:bodyPr/>
                    <a:lstStyle/>
                    <a:p>
                      <a:endParaRPr lang="ru-RU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Размножает</a:t>
                      </a:r>
                      <a:r>
                        <a:rPr lang="ru-RU" sz="1600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темы и тексты в необходимом количестве и передает руководителю ПП РСИ.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Для участников с тяжелыми нарушениями речи, с задержкой психического развития, с расстройствами аутистического спектра, с нарушениями опорно-двигательного аппарата, слабовидящих, глухих, позднооглохших и слабослышащих – персональные </a:t>
                      </a:r>
                      <a:r>
                        <a:rPr lang="ru-RU" sz="1600" b="1" kern="1200" baseline="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листы с текстами изложения.</a:t>
                      </a:r>
                      <a:endParaRPr lang="ru-RU" sz="1600" b="1" kern="1200" dirty="0" smtClean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9771059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3" y="1176479"/>
            <a:ext cx="888076" cy="888076"/>
          </a:xfrm>
          <a:prstGeom prst="rect">
            <a:avLst/>
          </a:prstGeom>
        </p:spPr>
      </p:pic>
      <p:sp>
        <p:nvSpPr>
          <p:cNvPr id="20" name="Google Shape;140;p5"/>
          <p:cNvSpPr/>
          <p:nvPr/>
        </p:nvSpPr>
        <p:spPr>
          <a:xfrm>
            <a:off x="99753" y="5061650"/>
            <a:ext cx="9651076" cy="448887"/>
          </a:xfrm>
          <a:custGeom>
            <a:avLst/>
            <a:gdLst/>
            <a:ahLst/>
            <a:cxnLst/>
            <a:rect l="l" t="t" r="r" b="b"/>
            <a:pathLst>
              <a:path w="5628640" h="788035" extrusionOk="0">
                <a:moveTo>
                  <a:pt x="5628027" y="0"/>
                </a:moveTo>
                <a:lnTo>
                  <a:pt x="0" y="0"/>
                </a:lnTo>
                <a:lnTo>
                  <a:pt x="0" y="787525"/>
                </a:lnTo>
                <a:lnTo>
                  <a:pt x="4965356" y="787525"/>
                </a:lnTo>
                <a:lnTo>
                  <a:pt x="562802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554492">
              <a:lnSpc>
                <a:spcPct val="150000"/>
              </a:lnSpc>
              <a:buClr>
                <a:srgbClr val="000000"/>
              </a:buClr>
            </a:pPr>
            <a:r>
              <a:rPr lang="ru-RU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u="sng" kern="0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до 09:50  23.10.2024</a:t>
            </a:r>
            <a:r>
              <a:rPr lang="ru-RU" b="1" kern="0" dirty="0" smtClean="0">
                <a:solidFill>
                  <a:srgbClr val="68201E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–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получить темы ИСИ от руководителя ПП </a:t>
            </a:r>
            <a:r>
              <a:rPr lang="ru-RU" kern="0" dirty="0" smtClean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РСИ</a:t>
            </a:r>
            <a:endParaRPr kern="0" dirty="0">
              <a:latin typeface="Cambria" panose="02040503050406030204" pitchFamily="18" charset="0"/>
              <a:ea typeface="Cambria" panose="02040503050406030204" pitchFamily="18" charset="0"/>
              <a:cs typeface="Calibri"/>
              <a:sym typeface="Calibri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915553"/>
              </p:ext>
            </p:extLst>
          </p:nvPr>
        </p:nvGraphicFramePr>
        <p:xfrm>
          <a:off x="656012" y="5733958"/>
          <a:ext cx="10456922" cy="640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05374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51548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499652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Получают темы и тексты ИСИ от руководителя ПП </a:t>
                      </a:r>
                      <a:r>
                        <a:rPr lang="ru-RU" b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</a:tbl>
          </a:graphicData>
        </a:graphic>
      </p:graphicFrame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61650"/>
            <a:ext cx="1312025" cy="13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2"/>
            <a:ext cx="1224895" cy="94297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479665" y="942975"/>
            <a:ext cx="9476510" cy="0"/>
          </a:xfrm>
          <a:prstGeom prst="line">
            <a:avLst/>
          </a:prstGeom>
          <a:ln w="19050">
            <a:solidFill>
              <a:srgbClr val="63A0D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619" y="0"/>
            <a:ext cx="1152381" cy="9714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06048" y="296644"/>
            <a:ext cx="714073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F273D"/>
                </a:solidFill>
                <a:latin typeface="Book Antiqua" panose="02040602050305030304" pitchFamily="18" charset="0"/>
              </a:rPr>
              <a:t>Проведение репетиционного сочинения (изложения</a:t>
            </a:r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ru-RU" sz="1400" b="1" kern="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(п. 3. </a:t>
            </a:r>
            <a:r>
              <a:rPr lang="ru-RU" sz="1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Проведение репетиционного сочинения (изложения) в учебном кабинете)</a:t>
            </a:r>
          </a:p>
          <a:p>
            <a:pPr algn="ctr"/>
            <a:r>
              <a:rPr lang="ru-RU" b="1" dirty="0" smtClean="0">
                <a:solidFill>
                  <a:srgbClr val="0F273D"/>
                </a:solidFill>
                <a:latin typeface="Book Antiqua" panose="02040602050305030304" pitchFamily="18" charset="0"/>
              </a:rPr>
              <a:t> </a:t>
            </a:r>
            <a:endParaRPr lang="ru-RU" b="1" dirty="0">
              <a:solidFill>
                <a:srgbClr val="0F273D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Google Shape;140;p5"/>
          <p:cNvSpPr/>
          <p:nvPr/>
        </p:nvSpPr>
        <p:spPr>
          <a:xfrm>
            <a:off x="0" y="1229796"/>
            <a:ext cx="9651076" cy="448887"/>
          </a:xfrm>
          <a:custGeom>
            <a:avLst/>
            <a:gdLst/>
            <a:ahLst/>
            <a:cxnLst/>
            <a:rect l="l" t="t" r="r" b="b"/>
            <a:pathLst>
              <a:path w="5628640" h="788035" extrusionOk="0">
                <a:moveTo>
                  <a:pt x="5628027" y="0"/>
                </a:moveTo>
                <a:lnTo>
                  <a:pt x="0" y="0"/>
                </a:lnTo>
                <a:lnTo>
                  <a:pt x="0" y="787525"/>
                </a:lnTo>
                <a:lnTo>
                  <a:pt x="4965356" y="787525"/>
                </a:lnTo>
                <a:lnTo>
                  <a:pt x="5628027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 defTabSz="554492">
              <a:lnSpc>
                <a:spcPct val="150000"/>
              </a:lnSpc>
              <a:buClr>
                <a:srgbClr val="000000"/>
              </a:buClr>
            </a:pPr>
            <a:r>
              <a:rPr lang="ru-RU" b="1" kern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u="sng" kern="0" dirty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в 09:50 </a:t>
            </a:r>
            <a:r>
              <a:rPr lang="ru-RU" b="1" u="sng" kern="0" dirty="0" smtClean="0">
                <a:solidFill>
                  <a:srgbClr val="B63734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23.10.2024</a:t>
            </a:r>
            <a:r>
              <a:rPr lang="ru-RU" b="1" kern="0" dirty="0" smtClean="0">
                <a:solidFill>
                  <a:srgbClr val="68201E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</a:t>
            </a:r>
            <a:r>
              <a:rPr lang="ru-RU" b="1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–</a:t>
            </a:r>
            <a:r>
              <a:rPr lang="ru-RU" kern="0" dirty="0">
                <a:latin typeface="Cambria" panose="02040503050406030204" pitchFamily="18" charset="0"/>
                <a:ea typeface="Cambria" panose="02040503050406030204" pitchFamily="18" charset="0"/>
                <a:cs typeface="Calibri"/>
                <a:sym typeface="Calibri"/>
              </a:rPr>
              <a:t> первая часть инструктажа</a:t>
            </a:r>
            <a:endParaRPr kern="0" dirty="0">
              <a:latin typeface="Cambria" panose="02040503050406030204" pitchFamily="18" charset="0"/>
              <a:ea typeface="Cambria" panose="02040503050406030204" pitchFamily="18" charset="0"/>
              <a:cs typeface="Calibri"/>
              <a:sym typeface="Calibri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287"/>
            <a:ext cx="1312025" cy="1312025"/>
          </a:xfrm>
          <a:prstGeom prst="rect">
            <a:avLst/>
          </a:prstGeom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72044"/>
              </p:ext>
            </p:extLst>
          </p:nvPr>
        </p:nvGraphicFramePr>
        <p:xfrm>
          <a:off x="1053268" y="2008063"/>
          <a:ext cx="10456922" cy="2926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84121">
                  <a:extLst>
                    <a:ext uri="{9D8B030D-6E8A-4147-A177-3AD203B41FA5}">
                      <a16:colId xmlns:a16="http://schemas.microsoft.com/office/drawing/2014/main" xmlns="" val="4165195992"/>
                    </a:ext>
                  </a:extLst>
                </a:gridCol>
                <a:gridCol w="7772801">
                  <a:extLst>
                    <a:ext uri="{9D8B030D-6E8A-4147-A177-3AD203B41FA5}">
                      <a16:colId xmlns:a16="http://schemas.microsoft.com/office/drawing/2014/main" xmlns="" val="2127004912"/>
                    </a:ext>
                  </a:extLst>
                </a:gridCol>
              </a:tblGrid>
              <a:tr h="499652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Аудиторные организаторы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Начало первой части инструктажа.</a:t>
                      </a:r>
                    </a:p>
                    <a:p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Чтение инструкции </a:t>
                      </a:r>
                      <a:r>
                        <a:rPr lang="ru-RU" b="1" i="0" u="sng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слово в слово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 осмысленно.</a:t>
                      </a:r>
                    </a:p>
                    <a:p>
                      <a:r>
                        <a:rPr lang="ru-RU" b="0" i="1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Комментарии, отмеченные курсивом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 </a:t>
                      </a:r>
                      <a:r>
                        <a:rPr lang="ru-RU" b="0" u="sng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не читаются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 </a:t>
                      </a:r>
                      <a:endParaRPr lang="ru-RU" b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02419160"/>
                  </a:ext>
                </a:extLst>
              </a:tr>
              <a:tr h="499652"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Выдача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основного комплекта бланков </a:t>
                      </a:r>
                      <a:r>
                        <a:rPr lang="ru-RU" b="0" baseline="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РСИ</a:t>
                      </a:r>
                      <a:r>
                        <a:rPr lang="ru-RU" b="0" baseline="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</a:p>
                    <a:p>
                      <a:endParaRPr lang="ru-RU" b="0" baseline="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b="0" i="1" baseline="0" dirty="0">
                        <a:solidFill>
                          <a:srgbClr val="B63734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b="0" i="1" baseline="0" dirty="0">
                        <a:solidFill>
                          <a:srgbClr val="B63734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b="0" i="1" baseline="0" dirty="0">
                        <a:solidFill>
                          <a:srgbClr val="B63734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b="0" i="1" baseline="0" dirty="0">
                        <a:solidFill>
                          <a:srgbClr val="B63734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endParaRPr lang="ru-RU" b="0" i="1" baseline="0" dirty="0">
                        <a:solidFill>
                          <a:srgbClr val="B63734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62364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9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4813</TotalTime>
  <Words>2459</Words>
  <Application>Microsoft Office PowerPoint</Application>
  <PresentationFormat>Произвольный</PresentationFormat>
  <Paragraphs>308</Paragraphs>
  <Slides>20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Подготовка и проведение  репетиционного сочинения (изложения)  23 октября 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Yaroslava</dc:creator>
  <cp:lastModifiedBy>Елена Григорьевна Шарая</cp:lastModifiedBy>
  <cp:revision>423</cp:revision>
  <dcterms:created xsi:type="dcterms:W3CDTF">2021-11-17T08:41:48Z</dcterms:created>
  <dcterms:modified xsi:type="dcterms:W3CDTF">2024-10-17T12:45:05Z</dcterms:modified>
</cp:coreProperties>
</file>