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0"/>
  </p:notesMasterIdLst>
  <p:sldIdLst>
    <p:sldId id="257" r:id="rId2"/>
    <p:sldId id="258" r:id="rId3"/>
    <p:sldId id="259" r:id="rId4"/>
    <p:sldId id="263" r:id="rId5"/>
    <p:sldId id="262" r:id="rId6"/>
    <p:sldId id="264" r:id="rId7"/>
    <p:sldId id="266" r:id="rId8"/>
    <p:sldId id="267" r:id="rId9"/>
    <p:sldId id="260" r:id="rId10"/>
    <p:sldId id="261" r:id="rId11"/>
    <p:sldId id="268" r:id="rId12"/>
    <p:sldId id="277" r:id="rId13"/>
    <p:sldId id="269" r:id="rId14"/>
    <p:sldId id="270" r:id="rId15"/>
    <p:sldId id="272" r:id="rId16"/>
    <p:sldId id="273" r:id="rId17"/>
    <p:sldId id="274" r:id="rId18"/>
    <p:sldId id="275" r:id="rId19"/>
    <p:sldId id="280" r:id="rId20"/>
    <p:sldId id="276" r:id="rId21"/>
    <p:sldId id="285" r:id="rId22"/>
    <p:sldId id="286" r:id="rId23"/>
    <p:sldId id="284" r:id="rId24"/>
    <p:sldId id="287" r:id="rId25"/>
    <p:sldId id="282" r:id="rId26"/>
    <p:sldId id="288" r:id="rId27"/>
    <p:sldId id="289" r:id="rId28"/>
    <p:sldId id="281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9" r:id="rId38"/>
    <p:sldId id="298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87" autoAdjust="0"/>
    <p:restoredTop sz="79575" autoAdjust="0"/>
  </p:normalViewPr>
  <p:slideViewPr>
    <p:cSldViewPr snapToGrid="0">
      <p:cViewPr varScale="1">
        <p:scale>
          <a:sx n="54" d="100"/>
          <a:sy n="54" d="100"/>
        </p:scale>
        <p:origin x="-106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5DEBC-9269-4EA3-953E-598C4A5C9BC4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BEB11-EA1A-4341-97E2-DE9CFCAB41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3516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BEB11-EA1A-4341-97E2-DE9CFCAB414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765933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BEB11-EA1A-4341-97E2-DE9CFCAB414F}" type="slidenum">
              <a:rPr lang="ru-RU" smtClean="0"/>
              <a:pPr/>
              <a:t>36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4026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BEB11-EA1A-4341-97E2-DE9CFCAB414F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86196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BEB11-EA1A-4341-97E2-DE9CFCAB414F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4863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BEB11-EA1A-4341-97E2-DE9CFCAB414F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15761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BEB11-EA1A-4341-97E2-DE9CFCAB414F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1192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BEB11-EA1A-4341-97E2-DE9CFCAB414F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11827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BEB11-EA1A-4341-97E2-DE9CFCAB414F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75236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BEB11-EA1A-4341-97E2-DE9CFCAB414F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78157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BEB11-EA1A-4341-97E2-DE9CFCAB414F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0792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9638A-9931-439F-B1CD-41C2568570FC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766F-B3F5-4996-9772-979C48EAF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89497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9638A-9931-439F-B1CD-41C2568570FC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766F-B3F5-4996-9772-979C48EAF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94802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9638A-9931-439F-B1CD-41C2568570FC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766F-B3F5-4996-9772-979C48EAFA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0836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9638A-9931-439F-B1CD-41C2568570FC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766F-B3F5-4996-9772-979C48EAF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88026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9638A-9931-439F-B1CD-41C2568570FC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766F-B3F5-4996-9772-979C48EAFA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562872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9638A-9931-439F-B1CD-41C2568570FC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766F-B3F5-4996-9772-979C48EAF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87820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9638A-9931-439F-B1CD-41C2568570FC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766F-B3F5-4996-9772-979C48EAF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93463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9638A-9931-439F-B1CD-41C2568570FC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766F-B3F5-4996-9772-979C48EAF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9978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9638A-9931-439F-B1CD-41C2568570FC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766F-B3F5-4996-9772-979C48EAF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37250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9638A-9931-439F-B1CD-41C2568570FC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766F-B3F5-4996-9772-979C48EAF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21776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9638A-9931-439F-B1CD-41C2568570FC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766F-B3F5-4996-9772-979C48EAF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77176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9638A-9931-439F-B1CD-41C2568570FC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766F-B3F5-4996-9772-979C48EAF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7561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9638A-9931-439F-B1CD-41C2568570FC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766F-B3F5-4996-9772-979C48EAF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0702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9638A-9931-439F-B1CD-41C2568570FC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766F-B3F5-4996-9772-979C48EAF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09679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9638A-9931-439F-B1CD-41C2568570FC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766F-B3F5-4996-9772-979C48EAF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4468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9638A-9931-439F-B1CD-41C2568570FC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766F-B3F5-4996-9772-979C48EAF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41012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9638A-9931-439F-B1CD-41C2568570FC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4A4766F-B3F5-4996-9772-979C48EAF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5479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edsoo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3D6857E9-89CD-4150-8FC6-1CF95EEAA4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8449" y="4046437"/>
            <a:ext cx="8535140" cy="10973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667474C-A23E-46C9-990B-F88BC010A969}"/>
              </a:ext>
            </a:extLst>
          </p:cNvPr>
          <p:cNvSpPr txBox="1"/>
          <p:nvPr/>
        </p:nvSpPr>
        <p:spPr>
          <a:xfrm>
            <a:off x="1058333" y="1994840"/>
            <a:ext cx="1088813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400" b="1" dirty="0">
                <a:solidFill>
                  <a:schemeClr val="accent2">
                    <a:lumMod val="50000"/>
                  </a:schemeClr>
                </a:solidFill>
              </a:rPr>
              <a:t>Новые ФГОС: </a:t>
            </a:r>
          </a:p>
          <a:p>
            <a:r>
              <a:rPr lang="ru-RU" sz="5400" b="1" dirty="0">
                <a:solidFill>
                  <a:schemeClr val="accent2">
                    <a:lumMod val="50000"/>
                  </a:schemeClr>
                </a:solidFill>
              </a:rPr>
              <a:t>к каким изменениям </a:t>
            </a:r>
          </a:p>
          <a:p>
            <a:r>
              <a:rPr lang="ru-RU" sz="5400" b="1" dirty="0">
                <a:solidFill>
                  <a:schemeClr val="accent2">
                    <a:lumMod val="50000"/>
                  </a:schemeClr>
                </a:solidFill>
              </a:rPr>
              <a:t>готовиться школе </a:t>
            </a:r>
          </a:p>
          <a:p>
            <a:r>
              <a:rPr lang="ru-RU" sz="5400" b="1" dirty="0">
                <a:solidFill>
                  <a:schemeClr val="accent2">
                    <a:lumMod val="50000"/>
                  </a:schemeClr>
                </a:solidFill>
              </a:rPr>
              <a:t>в 2022 году?</a:t>
            </a:r>
          </a:p>
        </p:txBody>
      </p:sp>
    </p:spTree>
    <p:extLst>
      <p:ext uri="{BB962C8B-B14F-4D97-AF65-F5344CB8AC3E}">
        <p14:creationId xmlns="" xmlns:p14="http://schemas.microsoft.com/office/powerpoint/2010/main" val="1782490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5A002CE-1329-4B89-95BA-068BEE834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574866" cy="1320800"/>
          </a:xfrm>
        </p:spPr>
        <p:txBody>
          <a:bodyPr>
            <a:normAutofit fontScale="90000"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ФГОС обеспечивает </a:t>
            </a:r>
            <a:r>
              <a:rPr lang="ru-RU" sz="4400" dirty="0">
                <a:solidFill>
                  <a:srgbClr val="FF0000"/>
                </a:solidFill>
              </a:rPr>
              <a:t>преемственность образовательных   программ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01BB35A-8FDE-4A48-83BD-7FC31E157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1" y="2160589"/>
            <a:ext cx="11489266" cy="44010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/>
              <a:t>Предполагается, что каждый ученик на предыдущей ступени обучения получает  все знания, необходимые для перехода на  следующую. Иначе говоря, нельзя перейти  в пятый класс, не владея знаниями и  умениями начальной школы</a:t>
            </a:r>
          </a:p>
        </p:txBody>
      </p:sp>
    </p:spTree>
    <p:extLst>
      <p:ext uri="{BB962C8B-B14F-4D97-AF65-F5344CB8AC3E}">
        <p14:creationId xmlns="" xmlns:p14="http://schemas.microsoft.com/office/powerpoint/2010/main" val="2417690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629208C-6330-4DE2-A8F2-234D3F09B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Внедрение ФГОС НОО и ФГОС 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ООО с 01.09.2022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ECD3D89-1274-49A7-9D16-4835E7CF2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682" y="1477038"/>
            <a:ext cx="11348089" cy="505135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9600" dirty="0"/>
              <a:t>Министерством просвещения утверждены новые федеральные  государственные образовательные стандарты (далее – ФГОС) </a:t>
            </a:r>
          </a:p>
          <a:p>
            <a:pPr marL="0" indent="0">
              <a:buNone/>
            </a:pPr>
            <a:r>
              <a:rPr lang="ru-RU" sz="9600" dirty="0"/>
              <a:t>начального общего и основного общего образования (далее – НОО и ООО соответственно). </a:t>
            </a:r>
            <a:r>
              <a:rPr lang="ru-RU" sz="9600" b="1" dirty="0">
                <a:solidFill>
                  <a:srgbClr val="FF0000"/>
                </a:solidFill>
              </a:rPr>
              <a:t>Обновлённая редакция ФГОС </a:t>
            </a:r>
          </a:p>
          <a:p>
            <a:pPr marL="0" indent="0">
              <a:buNone/>
            </a:pPr>
            <a:r>
              <a:rPr lang="ru-RU" sz="9600" b="1" dirty="0">
                <a:solidFill>
                  <a:srgbClr val="FF0000"/>
                </a:solidFill>
              </a:rPr>
              <a:t>сохраняет принципы вариативности в формировании школами  ООП НОО и  ООП ООО  , а также учёта интересов и  возможностей как  образовательных организаций, так и их  учеников.</a:t>
            </a:r>
          </a:p>
          <a:p>
            <a:pPr marL="0" indent="0">
              <a:buNone/>
            </a:pPr>
            <a:r>
              <a:rPr lang="ru-RU" sz="9600" dirty="0"/>
              <a:t> Именно с 1 сентября 2022 года начнут действовать  ФГОС в каждой школе, а обучающиеся, которые будут приняты  на обучение в первые и пятые классы в 2022 году, будут учиться  уже по обновленным ФГОС.  Для несовершеннолетних обучающихся, зачисленных на  обучение до вступления в силу настоящих приказов, возможно </a:t>
            </a:r>
          </a:p>
          <a:p>
            <a:pPr marL="0" indent="0">
              <a:buNone/>
            </a:pPr>
            <a:r>
              <a:rPr lang="ru-RU" sz="9600" dirty="0"/>
              <a:t>обучение по новым ФГОС с согласия их родителей (законных  представителей).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66228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7ADCB56-651D-4D3F-ACF5-F00C66DAA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24" y="77972"/>
            <a:ext cx="10795196" cy="57061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Нормативная база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3B3F1AF-2852-4520-8696-457825842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44279"/>
            <a:ext cx="11514666" cy="563525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9600" dirty="0">
                <a:solidFill>
                  <a:srgbClr val="FF0000"/>
                </a:solidFill>
              </a:rPr>
              <a:t>• </a:t>
            </a:r>
            <a:r>
              <a:rPr lang="ru-RU" sz="9600" b="1" dirty="0">
                <a:solidFill>
                  <a:srgbClr val="FF0000"/>
                </a:solidFill>
              </a:rPr>
              <a:t>ФЗ «Об образовании в Российской Федерации» №273-ФЗ</a:t>
            </a:r>
          </a:p>
          <a:p>
            <a:pPr marL="0" indent="0">
              <a:buNone/>
            </a:pPr>
            <a:r>
              <a:rPr lang="ru-RU" sz="9600" dirty="0"/>
              <a:t>Часть 4. Статья 3:</a:t>
            </a:r>
          </a:p>
          <a:p>
            <a:pPr marL="0" indent="0">
              <a:buNone/>
            </a:pPr>
            <a:r>
              <a:rPr lang="ru-RU" sz="9600" dirty="0"/>
              <a:t>1. Государственная политика и правовое регулирование отношений в сфере образования основываются на следующих принципах:  …</a:t>
            </a:r>
          </a:p>
          <a:p>
            <a:pPr marL="0" indent="0">
              <a:buNone/>
            </a:pPr>
            <a:r>
              <a:rPr lang="ru-RU" sz="9600" dirty="0"/>
              <a:t>4. единство образовательного пространства  на территории Российской Федерации, защита и развитие этнокультурных особенностей и </a:t>
            </a:r>
          </a:p>
          <a:p>
            <a:pPr marL="0" indent="0">
              <a:buNone/>
            </a:pPr>
            <a:r>
              <a:rPr lang="ru-RU" sz="9600" dirty="0"/>
              <a:t>традиций народов Российской Федерации в условиях многонационального государства;</a:t>
            </a:r>
          </a:p>
          <a:p>
            <a:pPr marL="0" indent="0">
              <a:buNone/>
            </a:pPr>
            <a:r>
              <a:rPr lang="ru-RU" sz="9600" b="1" dirty="0">
                <a:solidFill>
                  <a:srgbClr val="FF0000"/>
                </a:solidFill>
              </a:rPr>
              <a:t>• Конституция РФ</a:t>
            </a:r>
          </a:p>
          <a:p>
            <a:pPr marL="0" indent="0">
              <a:buNone/>
            </a:pPr>
            <a:r>
              <a:rPr lang="ru-RU" sz="9600" dirty="0"/>
              <a:t>Статья 43</a:t>
            </a:r>
          </a:p>
          <a:p>
            <a:pPr marL="0" indent="0">
              <a:buNone/>
            </a:pPr>
            <a:r>
              <a:rPr lang="ru-RU" sz="9600" dirty="0"/>
              <a:t>1. Каждый имеет право на образование.</a:t>
            </a:r>
          </a:p>
          <a:p>
            <a:pPr marL="0" indent="0">
              <a:buNone/>
            </a:pPr>
            <a:r>
              <a:rPr lang="ru-RU" sz="9600" dirty="0"/>
              <a:t>2. Гарантируются общедоступность и бесплатность дошкольного, основного </a:t>
            </a:r>
          </a:p>
          <a:p>
            <a:pPr marL="0" indent="0">
              <a:buNone/>
            </a:pPr>
            <a:r>
              <a:rPr lang="ru-RU" sz="9600" dirty="0"/>
              <a:t>общего и среднего профессионального образования в государственных или </a:t>
            </a:r>
          </a:p>
          <a:p>
            <a:pPr marL="0" indent="0">
              <a:buNone/>
            </a:pPr>
            <a:r>
              <a:rPr lang="ru-RU" sz="9600" dirty="0"/>
              <a:t>муниципальных образовательных учреждениях и на предприятиях</a:t>
            </a:r>
          </a:p>
        </p:txBody>
      </p:sp>
    </p:spTree>
    <p:extLst>
      <p:ext uri="{BB962C8B-B14F-4D97-AF65-F5344CB8AC3E}">
        <p14:creationId xmlns="" xmlns:p14="http://schemas.microsoft.com/office/powerpoint/2010/main" val="3720168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F595A1A-9DA5-40C5-8620-DEDC2E4FF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НОРМАТИВНАЯ БАЗА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C9A7877-FF0D-4520-A91E-1AC42BBC8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10348629" cy="3880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dirty="0"/>
              <a:t>01.09.2022 года- начало реализации  обновленных ФГОС:</a:t>
            </a:r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r>
              <a:rPr lang="ru-RU" sz="3600" dirty="0"/>
              <a:t>ФГОС НОО – приказ 31.05.2021 года № 286</a:t>
            </a:r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r>
              <a:rPr lang="ru-RU" sz="3600" b="1" dirty="0">
                <a:solidFill>
                  <a:srgbClr val="FF0000"/>
                </a:solidFill>
              </a:rPr>
              <a:t>ФГОС ООО – приказ 31.05.2021 года № 287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06430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DE0503-46C9-4E6E-B8D1-45FD39A25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486852" cy="55998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Главная задача ФГОС третьего поколения 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BF14A0E-1BE6-42B5-823F-8A209E1AE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50335"/>
            <a:ext cx="11039745" cy="53056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 </a:t>
            </a:r>
            <a:r>
              <a:rPr lang="ru-RU" sz="2400" b="1" dirty="0">
                <a:solidFill>
                  <a:srgbClr val="FF0000"/>
                </a:solidFill>
              </a:rPr>
              <a:t>конкретизация требований к  обучающимся</a:t>
            </a:r>
            <a:r>
              <a:rPr lang="ru-RU" sz="2400" dirty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r>
              <a:rPr lang="ru-RU" sz="2800" dirty="0"/>
              <a:t>В предыдущей  редакции Стандарт включал только общие  установки на формирование определённых  компетенций.</a:t>
            </a:r>
          </a:p>
          <a:p>
            <a:pPr marL="0" indent="0">
              <a:buNone/>
            </a:pPr>
            <a:r>
              <a:rPr lang="ru-RU" sz="2800" dirty="0"/>
              <a:t> Учебные учреждения сами решали, что именно и в каком классе изучать, поэтому образовательные программы разных школ отличались, а результаты обучения не были детализированы.</a:t>
            </a: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b="1" dirty="0">
                <a:solidFill>
                  <a:srgbClr val="FF0000"/>
                </a:solidFill>
              </a:rPr>
              <a:t>Предполагается, что новые ФГОС определяют чёткие требования к предметным результатам по каждой учебной дисциплине</a:t>
            </a:r>
          </a:p>
        </p:txBody>
      </p:sp>
    </p:spTree>
    <p:extLst>
      <p:ext uri="{BB962C8B-B14F-4D97-AF65-F5344CB8AC3E}">
        <p14:creationId xmlns="" xmlns:p14="http://schemas.microsoft.com/office/powerpoint/2010/main" val="3595822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33FF7E0-73EB-4369-86D0-160D2667D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7061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ГЛАВНЫЕ ОТЛИЧИЯ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67C0E7C-2913-4832-BF51-193907834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50335"/>
            <a:ext cx="11433151" cy="51036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/>
              <a:t>Сегодняшние ФГОС содержат общие, размытые  формулировки. </a:t>
            </a:r>
          </a:p>
          <a:p>
            <a:pPr marL="0" indent="0">
              <a:buNone/>
            </a:pPr>
            <a:r>
              <a:rPr lang="ru-RU" sz="2800" b="1" u="sng" dirty="0"/>
              <a:t>Главным отличием обновленных стандартов станет следующее: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/>
              <a:t>весь учебный процесс будет описан очень подробно. В документе будут максимально точно сформулированы требования к предметам всей школьной программы,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/>
              <a:t>по каждому учебному предмету даны четкие требования к </a:t>
            </a:r>
          </a:p>
          <a:p>
            <a:pPr marL="0" indent="0">
              <a:buNone/>
            </a:pPr>
            <a:r>
              <a:rPr lang="ru-RU" sz="2800" dirty="0"/>
              <a:t>  образовательным результатам, конкретизировано, какой </a:t>
            </a:r>
          </a:p>
          <a:p>
            <a:pPr marL="0" indent="0">
              <a:buNone/>
            </a:pPr>
            <a:r>
              <a:rPr lang="ru-RU" sz="2800" dirty="0"/>
              <a:t>  минимум знаний и умений должен освоить ученик.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/>
              <a:t>Также упор сделан на применении знаний на практике.</a:t>
            </a:r>
          </a:p>
        </p:txBody>
      </p:sp>
    </p:spTree>
    <p:extLst>
      <p:ext uri="{BB962C8B-B14F-4D97-AF65-F5344CB8AC3E}">
        <p14:creationId xmlns="" xmlns:p14="http://schemas.microsoft.com/office/powerpoint/2010/main" val="3564643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87E8D2A-2BCA-4A9A-A029-93F416A97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76" y="131135"/>
            <a:ext cx="8596668" cy="43239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ПОЗИТИВНЫЕ МОМЕНТЫ: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7CB7701-83C6-4570-8C49-AE44A0045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97442"/>
            <a:ext cx="12192000" cy="52439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/>
              <a:t>-повышается прозрачность системы образования; </a:t>
            </a:r>
          </a:p>
          <a:p>
            <a:pPr marL="0" indent="0">
              <a:buNone/>
            </a:pPr>
            <a:r>
              <a:rPr lang="ru-RU" sz="2800" dirty="0"/>
              <a:t>-любой родитель сможет ознакомиться с документом и понимать, чему именно учат в школе их ребенка, а значит, повышается вероятность включения в процесс образования родителей;</a:t>
            </a:r>
          </a:p>
          <a:p>
            <a:pPr marL="0" indent="0">
              <a:buNone/>
            </a:pPr>
            <a:r>
              <a:rPr lang="ru-RU" sz="2800" dirty="0"/>
              <a:t>- качество образования повысится за счет единства содержания; </a:t>
            </a:r>
          </a:p>
          <a:p>
            <a:pPr>
              <a:buFontTx/>
              <a:buChar char="-"/>
            </a:pPr>
            <a:r>
              <a:rPr lang="ru-RU" sz="2800" dirty="0">
                <a:solidFill>
                  <a:schemeClr val="tx1"/>
                </a:solidFill>
              </a:rPr>
              <a:t>достижение личностных результатов , которые также детализированы и конкретизированы в обновленном документе , будет направлено на реализацию программы воспитания; </a:t>
            </a:r>
          </a:p>
          <a:p>
            <a:pPr marL="0" indent="0">
              <a:buNone/>
            </a:pPr>
            <a:r>
              <a:rPr lang="ru-RU" sz="2800" dirty="0"/>
              <a:t>- определена система требований к тому, как должна реализовываться образовательная программа, что позволит создать равные возможности для того, чтобы ребята получили качественное образование. </a:t>
            </a:r>
          </a:p>
        </p:txBody>
      </p:sp>
    </p:spTree>
    <p:extLst>
      <p:ext uri="{BB962C8B-B14F-4D97-AF65-F5344CB8AC3E}">
        <p14:creationId xmlns="" xmlns:p14="http://schemas.microsoft.com/office/powerpoint/2010/main" val="3449612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92A2F6A-9CDF-4D16-9C95-B008803F9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111" y="235391"/>
            <a:ext cx="8596668" cy="58124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ФИНАНСОВАЯ ГРАМОТНОСТЬ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B2D7375-3355-44B0-AF77-2091FC09A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816638"/>
            <a:ext cx="12192000" cy="6041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dirty="0"/>
              <a:t>С младших классов школьники теперь начнут изучать финансовую грамотность. </a:t>
            </a:r>
          </a:p>
          <a:p>
            <a:pPr marL="0" indent="0">
              <a:buNone/>
            </a:pPr>
            <a:r>
              <a:rPr lang="ru-RU" sz="2600" dirty="0"/>
              <a:t>Министерство просвещения поясняет, что </a:t>
            </a:r>
            <a:r>
              <a:rPr lang="ru-RU" sz="2600" dirty="0">
                <a:solidFill>
                  <a:srgbClr val="FF0000"/>
                </a:solidFill>
              </a:rPr>
              <a:t>о введении нового предмета речь не идет</a:t>
            </a:r>
            <a:r>
              <a:rPr lang="ru-RU" sz="2600" dirty="0"/>
              <a:t>, так как это повысит нагрузку на учащихся. </a:t>
            </a:r>
          </a:p>
          <a:p>
            <a:pPr marL="0" indent="0">
              <a:buNone/>
            </a:pPr>
            <a:r>
              <a:rPr lang="ru-RU" sz="2600" dirty="0"/>
              <a:t>Изучать финансовую грамотность школьники будут </a:t>
            </a:r>
            <a:r>
              <a:rPr lang="ru-RU" sz="2600" dirty="0">
                <a:solidFill>
                  <a:srgbClr val="FF0000"/>
                </a:solidFill>
              </a:rPr>
              <a:t>в рамках предметов «Окружающий мир», «Математика», «Обществознание», «Информатика», «География» и др. </a:t>
            </a:r>
          </a:p>
          <a:p>
            <a:pPr marL="0" indent="0">
              <a:buNone/>
            </a:pPr>
            <a:r>
              <a:rPr lang="ru-RU" sz="2600" dirty="0"/>
              <a:t>Школьные программы должны давать максимально актуальные знания , которые бы учащиеся могли применять в реальной жизни», поэтому новые стандарты позволяют обновить содержание программ и в части гуманитарных направлений, и в части предметов научно-технического цикла, расширить знания школьников о здоровом образе жизни, экологии, задействовать интерактивные программы, формирующие патриотическое воспитание».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82617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5DF2479-7CA7-441F-B7C0-DBAD429AB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998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ПАТРИОТИЧЕСКОЕ ВОСПИТАНИЕ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9CB7325-A93A-46FB-A8B1-E9C5EFC8E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60" y="1488613"/>
            <a:ext cx="12106940" cy="5369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также включено в обновленные ФГОС, где акцент сделан на формирование российской гражданской идентичности. </a:t>
            </a:r>
          </a:p>
          <a:p>
            <a:pPr marL="0" indent="0">
              <a:buNone/>
            </a:pPr>
            <a:r>
              <a:rPr lang="ru-RU" sz="2800" dirty="0"/>
              <a:t>Что это значит? Когда девятиклассник завершает уровень образования, он должен быть готов выполнять свои гражданские обязанности, иметь системные знания о месте РФ в мире, её исторической роли, территориальной целостности.</a:t>
            </a:r>
          </a:p>
        </p:txBody>
      </p:sp>
    </p:spTree>
    <p:extLst>
      <p:ext uri="{BB962C8B-B14F-4D97-AF65-F5344CB8AC3E}">
        <p14:creationId xmlns="" xmlns:p14="http://schemas.microsoft.com/office/powerpoint/2010/main" val="202458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2F7578E-C402-416D-8EAF-71D5CF3D0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1039745" cy="98528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Личностные результаты группируются по направлениям  воспитания: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9CD588F-4653-4122-B82E-73C8DD6A6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489" y="1733107"/>
            <a:ext cx="12032512" cy="43082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• </a:t>
            </a:r>
            <a:r>
              <a:rPr lang="ru-RU" sz="2400" dirty="0"/>
              <a:t>гражданско-патриотическое;</a:t>
            </a:r>
          </a:p>
          <a:p>
            <a:pPr marL="0" indent="0">
              <a:buNone/>
            </a:pPr>
            <a:r>
              <a:rPr lang="ru-RU" sz="2400" dirty="0"/>
              <a:t>• духовно-нравственное;</a:t>
            </a:r>
          </a:p>
          <a:p>
            <a:pPr marL="0" indent="0">
              <a:buNone/>
            </a:pPr>
            <a:r>
              <a:rPr lang="ru-RU" sz="2400" dirty="0"/>
              <a:t>• эстетическое;</a:t>
            </a:r>
          </a:p>
          <a:p>
            <a:pPr marL="0" indent="0">
              <a:buNone/>
            </a:pPr>
            <a:r>
              <a:rPr lang="ru-RU" sz="2400" dirty="0"/>
              <a:t>• физическое воспитание, формирование культуры здоровья и эмоционального благополучия;</a:t>
            </a:r>
          </a:p>
          <a:p>
            <a:pPr marL="0" indent="0">
              <a:buNone/>
            </a:pPr>
            <a:r>
              <a:rPr lang="ru-RU" sz="2400" dirty="0"/>
              <a:t>• трудовое;</a:t>
            </a:r>
          </a:p>
          <a:p>
            <a:pPr marL="0" indent="0">
              <a:buNone/>
            </a:pPr>
            <a:r>
              <a:rPr lang="ru-RU" sz="2400" dirty="0"/>
              <a:t>• экологическое;</a:t>
            </a:r>
          </a:p>
          <a:p>
            <a:pPr marL="0" indent="0">
              <a:buNone/>
            </a:pPr>
            <a:r>
              <a:rPr lang="ru-RU" sz="2400" dirty="0"/>
              <a:t>• ценность научного познания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1043554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721CD22-E244-4EF3-B4A3-3E0E79F98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1" y="186267"/>
            <a:ext cx="11938000" cy="616373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8600" b="1" dirty="0">
                <a:solidFill>
                  <a:srgbClr val="FF0000"/>
                </a:solidFill>
              </a:rPr>
              <a:t>ФГОС</a:t>
            </a:r>
          </a:p>
          <a:p>
            <a:pPr marL="0" indent="0">
              <a:buNone/>
            </a:pPr>
            <a:r>
              <a:rPr lang="ru-RU" sz="5900" dirty="0"/>
              <a:t>Федеральный государственный образовательный </a:t>
            </a:r>
          </a:p>
          <a:p>
            <a:pPr marL="0" indent="0">
              <a:buNone/>
            </a:pPr>
            <a:r>
              <a:rPr lang="ru-RU" sz="5900" dirty="0"/>
              <a:t>стандарт - совокупность обязательных требований к </a:t>
            </a:r>
          </a:p>
          <a:p>
            <a:pPr marL="0" indent="0">
              <a:buNone/>
            </a:pPr>
            <a:r>
              <a:rPr lang="ru-RU" sz="5900" dirty="0"/>
              <a:t>образованию определенного уровня и (или) к </a:t>
            </a:r>
          </a:p>
          <a:p>
            <a:pPr marL="0" indent="0">
              <a:buNone/>
            </a:pPr>
            <a:r>
              <a:rPr lang="ru-RU" sz="5900" dirty="0"/>
              <a:t>профессии, специальности и направлению подготовки, </a:t>
            </a:r>
          </a:p>
          <a:p>
            <a:pPr marL="0" indent="0">
              <a:buNone/>
            </a:pPr>
            <a:r>
              <a:rPr lang="ru-RU" sz="5900" dirty="0"/>
              <a:t>утвержденных федеральным органом исполнительной </a:t>
            </a:r>
          </a:p>
          <a:p>
            <a:pPr marL="0" indent="0">
              <a:buNone/>
            </a:pPr>
            <a:r>
              <a:rPr lang="ru-RU" sz="5900" dirty="0"/>
              <a:t>власти, осуществляющим функции по выработке </a:t>
            </a:r>
          </a:p>
          <a:p>
            <a:pPr marL="0" indent="0">
              <a:buNone/>
            </a:pPr>
            <a:r>
              <a:rPr lang="ru-RU" sz="5900" dirty="0"/>
              <a:t>государственной политики и нормативно-правовому </a:t>
            </a:r>
          </a:p>
          <a:p>
            <a:pPr marL="0" indent="0">
              <a:buNone/>
            </a:pPr>
            <a:r>
              <a:rPr lang="ru-RU" sz="5900" dirty="0"/>
              <a:t>регулированию в сфере образования.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9354247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5C06BEC-7F1E-408A-8202-AA5065573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93" y="156238"/>
            <a:ext cx="12096307" cy="52424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Основные изменения, внесённые в проекты современных ФГОС: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FD9213A-A045-4BD8-B376-178D42A11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46" y="680484"/>
            <a:ext cx="12096307" cy="40424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Чётко прописаны обязательства образовательного учреждения   перед учениками и родителями.</a:t>
            </a:r>
          </a:p>
          <a:p>
            <a:pPr marL="0" indent="0">
              <a:buNone/>
            </a:pPr>
            <a:r>
              <a:rPr lang="ru-RU" sz="2000" dirty="0"/>
              <a:t>• Сделан акцент на развитие «мягких» навыков — метапредметных и личностных.</a:t>
            </a:r>
          </a:p>
          <a:p>
            <a:pPr marL="0" indent="0">
              <a:buNone/>
            </a:pPr>
            <a:r>
              <a:rPr lang="ru-RU" sz="2000" dirty="0"/>
              <a:t>• Подробно указан перечень предметных и межпредметных навыков, которыми должен обладать ученик в рамках каждой дисциплины (уметь доказать, интерпретировать, оперировать понятиями, решать задачи).</a:t>
            </a:r>
          </a:p>
          <a:p>
            <a:pPr marL="0" indent="0">
              <a:buNone/>
            </a:pPr>
            <a:r>
              <a:rPr lang="ru-RU" sz="2000" dirty="0"/>
              <a:t>• Расписан формат работы в рамках каждого предмета для развития этих навыков (проведение лабораторных работ, внеурочной деятельности и так далее).</a:t>
            </a:r>
          </a:p>
          <a:p>
            <a:pPr marL="0" indent="0">
              <a:buNone/>
            </a:pPr>
            <a:r>
              <a:rPr lang="ru-RU" sz="2000" dirty="0"/>
              <a:t>•  Зафиксированы контрольные точки с конкретными результатами учеников (сочинение на 300 слов, словарный запас из 70 новых слов ежегодно и тому подобное).</a:t>
            </a:r>
          </a:p>
          <a:p>
            <a:pPr marL="0" indent="0">
              <a:buNone/>
            </a:pPr>
            <a:r>
              <a:rPr lang="ru-RU" sz="2000" dirty="0"/>
              <a:t>• Строго обозначено, какие темы должны освоить дети в определённый год обучения. Содержание тем по новому ФГОС не рекомендовано менять местами (ранее это допускалось).</a:t>
            </a:r>
          </a:p>
          <a:p>
            <a:pPr marL="0" indent="0">
              <a:buNone/>
            </a:pPr>
            <a:r>
              <a:rPr lang="ru-RU" sz="2000" dirty="0"/>
              <a:t>•  Учитываются возрастные и психологические особенности учеников всех классов. Главное, чтобы ребята не были перегружены. Кроме того, в последнем образовательном стандарте уточнено минимальное и максимальное количество часов, необходимых для полноценной реализации основных образовательных программ. Определено базовое содержание программы воспитания, уточнены задачи и условия программы коррекционной работы с детьми с ОВЗ</a:t>
            </a:r>
          </a:p>
        </p:txBody>
      </p:sp>
    </p:spTree>
    <p:extLst>
      <p:ext uri="{BB962C8B-B14F-4D97-AF65-F5344CB8AC3E}">
        <p14:creationId xmlns="" xmlns:p14="http://schemas.microsoft.com/office/powerpoint/2010/main" val="15942520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E64DB66-633C-45AE-9FC2-7C644AD18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502295" cy="1320800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Объем урочной и внеурочной деятельности 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3730DBCB-1CDC-4BBF-AE25-994D08A78B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01330331"/>
              </p:ext>
            </p:extLst>
          </p:nvPr>
        </p:nvGraphicFramePr>
        <p:xfrm>
          <a:off x="424543" y="1930400"/>
          <a:ext cx="10635342" cy="2348231"/>
        </p:xfrm>
        <a:graphic>
          <a:graphicData uri="http://schemas.openxmlformats.org/drawingml/2006/table">
            <a:tbl>
              <a:tblPr firstRow="1" firstCol="1" bandRow="1"/>
              <a:tblGrid>
                <a:gridCol w="4626428">
                  <a:extLst>
                    <a:ext uri="{9D8B030D-6E8A-4147-A177-3AD203B41FA5}">
                      <a16:colId xmlns="" xmlns:a16="http://schemas.microsoft.com/office/drawing/2014/main" val="4241597039"/>
                    </a:ext>
                  </a:extLst>
                </a:gridCol>
                <a:gridCol w="2960915">
                  <a:extLst>
                    <a:ext uri="{9D8B030D-6E8A-4147-A177-3AD203B41FA5}">
                      <a16:colId xmlns="" xmlns:a16="http://schemas.microsoft.com/office/drawing/2014/main" val="1983871834"/>
                    </a:ext>
                  </a:extLst>
                </a:gridCol>
                <a:gridCol w="3047999">
                  <a:extLst>
                    <a:ext uri="{9D8B030D-6E8A-4147-A177-3AD203B41FA5}">
                      <a16:colId xmlns="" xmlns:a16="http://schemas.microsoft.com/office/drawing/2014/main" val="34862063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Границы аудиторной нагрузки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Старый ФГОС ООО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Новый ФГОС ООО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68578163"/>
                  </a:ext>
                </a:extLst>
              </a:tr>
              <a:tr h="71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Минимум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076160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Максимум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34952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983991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6547E68E-D792-462E-ABC8-17D436427D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1436202"/>
              </p:ext>
            </p:extLst>
          </p:nvPr>
        </p:nvGraphicFramePr>
        <p:xfrm>
          <a:off x="414670" y="925034"/>
          <a:ext cx="10972801" cy="48768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75768">
                  <a:extLst>
                    <a:ext uri="{9D8B030D-6E8A-4147-A177-3AD203B41FA5}">
                      <a16:colId xmlns="" xmlns:a16="http://schemas.microsoft.com/office/drawing/2014/main" val="3596967440"/>
                    </a:ext>
                  </a:extLst>
                </a:gridCol>
                <a:gridCol w="5497033">
                  <a:extLst>
                    <a:ext uri="{9D8B030D-6E8A-4147-A177-3AD203B41FA5}">
                      <a16:colId xmlns="" xmlns:a16="http://schemas.microsoft.com/office/drawing/2014/main" val="903399898"/>
                    </a:ext>
                  </a:extLst>
                </a:gridCol>
              </a:tblGrid>
              <a:tr h="102072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Обучение детей с ОВЗ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06156463"/>
                  </a:ext>
                </a:extLst>
              </a:tr>
              <a:tr h="29944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Адаптированные программы на уровне ООО разрабатывают на основе нового ФГОС ООО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200" dirty="0">
                          <a:effectLst/>
                        </a:rPr>
                        <a:t>Школа может увеличить срок освоения адаптированной программы до шести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200" dirty="0">
                          <a:effectLst/>
                        </a:rPr>
                        <a:t>лет,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200" dirty="0">
                          <a:effectLst/>
                        </a:rPr>
                        <a:t>но объем аудиторных часов не может превышать 6018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56140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432110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E3E1ECE-A0F6-4A40-A266-33CD35D4B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474" y="0"/>
            <a:ext cx="8596668" cy="27644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Учебный план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42F2107E-EF85-4C14-8FFE-51A5FBA744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61140823"/>
              </p:ext>
            </p:extLst>
          </p:nvPr>
        </p:nvGraphicFramePr>
        <p:xfrm>
          <a:off x="65314" y="446570"/>
          <a:ext cx="12126686" cy="6467798"/>
        </p:xfrm>
        <a:graphic>
          <a:graphicData uri="http://schemas.openxmlformats.org/drawingml/2006/table">
            <a:tbl>
              <a:tblPr firstRow="1" firstCol="1" bandRow="1"/>
              <a:tblGrid>
                <a:gridCol w="4169229">
                  <a:extLst>
                    <a:ext uri="{9D8B030D-6E8A-4147-A177-3AD203B41FA5}">
                      <a16:colId xmlns="" xmlns:a16="http://schemas.microsoft.com/office/drawing/2014/main" val="2334485611"/>
                    </a:ext>
                  </a:extLst>
                </a:gridCol>
                <a:gridCol w="7957457">
                  <a:extLst>
                    <a:ext uri="{9D8B030D-6E8A-4147-A177-3AD203B41FA5}">
                      <a16:colId xmlns="" xmlns:a16="http://schemas.microsoft.com/office/drawing/2014/main" val="3429387538"/>
                    </a:ext>
                  </a:extLst>
                </a:gridCol>
              </a:tblGrid>
              <a:tr h="2434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Предметные области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20" marR="46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Учебные предметы (учебные курсы или учебные модули)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20" marR="46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53905085"/>
                  </a:ext>
                </a:extLst>
              </a:tr>
              <a:tr h="4994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Русский язык и литература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20" marR="46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Русский язык                                                                                                                  Литература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20" marR="46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8518073"/>
                  </a:ext>
                </a:extLst>
              </a:tr>
              <a:tr h="5991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Родной язык и родная литература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20" marR="46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Родной язык и (или) государственный язык республики Российской Федерации                                                                                                      Родная литература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20" marR="46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40933154"/>
                  </a:ext>
                </a:extLst>
              </a:tr>
              <a:tr h="4994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Иностранные языки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20" marR="46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Иностранный язык                                                                                                                        Второй иностранный язык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20" marR="46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22212949"/>
                  </a:ext>
                </a:extLst>
              </a:tr>
              <a:tr h="7555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 и информатика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20" marR="46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Математика:                                                                                                                                          • учебные курсы «Алгебра», «Геометрия», «Вероятность и статистика»                                                                                               Информатика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20" marR="46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61458245"/>
                  </a:ext>
                </a:extLst>
              </a:tr>
              <a:tr h="101155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Общественно-научные предметы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20" marR="46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История:                                                                                                                                             • учебные курсы «История России», «Всеобщая история»                                           Обществознание                                                                                                                География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20" marR="46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61883643"/>
                  </a:ext>
                </a:extLst>
              </a:tr>
              <a:tr h="7555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Естественно-научные предметы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20" marR="46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Физика                                                                                                                                   Химия                                                                                                                                Биология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20" marR="46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20043159"/>
                  </a:ext>
                </a:extLst>
              </a:tr>
              <a:tr h="3627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Основы духовно-нравственной культуры народов России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20" marR="46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Выбор одного из учебных курсов из перечня, предлагаемого организацией, по заявлению обучающихся, родителей (законных представителей) несовершеннолетних обучающихся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20" marR="46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63038039"/>
                  </a:ext>
                </a:extLst>
              </a:tr>
              <a:tr h="4994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Искусство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20" marR="46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Изобразительное искусство                                                                                                Музыка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20" marR="46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895201"/>
                  </a:ext>
                </a:extLst>
              </a:tr>
              <a:tr h="2434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Технология 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20" marR="46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Технология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20" marR="46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66105562"/>
                  </a:ext>
                </a:extLst>
              </a:tr>
              <a:tr h="62592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Физическая культура и основы безопасности жизнедеятельности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20" marR="46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Физическая культура                                                                                                           Основы безопасности жизнедеятельности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20" marR="460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63297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293302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DFCA1B-C9AF-4B74-980A-3BBDADDCB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1879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Структуру рабочей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CBAB092-C58C-4C22-84EF-EF78B8BAD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12847"/>
            <a:ext cx="10412424" cy="2879244"/>
          </a:xfrm>
        </p:spPr>
        <p:txBody>
          <a:bodyPr>
            <a:normAutofit fontScale="2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1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предмета, курса, модуля;</a:t>
            </a:r>
          </a:p>
          <a:p>
            <a:pPr marL="0" indent="0">
              <a:buNone/>
            </a:pP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планируемые результаты освоения предмета, курса, модуля;</a:t>
            </a:r>
          </a:p>
          <a:p>
            <a:pPr marL="0" indent="0">
              <a:buNone/>
            </a:pPr>
            <a:r>
              <a:rPr lang="ru-RU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тематическое планирование с указанием количества академических часов,  отводимых на освоение каждой темы, и возможность использования по этой теме ЭОР и ЦОР, которые являются учебно-методическими материалами</a:t>
            </a:r>
          </a:p>
          <a:p>
            <a:pPr marL="0" indent="0">
              <a:buNone/>
            </a:pPr>
            <a:endParaRPr lang="ru-RU" sz="8600" dirty="0"/>
          </a:p>
          <a:p>
            <a:pPr marL="0" indent="0">
              <a:buNone/>
            </a:pPr>
            <a:endParaRPr lang="ru-RU" sz="8600" dirty="0"/>
          </a:p>
          <a:p>
            <a:pPr marL="0" indent="0">
              <a:buNone/>
            </a:pPr>
            <a:endParaRPr lang="ru-RU" sz="8600" dirty="0"/>
          </a:p>
          <a:p>
            <a:pPr marL="0" indent="0">
              <a:buNone/>
            </a:pPr>
            <a:r>
              <a:rPr lang="ru-RU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Любые другие разделы, например такие, как «Пояснительная записка», «Календарно-тематическое планирование», не являются обязательными. Включить такие разделы в рабочую программу педагоги обязаны только в том случае, если они закреплены в ее структуре локальным актом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213997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817894B-3E98-4B55-8DF0-407D9EDAF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80754"/>
            <a:ext cx="8596668" cy="46783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Требования к рабочим программам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AF825D13-069E-4AD5-986B-70D12A7BDA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2651" y="916174"/>
            <a:ext cx="11642652" cy="576107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="" xmlns:p14="http://schemas.microsoft.com/office/powerpoint/2010/main" val="1610669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DF6667D-4DE1-4A3C-9709-B8609332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48090"/>
            <a:ext cx="10730895" cy="100148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Раздел «Планируемые результаты». Требования к  личностным результатам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AF230C7-A5F8-4548-A930-B8B40425F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10869624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/>
              <a:t>На уровне ООО должны включать: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/>
              <a:t>осознание российской гражданской идентичности;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/>
              <a:t> готовность обучающихся к саморазвитию, самостоятельности и личностному   самоопределению  ценность самостоятельности и инициативы ;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/>
              <a:t> наличие мотивации к целенаправленной социально значимой деятельности;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/>
              <a:t> сформированность внутренней позиции личности как особого ценностного отношения к себе, окружающим</a:t>
            </a:r>
          </a:p>
        </p:txBody>
      </p:sp>
    </p:spTree>
    <p:extLst>
      <p:ext uri="{BB962C8B-B14F-4D97-AF65-F5344CB8AC3E}">
        <p14:creationId xmlns="" xmlns:p14="http://schemas.microsoft.com/office/powerpoint/2010/main" val="33759566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B765B38-B893-41C2-98CA-ECA251BDD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19742"/>
            <a:ext cx="9947123" cy="13208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Раздел «Планируемые результаты». Требования к  метапредметным результатам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41D235A-AE6F-4A22-B535-A2FFBA81B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44160"/>
            <a:ext cx="11590866" cy="46974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На уровне ООО должны включать: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/>
              <a:t>освоение обучающимися межпредметных понятий и универсальные учебные действия (познавательные,  коммуникативные, регулятивные;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/>
              <a:t>способность их использовать в учебной, познавательной и социальной практике;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/>
              <a:t>готовность к самостоятельному планированию и осуществлению учебной деятельности и организации учебного сотрудничества с педагогическими работниками и сверстниками, к участию в построении индивидуальной образовательной траектории;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/>
              <a:t>овладение навыками работы с информацией: восприятие и создание информационных текстов в различных форматах, в том числе цифровых, с учетом назначения информации и ее целевой аудитории.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9749370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BBB71B-E873-41C0-AB14-6F60512B8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1514666" cy="119793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Метапредметные результаты группируются по видам универсальных учебных действий: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9C04945-D52C-4141-A141-3F82D7DFD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311" y="1807535"/>
            <a:ext cx="11514666" cy="4901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• овладение универсальными учебными  познавательными действиями – базовые логические, базовые исследовательские, работа с информацией;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• овладение универсальными учебными коммуникативными действиями – общение, совместная деятельность;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• овладение универсальными учебными регулятивными действиями – самоорганизация, самоконтроль.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006534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438893B-07D9-4C7F-8338-5AF8682CB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741" y="156238"/>
            <a:ext cx="11422517" cy="13208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Раздел «Планируемые результаты». Общие требования к предметным результатам для уровня основного общего образования: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9E6E9B3-CF8F-4B7C-9469-56967E3F3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33107"/>
            <a:ext cx="11231131" cy="484844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800" dirty="0"/>
              <a:t>освоение учениками научных знаний, умений и способов действий, специфических для соответствующей предметной области;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/>
              <a:t>предпосылки научного типа мышления;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/>
              <a:t>виды деятельности по получению нового знания, его интерпретации, преобразованию и применению в различных учебных ситуациях, в том числе при создании учебных и социальных проектов.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/>
              <a:t>если педагог составляет рабочую программу для предмета, курса или модуля, для предметных результатов которого нет требований во ФГОС, то педагогу нужно разработать их самостоятельно</a:t>
            </a:r>
          </a:p>
        </p:txBody>
      </p:sp>
    </p:spTree>
    <p:extLst>
      <p:ext uri="{BB962C8B-B14F-4D97-AF65-F5344CB8AC3E}">
        <p14:creationId xmlns="" xmlns:p14="http://schemas.microsoft.com/office/powerpoint/2010/main" val="3701847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044F944-93CD-4FD3-B303-A56428AF4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872" y="461433"/>
            <a:ext cx="11008256" cy="5935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400" b="1" dirty="0">
                <a:solidFill>
                  <a:srgbClr val="FF0000"/>
                </a:solidFill>
              </a:rPr>
              <a:t>ФГОС </a:t>
            </a:r>
          </a:p>
          <a:p>
            <a:pPr marL="0" indent="0">
              <a:buNone/>
            </a:pPr>
            <a:r>
              <a:rPr lang="ru-RU" sz="4400" dirty="0"/>
              <a:t>По ФГОС пишут учебники и  методички, определяют, сколько  времени уделить тому или иному  предмету, решают, как проводить  аттестации и какие задания будут на  ЕГЭ. </a:t>
            </a:r>
          </a:p>
          <a:p>
            <a:pPr marL="0" indent="0">
              <a:buNone/>
            </a:pPr>
            <a:r>
              <a:rPr lang="ru-RU" sz="4400" dirty="0"/>
              <a:t> Словом, </a:t>
            </a:r>
            <a:r>
              <a:rPr lang="ru-RU" sz="4400" b="1" dirty="0">
                <a:solidFill>
                  <a:srgbClr val="FF0000"/>
                </a:solidFill>
              </a:rPr>
              <a:t>ФГОС — это фундамент </a:t>
            </a:r>
          </a:p>
          <a:p>
            <a:pPr marL="0" indent="0">
              <a:buNone/>
            </a:pPr>
            <a:r>
              <a:rPr lang="ru-RU" sz="4400" b="1" dirty="0">
                <a:solidFill>
                  <a:srgbClr val="FF0000"/>
                </a:solidFill>
              </a:rPr>
              <a:t>образовательного процесса</a:t>
            </a:r>
          </a:p>
        </p:txBody>
      </p:sp>
    </p:spTree>
    <p:extLst>
      <p:ext uri="{BB962C8B-B14F-4D97-AF65-F5344CB8AC3E}">
        <p14:creationId xmlns="" xmlns:p14="http://schemas.microsoft.com/office/powerpoint/2010/main" val="4839584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2916EA7-ACA8-48BC-8B7D-D8944A48C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447" y="120503"/>
            <a:ext cx="11802139" cy="108097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В разделе «Планируемые результаты»</a:t>
            </a:r>
            <a:r>
              <a:rPr lang="ru-RU" dirty="0"/>
              <a:t> </a:t>
            </a:r>
            <a:r>
              <a:rPr lang="ru-RU" b="1" dirty="0">
                <a:solidFill>
                  <a:srgbClr val="FF0000"/>
                </a:solidFill>
              </a:rPr>
              <a:t>оценка достижения планируемых результатов должна: 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727C28C-BF58-4756-BEF5-8C5A6F234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447" y="1201479"/>
            <a:ext cx="11639106" cy="264957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отражать содержание и критерии оценки, формы представления результатов оценочной деятельности;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• обеспечивать комплексный подход к оценке результатов освоения рабочей программы, позволяющий осуществлять оценку предметных и метапредметных результатов;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• предусматривать оценку и учет результатов использования разнообразных методов и форм обучения, которые взаимно дополняют друг друга, в том числе проектов, практических, командных, исследовательских, творческих работ, самоанализа и самооценки,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взаимооценки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наблюдения, испытаний или тестов, динамических показателей освоения навыков и знаний, в том числе формируемых с использованием цифровых технологий;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предусматривать оценку динамики учебных достижений учеников;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обеспечивать возможность получения объективной информации о качестве подготовки учеников в интересах всех участников образовательных отношений.</a:t>
            </a:r>
          </a:p>
        </p:txBody>
      </p:sp>
    </p:spTree>
    <p:extLst>
      <p:ext uri="{BB962C8B-B14F-4D97-AF65-F5344CB8AC3E}">
        <p14:creationId xmlns="" xmlns:p14="http://schemas.microsoft.com/office/powerpoint/2010/main" val="37556725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557B0B9-1591-490F-9BF0-200D107ED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45" y="65271"/>
            <a:ext cx="10497485" cy="75136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Содержание учебного предмета, курса, модуля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4B32F61-BB5B-479F-8063-424460D67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44" y="816638"/>
            <a:ext cx="11071643" cy="388077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="" xmlns:a16="http://schemas.microsoft.com/office/drawing/2014/main" id="{82B81054-ABDA-4746-A71A-8B548309E8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68093144"/>
              </p:ext>
            </p:extLst>
          </p:nvPr>
        </p:nvGraphicFramePr>
        <p:xfrm>
          <a:off x="542260" y="914400"/>
          <a:ext cx="11131896" cy="3783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83658">
                  <a:extLst>
                    <a:ext uri="{9D8B030D-6E8A-4147-A177-3AD203B41FA5}">
                      <a16:colId xmlns="" xmlns:a16="http://schemas.microsoft.com/office/drawing/2014/main" val="1405958612"/>
                    </a:ext>
                  </a:extLst>
                </a:gridCol>
                <a:gridCol w="4748238">
                  <a:extLst>
                    <a:ext uri="{9D8B030D-6E8A-4147-A177-3AD203B41FA5}">
                      <a16:colId xmlns="" xmlns:a16="http://schemas.microsoft.com/office/drawing/2014/main" val="2016209811"/>
                    </a:ext>
                  </a:extLst>
                </a:gridCol>
              </a:tblGrid>
              <a:tr h="101103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Описать разделы и содержательный раздел примерной ООП 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Учесть в содержании рабочих программ </a:t>
                      </a:r>
                    </a:p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концепции преподавания учебных предметов.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03462412"/>
                  </a:ext>
                </a:extLst>
              </a:tr>
              <a:tr h="449677">
                <a:tc>
                  <a:txBody>
                    <a:bodyPr/>
                    <a:lstStyle/>
                    <a:p>
                      <a:r>
                        <a:rPr lang="ru-RU" dirty="0"/>
                        <a:t>содержательный раздел примерной ООП ;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dirty="0"/>
                        <a:t>Всего утвердили 13 концепций: </a:t>
                      </a:r>
                    </a:p>
                    <a:p>
                      <a:r>
                        <a:rPr lang="ru-RU" dirty="0"/>
                        <a:t>по истории России, химии, физике, астрономии, </a:t>
                      </a:r>
                    </a:p>
                    <a:p>
                      <a:r>
                        <a:rPr lang="ru-RU" dirty="0"/>
                        <a:t>обществознанию, географии, ОБЖ, физкультуре, </a:t>
                      </a:r>
                    </a:p>
                    <a:p>
                      <a:r>
                        <a:rPr lang="ru-RU" dirty="0"/>
                        <a:t>искусству, технологии, русскому языку и </a:t>
                      </a:r>
                    </a:p>
                    <a:p>
                      <a:r>
                        <a:rPr lang="ru-RU" dirty="0"/>
                        <a:t>литературе, математике, новому УМК по </a:t>
                      </a:r>
                    </a:p>
                    <a:p>
                      <a:r>
                        <a:rPr lang="ru-RU" dirty="0"/>
                        <a:t>отечественной истории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95813103"/>
                  </a:ext>
                </a:extLst>
              </a:tr>
              <a:tr h="2322304">
                <a:tc>
                  <a:txBody>
                    <a:bodyPr/>
                    <a:lstStyle/>
                    <a:p>
                      <a:r>
                        <a:rPr lang="ru-RU" dirty="0"/>
                        <a:t>описание из программ, которые предлагают авторы учебников из федерального перечня;/или темы учебного предмета, модуля или курса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ru-RU" dirty="0"/>
                        <a:t>Всего утвердили 13 концепций: </a:t>
                      </a:r>
                    </a:p>
                    <a:p>
                      <a:r>
                        <a:rPr lang="ru-RU" dirty="0"/>
                        <a:t>по истории России, химии, физике, астрономии, </a:t>
                      </a:r>
                    </a:p>
                    <a:p>
                      <a:r>
                        <a:rPr lang="ru-RU" dirty="0"/>
                        <a:t>обществознанию, географии, ОБЖ, физкультуре, </a:t>
                      </a:r>
                    </a:p>
                    <a:p>
                      <a:r>
                        <a:rPr lang="ru-RU" dirty="0"/>
                        <a:t>искусству, технологии, русскому языку и </a:t>
                      </a:r>
                    </a:p>
                    <a:p>
                      <a:r>
                        <a:rPr lang="ru-RU" dirty="0"/>
                        <a:t>литературе, математике, новому УМК по </a:t>
                      </a:r>
                    </a:p>
                    <a:p>
                      <a:r>
                        <a:rPr lang="ru-RU" dirty="0"/>
                        <a:t>отечественной истории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23241919"/>
                  </a:ext>
                </a:extLst>
              </a:tr>
            </a:tbl>
          </a:graphicData>
        </a:graphic>
      </p:graphicFrame>
      <p:graphicFrame>
        <p:nvGraphicFramePr>
          <p:cNvPr id="5" name="Таблица 5">
            <a:extLst>
              <a:ext uri="{FF2B5EF4-FFF2-40B4-BE49-F238E27FC236}">
                <a16:creationId xmlns="" xmlns:a16="http://schemas.microsoft.com/office/drawing/2014/main" id="{237B1432-C147-47A2-8D61-380D58531B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24263126"/>
              </p:ext>
            </p:extLst>
          </p:nvPr>
        </p:nvGraphicFramePr>
        <p:xfrm>
          <a:off x="552893" y="4697411"/>
          <a:ext cx="11121263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1263">
                  <a:extLst>
                    <a:ext uri="{9D8B030D-6E8A-4147-A177-3AD203B41FA5}">
                      <a16:colId xmlns="" xmlns:a16="http://schemas.microsoft.com/office/drawing/2014/main" val="33082525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Единственное дополнение к общей структуре рабочих программ – в рабочих программах курсов внеурочной деятельности, необходимо указать формы проведения занятий с детьми   п. 32.1 ФГОС ООО)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34542773"/>
                  </a:ext>
                </a:extLst>
              </a:tr>
            </a:tbl>
          </a:graphicData>
        </a:graphic>
      </p:graphicFrame>
      <p:graphicFrame>
        <p:nvGraphicFramePr>
          <p:cNvPr id="6" name="Таблица 6">
            <a:extLst>
              <a:ext uri="{FF2B5EF4-FFF2-40B4-BE49-F238E27FC236}">
                <a16:creationId xmlns="" xmlns:a16="http://schemas.microsoft.com/office/drawing/2014/main" id="{4B64DE8C-AAA7-43A2-A146-96E0F2AF1B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49329360"/>
              </p:ext>
            </p:extLst>
          </p:nvPr>
        </p:nvGraphicFramePr>
        <p:xfrm>
          <a:off x="517842" y="5611811"/>
          <a:ext cx="11156314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314">
                  <a:extLst>
                    <a:ext uri="{9D8B030D-6E8A-4147-A177-3AD203B41FA5}">
                      <a16:colId xmlns="" xmlns:a16="http://schemas.microsoft.com/office/drawing/2014/main" val="41316221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По желанию можно приложить к рабочей программе дополнительные материалы. Например, перечень оценочных, учебных и методических материалов, которые планирует использовать в работе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79193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37606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4A90D58-F87C-4829-BE1B-9C2E8BBFC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5674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Тематическое планирование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FB62E09-750E-4E1B-B124-48B5CBDC5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265275"/>
            <a:ext cx="10497485" cy="4776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 этом разделе учителя должны отразить три обязательных элемента: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перечень тем, планируемых для освоения учениками;</a:t>
            </a:r>
          </a:p>
          <a:p>
            <a:pPr marL="0" indent="0">
              <a:buNone/>
            </a:pPr>
            <a:r>
              <a:rPr lang="ru-RU" dirty="0"/>
              <a:t>• количество академических часов, отводимых на освоение каждой темы;</a:t>
            </a:r>
          </a:p>
          <a:p>
            <a:pPr marL="0" indent="0">
              <a:buNone/>
            </a:pPr>
            <a:r>
              <a:rPr lang="ru-RU" dirty="0"/>
              <a:t>• информацию об электронных учебно-методических материалах, которые можно использовать при изучении каждой темы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="" xmlns:a16="http://schemas.microsoft.com/office/drawing/2014/main" id="{3F101752-61DC-420F-950D-DBE7657D42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89829135"/>
              </p:ext>
            </p:extLst>
          </p:nvPr>
        </p:nvGraphicFramePr>
        <p:xfrm>
          <a:off x="397563" y="3653319"/>
          <a:ext cx="10777256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022">
                  <a:extLst>
                    <a:ext uri="{9D8B030D-6E8A-4147-A177-3AD203B41FA5}">
                      <a16:colId xmlns="" xmlns:a16="http://schemas.microsoft.com/office/drawing/2014/main" val="1001834590"/>
                    </a:ext>
                  </a:extLst>
                </a:gridCol>
                <a:gridCol w="3007640">
                  <a:extLst>
                    <a:ext uri="{9D8B030D-6E8A-4147-A177-3AD203B41FA5}">
                      <a16:colId xmlns="" xmlns:a16="http://schemas.microsoft.com/office/drawing/2014/main" val="625278563"/>
                    </a:ext>
                  </a:extLst>
                </a:gridCol>
                <a:gridCol w="3285572">
                  <a:extLst>
                    <a:ext uri="{9D8B030D-6E8A-4147-A177-3AD203B41FA5}">
                      <a16:colId xmlns="" xmlns:a16="http://schemas.microsoft.com/office/drawing/2014/main" val="902368392"/>
                    </a:ext>
                  </a:extLst>
                </a:gridCol>
                <a:gridCol w="3760022">
                  <a:extLst>
                    <a:ext uri="{9D8B030D-6E8A-4147-A177-3AD203B41FA5}">
                      <a16:colId xmlns="" xmlns:a16="http://schemas.microsoft.com/office/drawing/2014/main" val="1455490514"/>
                    </a:ext>
                  </a:extLst>
                </a:gridCol>
              </a:tblGrid>
              <a:tr h="76152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№ </a:t>
                      </a:r>
                    </a:p>
                    <a:p>
                      <a:pPr marL="0" indent="0"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п/п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Тема/раздел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Количество часов, </a:t>
                      </a:r>
                    </a:p>
                    <a:p>
                      <a:pPr marL="0" indent="0"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отводимых на </a:t>
                      </a:r>
                    </a:p>
                    <a:p>
                      <a:pPr marL="0" indent="0"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освоение темы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Электронные учебно- методические </a:t>
                      </a:r>
                    </a:p>
                    <a:p>
                      <a:pPr marL="0" indent="0">
                        <a:buNone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материалы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65001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63562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3796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497E94A-6FFE-4440-B3B1-3ADFE3239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1082275" cy="73010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В качестве электронных учебно-методических материалов учителя могут указать: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0FA6ACB-0DCE-462C-A3DA-8D2549ED8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1843"/>
            <a:ext cx="10720768" cy="432952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400" dirty="0"/>
              <a:t>мультимедийные программы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/>
              <a:t>электронные учебники и задачники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/>
              <a:t>электронные библиотеки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/>
              <a:t>коллекции цифровых образовательных ресурсов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/>
              <a:t>виртуальные лаборатории игровые программы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/>
              <a:t>игровые программы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Электронные учебно-методические материалы должны позволять использовать дидактические возможности ИКТ, а их содержание – соответствовать законодательству об образовании.</a:t>
            </a:r>
          </a:p>
        </p:txBody>
      </p:sp>
    </p:spTree>
    <p:extLst>
      <p:ext uri="{BB962C8B-B14F-4D97-AF65-F5344CB8AC3E}">
        <p14:creationId xmlns="" xmlns:p14="http://schemas.microsoft.com/office/powerpoint/2010/main" val="38476552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EF8A648-024D-4387-9082-605236C87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047" y="0"/>
            <a:ext cx="11613903" cy="138932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4"/>
                </a:solidFill>
              </a:rPr>
              <a:t>Рабочие программы предметов, модулей и курсов, в том числе внеурочной деятельности, формируются с учетом рабочей программы воспитания (п. 32.1 ФГОС ООО)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82E7239-052D-49B0-A227-53C2C577A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2" y="1509823"/>
            <a:ext cx="11769848" cy="48909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Педагог может выбрать один или несколько из способов, которые определит школа в положении о рабочей программе., НАПРИМЕР: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/>
              <a:t>указать формы учета рабочей программы воспитания в пояснительной записке к рабочей программе;</a:t>
            </a:r>
          </a:p>
          <a:p>
            <a:pPr marL="0" indent="0">
              <a:buNone/>
            </a:pPr>
            <a:r>
              <a:rPr lang="ru-RU" sz="2400" dirty="0"/>
              <a:t>• оформить приложение к рабочей программе «Формы учета рабочей программы воспитания»;</a:t>
            </a:r>
          </a:p>
          <a:p>
            <a:pPr marL="0" indent="0">
              <a:buNone/>
            </a:pPr>
            <a:r>
              <a:rPr lang="ru-RU" sz="2400" dirty="0"/>
              <a:t>• указать информацию об учете рабочей программы воспитания в разделе «Содержание учебного предмета/учебного курса (в том числе внеурочной деятельности)/учебного модуля» в описании разделов/тем или отдельным блоком;</a:t>
            </a:r>
          </a:p>
          <a:p>
            <a:pPr marL="0" indent="0">
              <a:buNone/>
            </a:pPr>
            <a:r>
              <a:rPr lang="ru-RU" sz="2400" dirty="0"/>
              <a:t>• отразить воспитательный компонент содержания программы в отдельной</a:t>
            </a:r>
          </a:p>
          <a:p>
            <a:pPr marL="0" indent="0">
              <a:buNone/>
            </a:pPr>
            <a:r>
              <a:rPr lang="ru-RU" sz="2400" dirty="0"/>
              <a:t>колонке таблицы тематического планирования.</a:t>
            </a:r>
          </a:p>
        </p:txBody>
      </p:sp>
    </p:spTree>
    <p:extLst>
      <p:ext uri="{BB962C8B-B14F-4D97-AF65-F5344CB8AC3E}">
        <p14:creationId xmlns="" xmlns:p14="http://schemas.microsoft.com/office/powerpoint/2010/main" val="33998276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2F8A58-BB97-4A8B-BA4E-DD96E882F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948" y="77973"/>
            <a:ext cx="11592638" cy="52808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4"/>
                </a:solidFill>
              </a:rPr>
              <a:t>Алгоритм разработки рабочей программы учебного предмета, курса, модуля</a:t>
            </a:r>
            <a:br>
              <a:rPr lang="ru-RU" b="1" dirty="0">
                <a:solidFill>
                  <a:schemeClr val="accent4"/>
                </a:solidFill>
              </a:rPr>
            </a:br>
            <a:endParaRPr lang="ru-RU" b="1" dirty="0">
              <a:solidFill>
                <a:schemeClr val="accent4"/>
              </a:solidFill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="" xmlns:a16="http://schemas.microsoft.com/office/drawing/2014/main" id="{4BE2EBDE-F4F9-4F4F-AEBB-97EEBAC0BD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85388320"/>
              </p:ext>
            </p:extLst>
          </p:nvPr>
        </p:nvGraphicFramePr>
        <p:xfrm>
          <a:off x="0" y="1416306"/>
          <a:ext cx="12280605" cy="5441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5780">
                  <a:extLst>
                    <a:ext uri="{9D8B030D-6E8A-4147-A177-3AD203B41FA5}">
                      <a16:colId xmlns="" xmlns:a16="http://schemas.microsoft.com/office/drawing/2014/main" val="1532943337"/>
                    </a:ext>
                  </a:extLst>
                </a:gridCol>
                <a:gridCol w="5789464">
                  <a:extLst>
                    <a:ext uri="{9D8B030D-6E8A-4147-A177-3AD203B41FA5}">
                      <a16:colId xmlns="" xmlns:a16="http://schemas.microsoft.com/office/drawing/2014/main" val="617958823"/>
                    </a:ext>
                  </a:extLst>
                </a:gridCol>
                <a:gridCol w="3765361">
                  <a:extLst>
                    <a:ext uri="{9D8B030D-6E8A-4147-A177-3AD203B41FA5}">
                      <a16:colId xmlns="" xmlns:a16="http://schemas.microsoft.com/office/drawing/2014/main" val="3288779764"/>
                    </a:ext>
                  </a:extLst>
                </a:gridCol>
              </a:tblGrid>
              <a:tr h="746899">
                <a:tc>
                  <a:txBody>
                    <a:bodyPr/>
                    <a:lstStyle/>
                    <a:p>
                      <a:r>
                        <a:rPr lang="ru-RU" dirty="0"/>
                        <a:t>Этап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  Что нужно сделать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 Что получится в </a:t>
                      </a:r>
                    </a:p>
                    <a:p>
                      <a:r>
                        <a:rPr lang="ru-RU" dirty="0"/>
                        <a:t>результате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49513481"/>
                  </a:ext>
                </a:extLst>
              </a:tr>
              <a:tr h="1387098">
                <a:tc>
                  <a:txBody>
                    <a:bodyPr/>
                    <a:lstStyle/>
                    <a:p>
                      <a:r>
                        <a:rPr lang="ru-RU" dirty="0"/>
                        <a:t>1. Целеполагание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 Изучение целевых установок ФГОС. Внесение изменений в цели и задачи учебного предмета. Характеристика учебного предмета и его места в учебном плане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 Проект пояснительной записки к рабочей программе учебного предмета, курса, модуля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81001850"/>
                  </a:ext>
                </a:extLst>
              </a:tr>
              <a:tr h="3307695">
                <a:tc>
                  <a:txBody>
                    <a:bodyPr/>
                    <a:lstStyle/>
                    <a:p>
                      <a:r>
                        <a:rPr lang="ru-RU" dirty="0"/>
                        <a:t>2. Описание </a:t>
                      </a:r>
                    </a:p>
                    <a:p>
                      <a:r>
                        <a:rPr lang="ru-RU" dirty="0"/>
                        <a:t>планируемых </a:t>
                      </a:r>
                    </a:p>
                    <a:p>
                      <a:r>
                        <a:rPr lang="ru-RU" dirty="0"/>
                        <a:t>результатов освоения </a:t>
                      </a:r>
                    </a:p>
                    <a:p>
                      <a:r>
                        <a:rPr lang="ru-RU" dirty="0"/>
                        <a:t>учебного предмета, </a:t>
                      </a:r>
                    </a:p>
                    <a:p>
                      <a:r>
                        <a:rPr lang="ru-RU" dirty="0"/>
                        <a:t>учебного курса, </a:t>
                      </a:r>
                    </a:p>
                    <a:p>
                      <a:r>
                        <a:rPr lang="ru-RU" dirty="0"/>
                        <a:t>учебного модуля, </a:t>
                      </a:r>
                    </a:p>
                    <a:p>
                      <a:r>
                        <a:rPr lang="ru-RU" dirty="0"/>
                        <a:t>учебного курса </a:t>
                      </a:r>
                    </a:p>
                    <a:p>
                      <a:r>
                        <a:rPr lang="ru-RU" dirty="0"/>
                        <a:t>внеурочной </a:t>
                      </a:r>
                    </a:p>
                    <a:p>
                      <a:r>
                        <a:rPr lang="ru-RU" dirty="0"/>
                        <a:t>деятельности</a:t>
                      </a:r>
                    </a:p>
                    <a:p>
                      <a:r>
                        <a:rPr lang="ru-RU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 Изучение требований ФГОС к результатам </a:t>
                      </a:r>
                    </a:p>
                    <a:p>
                      <a:r>
                        <a:rPr lang="ru-RU" dirty="0"/>
                        <a:t>освоения ООП.</a:t>
                      </a:r>
                    </a:p>
                    <a:p>
                      <a:r>
                        <a:rPr lang="ru-RU" dirty="0"/>
                        <a:t>Внесение изменений в перечень планируемых </a:t>
                      </a:r>
                    </a:p>
                    <a:p>
                      <a:r>
                        <a:rPr lang="ru-RU" dirty="0"/>
                        <a:t>результатов обучения (предметные, </a:t>
                      </a:r>
                    </a:p>
                    <a:p>
                      <a:r>
                        <a:rPr lang="ru-RU" dirty="0"/>
                        <a:t>метапредметные, личностные).</a:t>
                      </a:r>
                    </a:p>
                    <a:p>
                      <a:r>
                        <a:rPr lang="ru-RU" dirty="0"/>
                        <a:t>Выделение двух видов предметных </a:t>
                      </a:r>
                    </a:p>
                    <a:p>
                      <a:r>
                        <a:rPr lang="ru-RU" dirty="0"/>
                        <a:t>результатов обучения: базового и углубленного </a:t>
                      </a:r>
                    </a:p>
                    <a:p>
                      <a:r>
                        <a:rPr lang="ru-RU" dirty="0"/>
                        <a:t>для предметов уровня ООО – физика, химия, </a:t>
                      </a:r>
                    </a:p>
                    <a:p>
                      <a:r>
                        <a:rPr lang="ru-RU" dirty="0"/>
                        <a:t>биология, математика, информатика</a:t>
                      </a:r>
                    </a:p>
                    <a:p>
                      <a:r>
                        <a:rPr lang="ru-RU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 Проект раздела «Планируемые </a:t>
                      </a:r>
                    </a:p>
                    <a:p>
                      <a:r>
                        <a:rPr lang="ru-RU" dirty="0"/>
                        <a:t>результаты освоения учебного предмета, учебного курса, </a:t>
                      </a:r>
                    </a:p>
                    <a:p>
                      <a:r>
                        <a:rPr lang="ru-RU" dirty="0"/>
                        <a:t>учебного модуля, учебного курса   внеурочной деятельности»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98524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898187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="" xmlns:a16="http://schemas.microsoft.com/office/drawing/2014/main" id="{DFDC5F56-AB1A-440D-B446-2EA996FFB1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71559899"/>
              </p:ext>
            </p:extLst>
          </p:nvPr>
        </p:nvGraphicFramePr>
        <p:xfrm>
          <a:off x="0" y="20202"/>
          <a:ext cx="11911086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0640">
                  <a:extLst>
                    <a:ext uri="{9D8B030D-6E8A-4147-A177-3AD203B41FA5}">
                      <a16:colId xmlns="" xmlns:a16="http://schemas.microsoft.com/office/drawing/2014/main" val="118702568"/>
                    </a:ext>
                  </a:extLst>
                </a:gridCol>
                <a:gridCol w="6780951">
                  <a:extLst>
                    <a:ext uri="{9D8B030D-6E8A-4147-A177-3AD203B41FA5}">
                      <a16:colId xmlns="" xmlns:a16="http://schemas.microsoft.com/office/drawing/2014/main" val="2527902003"/>
                    </a:ext>
                  </a:extLst>
                </a:gridCol>
                <a:gridCol w="2639495">
                  <a:extLst>
                    <a:ext uri="{9D8B030D-6E8A-4147-A177-3AD203B41FA5}">
                      <a16:colId xmlns="" xmlns:a16="http://schemas.microsoft.com/office/drawing/2014/main" val="3247146206"/>
                    </a:ext>
                  </a:extLst>
                </a:gridCol>
              </a:tblGrid>
              <a:tr h="520995">
                <a:tc>
                  <a:txBody>
                    <a:bodyPr/>
                    <a:lstStyle/>
                    <a:p>
                      <a:r>
                        <a:rPr lang="ru-RU" dirty="0"/>
                        <a:t>Этап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  Что нужно сделать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 Что получится в </a:t>
                      </a:r>
                    </a:p>
                    <a:p>
                      <a:r>
                        <a:rPr lang="ru-RU" dirty="0"/>
                        <a:t>результате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065407"/>
                  </a:ext>
                </a:extLst>
              </a:tr>
              <a:tr h="341069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3. Определение содержания учебного предмета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Изучение требований ФГОС к содержанию рабочей программы учебного предмета, учебного курса, учебного модуля, курса внеурочной деятельности. Описание содержания рабочей программы в соответствии с уровнем изучения (базовый, углубленный). Описание содержания рабочей программы в соответствии с планируемыми результатами освоения учебного предмета, учебного курса, учебного модуля, курса внеурочной деятельности. Описание содержания рабочей программы в соответствии с рабочей программой воспитания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Проект раздела «Содержание рабочей программы учебного предмета, учебного курса, учебного модуля, курса внеурочной деятельности»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11399078"/>
                  </a:ext>
                </a:extLst>
              </a:tr>
            </a:tbl>
          </a:graphicData>
        </a:graphic>
      </p:graphicFrame>
      <p:graphicFrame>
        <p:nvGraphicFramePr>
          <p:cNvPr id="6" name="Таблица 6">
            <a:extLst>
              <a:ext uri="{FF2B5EF4-FFF2-40B4-BE49-F238E27FC236}">
                <a16:creationId xmlns="" xmlns:a16="http://schemas.microsoft.com/office/drawing/2014/main" id="{EA7C984E-8B60-4092-9C6E-A660BA872D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95411322"/>
              </p:ext>
            </p:extLst>
          </p:nvPr>
        </p:nvGraphicFramePr>
        <p:xfrm>
          <a:off x="31898" y="3474720"/>
          <a:ext cx="12160102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549">
                  <a:extLst>
                    <a:ext uri="{9D8B030D-6E8A-4147-A177-3AD203B41FA5}">
                      <a16:colId xmlns="" xmlns:a16="http://schemas.microsoft.com/office/drawing/2014/main" val="3051480720"/>
                    </a:ext>
                  </a:extLst>
                </a:gridCol>
                <a:gridCol w="6751674">
                  <a:extLst>
                    <a:ext uri="{9D8B030D-6E8A-4147-A177-3AD203B41FA5}">
                      <a16:colId xmlns="" xmlns:a16="http://schemas.microsoft.com/office/drawing/2014/main" val="3666832344"/>
                    </a:ext>
                  </a:extLst>
                </a:gridCol>
                <a:gridCol w="2877879">
                  <a:extLst>
                    <a:ext uri="{9D8B030D-6E8A-4147-A177-3AD203B41FA5}">
                      <a16:colId xmlns="" xmlns:a16="http://schemas.microsoft.com/office/drawing/2014/main" val="15522327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4. Составление </a:t>
                      </a:r>
                    </a:p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тематического </a:t>
                      </a:r>
                    </a:p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планирования учебного предмета, учебного </a:t>
                      </a:r>
                    </a:p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курса, учебного </a:t>
                      </a:r>
                    </a:p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модуля, учебного </a:t>
                      </a:r>
                    </a:p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курса внеурочной </a:t>
                      </a:r>
                    </a:p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деятельности</a:t>
                      </a:r>
                    </a:p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Изучение требований ФГОС к тематическому </a:t>
                      </a:r>
                    </a:p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планированию.</a:t>
                      </a:r>
                    </a:p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Составление таблицы тематического  планирования с указанием:</a:t>
                      </a:r>
                    </a:p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• количества академических часов,  отводимых на освоение каждой темы  учебного предмета, учебного курса (в том </a:t>
                      </a:r>
                    </a:p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числе внеурочной деятельности), учебного  модуля;</a:t>
                      </a:r>
                    </a:p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• возможности использования по  конкретной теме электронных (цифровых)  образовательных ресурсов, являющихся  учебно-методическими материалами, </a:t>
                      </a:r>
                    </a:p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которые представлены в электронном  (цифровом) виде</a:t>
                      </a:r>
                    </a:p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Проект раздела </a:t>
                      </a:r>
                    </a:p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«Тематическое </a:t>
                      </a:r>
                    </a:p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планирование </a:t>
                      </a:r>
                    </a:p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учебного предмета, </a:t>
                      </a:r>
                    </a:p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учебного курса, </a:t>
                      </a:r>
                    </a:p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учебного модуля, </a:t>
                      </a:r>
                    </a:p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учебного курса </a:t>
                      </a:r>
                    </a:p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внеурочной </a:t>
                      </a:r>
                    </a:p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деятельности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00755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831447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246185"/>
            <a:ext cx="8596668" cy="579517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 smtClean="0"/>
              <a:t>gtn.lokos.net </a:t>
            </a:r>
            <a:endParaRPr lang="ru-RU" sz="6600" dirty="0" smtClean="0"/>
          </a:p>
          <a:p>
            <a:pPr>
              <a:buNone/>
            </a:pPr>
            <a:endParaRPr lang="ru-RU" sz="5400" dirty="0" smtClean="0"/>
          </a:p>
          <a:p>
            <a:pPr>
              <a:buNone/>
            </a:pPr>
            <a:r>
              <a:rPr lang="ru-RU" sz="4000" dirty="0" smtClean="0"/>
              <a:t>сайт МБОУ Гатчинская СОШ 2-  сведения об ОУ- образовательные стандарты</a:t>
            </a:r>
            <a:endParaRPr lang="ru-RU" sz="40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4462"/>
            <a:ext cx="12192000" cy="59787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8000" b="1" dirty="0" smtClean="0">
                <a:hlinkClick r:id="rId2"/>
              </a:rPr>
              <a:t>http</a:t>
            </a:r>
            <a:r>
              <a:rPr lang="ru-RU" sz="8000" b="1" dirty="0" smtClean="0">
                <a:hlinkClick r:id="rId2"/>
              </a:rPr>
              <a:t>:</a:t>
            </a:r>
            <a:r>
              <a:rPr lang="en-US" sz="8000" b="1" dirty="0" smtClean="0">
                <a:hlinkClick r:id="rId2"/>
              </a:rPr>
              <a:t>//edsoo.ru</a:t>
            </a:r>
            <a:r>
              <a:rPr lang="en-US" sz="8000" b="1" dirty="0" smtClean="0">
                <a:hlinkClick r:id="rId2"/>
              </a:rPr>
              <a:t>/</a:t>
            </a:r>
            <a:endParaRPr lang="en-US" sz="8000" b="1" dirty="0" smtClean="0"/>
          </a:p>
          <a:p>
            <a:pPr>
              <a:buNone/>
            </a:pPr>
            <a:r>
              <a:rPr lang="en-US" sz="8000" b="1" dirty="0" smtClean="0"/>
              <a:t>     </a:t>
            </a:r>
            <a:endParaRPr lang="ru-RU" sz="8000" b="1" dirty="0" smtClean="0"/>
          </a:p>
          <a:p>
            <a:pPr>
              <a:buNone/>
            </a:pPr>
            <a:r>
              <a:rPr lang="en-US" sz="7200" dirty="0" smtClean="0"/>
              <a:t>e</a:t>
            </a:r>
            <a:r>
              <a:rPr lang="en-US" sz="7200" dirty="0" smtClean="0"/>
              <a:t>du.gtn.lokos.net  </a:t>
            </a:r>
            <a:r>
              <a:rPr lang="ru-RU" sz="7200" dirty="0" smtClean="0"/>
              <a:t>               (</a:t>
            </a:r>
            <a:r>
              <a:rPr lang="ru-RU" sz="5400" dirty="0" smtClean="0"/>
              <a:t>образование- ФГОС- обновленные ФГОС)</a:t>
            </a:r>
            <a:endParaRPr lang="ru-RU" sz="5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8003E54-8F38-46F0-9DE3-811371E83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5674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Какие бывают ФГОС  в ОО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D62DA01-69B0-4D50-A5EE-FE6FA861D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50335"/>
            <a:ext cx="10933419" cy="46910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• </a:t>
            </a:r>
            <a:r>
              <a:rPr lang="ru-RU" sz="3200" dirty="0"/>
              <a:t>ФГОС начального общего образования (1-4 классы),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200" dirty="0"/>
              <a:t>• ФГОС основного общего образования (5-9 классы),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200" dirty="0"/>
              <a:t>• ФГОС среднего общего образования (10-11 классы),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200" dirty="0"/>
              <a:t>• ФГОС образования обучающихся с </a:t>
            </a:r>
          </a:p>
          <a:p>
            <a:pPr marL="0" indent="0">
              <a:buNone/>
            </a:pPr>
            <a:r>
              <a:rPr lang="ru-RU" sz="3200" dirty="0"/>
              <a:t>ограниченными возможностями здоровья (ОВЗ)</a:t>
            </a:r>
          </a:p>
        </p:txBody>
      </p:sp>
    </p:spTree>
    <p:extLst>
      <p:ext uri="{BB962C8B-B14F-4D97-AF65-F5344CB8AC3E}">
        <p14:creationId xmlns="" xmlns:p14="http://schemas.microsoft.com/office/powerpoint/2010/main" val="4189690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7EC41A7-AF22-436D-919D-952E53570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651" y="212651"/>
            <a:ext cx="11979349" cy="6453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rgbClr val="FF0000"/>
                </a:solidFill>
              </a:rPr>
              <a:t>ФГОС должны соблюдать</a:t>
            </a:r>
          </a:p>
          <a:p>
            <a:r>
              <a:rPr lang="ru-RU" sz="4000" dirty="0"/>
              <a:t> </a:t>
            </a:r>
            <a:r>
              <a:rPr lang="ru-RU" sz="3600" dirty="0"/>
              <a:t>ОО  любого уровня, начиная с детского сада и заканчивая курсами  повышения квалификации. </a:t>
            </a:r>
          </a:p>
          <a:p>
            <a:r>
              <a:rPr lang="ru-RU" sz="3600" dirty="0"/>
              <a:t>Под эту необходимость попадают не только </a:t>
            </a:r>
          </a:p>
          <a:p>
            <a:pPr marL="0" indent="0">
              <a:buNone/>
            </a:pPr>
            <a:r>
              <a:rPr lang="ru-RU" sz="3600" dirty="0"/>
              <a:t>государственные, но и частные учебные </a:t>
            </a:r>
          </a:p>
          <a:p>
            <a:pPr marL="0" indent="0">
              <a:buNone/>
            </a:pPr>
            <a:r>
              <a:rPr lang="ru-RU" sz="3600" dirty="0"/>
              <a:t>заведения. Ведь все они подчиняются закону </a:t>
            </a:r>
          </a:p>
          <a:p>
            <a:pPr marL="0" indent="0">
              <a:buNone/>
            </a:pPr>
            <a:r>
              <a:rPr lang="ru-RU" sz="3600" dirty="0"/>
              <a:t>«Об образовании в Российской Федерации»</a:t>
            </a:r>
          </a:p>
          <a:p>
            <a:pPr marL="0" indent="0" algn="ctr">
              <a:buNone/>
            </a:pPr>
            <a:r>
              <a:rPr lang="ru-RU" sz="3600" dirty="0"/>
              <a:t> </a:t>
            </a:r>
            <a:r>
              <a:rPr lang="ru-RU" sz="3600" dirty="0">
                <a:solidFill>
                  <a:srgbClr val="FF0000"/>
                </a:solidFill>
              </a:rPr>
              <a:t>Актуальный текст государственных образовательных стандартов можно почитать на официальном сайте </a:t>
            </a: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fgos.ru</a:t>
            </a:r>
          </a:p>
        </p:txBody>
      </p:sp>
    </p:spTree>
    <p:extLst>
      <p:ext uri="{BB962C8B-B14F-4D97-AF65-F5344CB8AC3E}">
        <p14:creationId xmlns="" xmlns:p14="http://schemas.microsoft.com/office/powerpoint/2010/main" val="2393161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52B9C38-6CF7-4978-8578-56DB78B04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87080"/>
            <a:ext cx="8596668" cy="70174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4"/>
                </a:solidFill>
              </a:rPr>
              <a:t>Три поколения стандартов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F6DCAE1-5DA1-441C-8972-B95BC106E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5907"/>
            <a:ext cx="11316192" cy="52950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FF0000"/>
                </a:solidFill>
              </a:rPr>
              <a:t>Первое поколение ФГОС</a:t>
            </a:r>
          </a:p>
          <a:p>
            <a:pPr marL="0" indent="0">
              <a:buNone/>
            </a:pPr>
            <a:r>
              <a:rPr lang="ru-RU" sz="2800" dirty="0"/>
              <a:t> Были приняты в 2004 году и назывались государственными образовательными стандартами. </a:t>
            </a:r>
          </a:p>
          <a:p>
            <a:pPr marL="0" indent="0">
              <a:buNone/>
            </a:pPr>
            <a:r>
              <a:rPr lang="ru-RU" sz="2800" dirty="0"/>
              <a:t>Аббревиатура ФГОС ещё не использовалась. 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FF0000"/>
                </a:solidFill>
              </a:rPr>
              <a:t>Основной целью Стандарта 2004 года был не личностный, а предметный результат</a:t>
            </a:r>
            <a:r>
              <a:rPr lang="ru-RU" sz="2800" dirty="0"/>
              <a:t>, ввиду чего Стандарт быстро </a:t>
            </a:r>
          </a:p>
          <a:p>
            <a:pPr marL="0" indent="0">
              <a:buNone/>
            </a:pPr>
            <a:r>
              <a:rPr lang="ru-RU" sz="2800" dirty="0"/>
              <a:t>устарел. </a:t>
            </a:r>
          </a:p>
          <a:p>
            <a:pPr marL="0" indent="0">
              <a:buNone/>
            </a:pPr>
            <a:r>
              <a:rPr lang="ru-RU" sz="2800" dirty="0"/>
              <a:t>Во главу ставился набор информации, обязательной для изучения. Подробно описывалось содержание образование: темы, дидактические единицы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99083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686222A-0241-4201-8E03-A810C0D44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7592"/>
            <a:ext cx="10837332" cy="60605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Второе поколение образовательных стандартов</a:t>
            </a:r>
            <a:r>
              <a:rPr lang="ru-RU" dirty="0"/>
              <a:t/>
            </a:r>
            <a:br>
              <a:rPr lang="ru-RU" dirty="0"/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DDE89CE-01F8-4A7B-A0CB-D48E22E05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33646"/>
            <a:ext cx="10837332" cy="599676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/>
              <a:t>ФГОС второго поколения разрабатывались </a:t>
            </a:r>
            <a:r>
              <a:rPr lang="ru-RU" sz="2800" b="1" dirty="0">
                <a:solidFill>
                  <a:srgbClr val="FF0000"/>
                </a:solidFill>
              </a:rPr>
              <a:t>с 2009  по 2012 год. </a:t>
            </a:r>
            <a:r>
              <a:rPr lang="ru-RU" sz="2800" dirty="0"/>
              <a:t>Акцент в них сделан на </a:t>
            </a:r>
            <a:r>
              <a:rPr lang="ru-RU" sz="2800" b="1" dirty="0">
                <a:solidFill>
                  <a:srgbClr val="FF0000"/>
                </a:solidFill>
              </a:rPr>
              <a:t>развитие универсальных учебных умений, то есть способности самостоятельно добывать информацию с использованием технологий и коммуникации с людьми</a:t>
            </a:r>
            <a:r>
              <a:rPr lang="ru-RU" sz="2800" dirty="0"/>
              <a:t>. </a:t>
            </a:r>
          </a:p>
          <a:p>
            <a:pPr marL="0" indent="0" algn="just">
              <a:buNone/>
            </a:pPr>
            <a:r>
              <a:rPr lang="ru-RU" sz="2800" dirty="0"/>
              <a:t>Фокус сместили на личность ребёнка. Много внимания уделено проектной и внеурочной деятельности. </a:t>
            </a:r>
          </a:p>
          <a:p>
            <a:pPr marL="0" indent="0" algn="just">
              <a:buNone/>
            </a:pPr>
            <a:r>
              <a:rPr lang="ru-RU" sz="2800" dirty="0"/>
              <a:t>Предполагается, что обучающиеся по федеральным государственным стандартам второго поколения должны любить Родину, уважать закон, быть толерантными и стремиться к здоровому образу жизни</a:t>
            </a:r>
          </a:p>
        </p:txBody>
      </p:sp>
    </p:spTree>
    <p:extLst>
      <p:ext uri="{BB962C8B-B14F-4D97-AF65-F5344CB8AC3E}">
        <p14:creationId xmlns="" xmlns:p14="http://schemas.microsoft.com/office/powerpoint/2010/main" val="2146725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2DB695C-41EE-491E-9C06-E5D9F0D07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Третье поколение ФГОС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AFB2EC2-CB98-41C9-ADCA-F695CDA4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11114173" cy="4697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Переход на новые образовательные стандарты третьего поколения будет осуществлён в сентябре 2022 года. </a:t>
            </a:r>
          </a:p>
          <a:p>
            <a:pPr marL="0" indent="0">
              <a:buNone/>
            </a:pPr>
            <a:r>
              <a:rPr lang="ru-RU" sz="3200" dirty="0"/>
              <a:t>Обсуждение новых ФГОС началось ещё весной 2018, и с тех пор прорабатывается их внедрение</a:t>
            </a:r>
          </a:p>
        </p:txBody>
      </p:sp>
    </p:spTree>
    <p:extLst>
      <p:ext uri="{BB962C8B-B14F-4D97-AF65-F5344CB8AC3E}">
        <p14:creationId xmlns="" xmlns:p14="http://schemas.microsoft.com/office/powerpoint/2010/main" val="3805051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E0F7492-88A6-4D47-A056-BB05FE276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210799" cy="1312333"/>
          </a:xfrm>
        </p:spPr>
        <p:txBody>
          <a:bodyPr>
            <a:normAutofit fontScale="90000"/>
          </a:bodyPr>
          <a:lstStyle/>
          <a:p>
            <a:r>
              <a:rPr lang="ru-RU" sz="5300" b="1" dirty="0">
                <a:solidFill>
                  <a:srgbClr val="FF0000"/>
                </a:solidFill>
              </a:rPr>
              <a:t>Основная задача обновленных ФГОС </a:t>
            </a:r>
            <a:r>
              <a:rPr lang="ru-RU" b="1" dirty="0">
                <a:solidFill>
                  <a:srgbClr val="FF0000"/>
                </a:solidFill>
              </a:rPr>
              <a:t>-</a:t>
            </a:r>
            <a:r>
              <a:rPr lang="ru-RU" sz="4400" b="1" dirty="0">
                <a:solidFill>
                  <a:srgbClr val="FF0000"/>
                </a:solidFill>
              </a:rPr>
              <a:t>создание единого образовательного пространства по всей России</a:t>
            </a: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28C98EF-18A9-4C24-BB57-27D1413DA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683933"/>
            <a:ext cx="10811933" cy="33574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/>
              <a:t> </a:t>
            </a:r>
          </a:p>
          <a:p>
            <a:pPr marL="0" indent="0">
              <a:buNone/>
            </a:pPr>
            <a:r>
              <a:rPr lang="ru-RU" sz="3200" dirty="0"/>
              <a:t>Считается, что оно обеспечит комфортные </a:t>
            </a:r>
          </a:p>
          <a:p>
            <a:pPr marL="0" indent="0">
              <a:buNone/>
            </a:pPr>
            <a:r>
              <a:rPr lang="ru-RU" sz="3200" dirty="0"/>
              <a:t>условия обучения для детей при переезде в </a:t>
            </a:r>
          </a:p>
          <a:p>
            <a:pPr marL="0" indent="0">
              <a:buNone/>
            </a:pPr>
            <a:r>
              <a:rPr lang="ru-RU" sz="3200" dirty="0"/>
              <a:t>другой город или, к примеру, при переходе </a:t>
            </a:r>
          </a:p>
          <a:p>
            <a:pPr marL="0" indent="0">
              <a:buNone/>
            </a:pPr>
            <a:r>
              <a:rPr lang="ru-RU" sz="3200" dirty="0"/>
              <a:t>на семейное обучение</a:t>
            </a:r>
          </a:p>
        </p:txBody>
      </p:sp>
    </p:spTree>
    <p:extLst>
      <p:ext uri="{BB962C8B-B14F-4D97-AF65-F5344CB8AC3E}">
        <p14:creationId xmlns="" xmlns:p14="http://schemas.microsoft.com/office/powerpoint/2010/main" val="291929354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241</TotalTime>
  <Words>2778</Words>
  <Application>Microsoft Office PowerPoint</Application>
  <PresentationFormat>Произвольный</PresentationFormat>
  <Paragraphs>326</Paragraphs>
  <Slides>38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Аспект</vt:lpstr>
      <vt:lpstr>Слайд 1</vt:lpstr>
      <vt:lpstr>Слайд 2</vt:lpstr>
      <vt:lpstr>Слайд 3</vt:lpstr>
      <vt:lpstr>Какие бывают ФГОС  в ОО</vt:lpstr>
      <vt:lpstr>Слайд 5</vt:lpstr>
      <vt:lpstr>Три поколения стандартов </vt:lpstr>
      <vt:lpstr>Второе поколение образовательных стандартов </vt:lpstr>
      <vt:lpstr>Третье поколение ФГОС </vt:lpstr>
      <vt:lpstr>Основная задача обновленных ФГОС -создание единого образовательного пространства по всей России </vt:lpstr>
      <vt:lpstr>ФГОС обеспечивает преемственность образовательных   программ   </vt:lpstr>
      <vt:lpstr>Внедрение ФГОС НОО и ФГОС  ООО с 01.09.2022 </vt:lpstr>
      <vt:lpstr>Нормативная база</vt:lpstr>
      <vt:lpstr>НОРМАТИВНАЯ БАЗА </vt:lpstr>
      <vt:lpstr>Главная задача ФГОС третьего поколения  </vt:lpstr>
      <vt:lpstr>ГЛАВНЫЕ ОТЛИЧИЯ </vt:lpstr>
      <vt:lpstr>ПОЗИТИВНЫЕ МОМЕНТЫ: </vt:lpstr>
      <vt:lpstr>ФИНАНСОВАЯ ГРАМОТНОСТЬ </vt:lpstr>
      <vt:lpstr>ПАТРИОТИЧЕСКОЕ ВОСПИТАНИЕ </vt:lpstr>
      <vt:lpstr>Личностные результаты группируются по направлениям  воспитания: </vt:lpstr>
      <vt:lpstr>Основные изменения, внесённые в проекты современных ФГОС:</vt:lpstr>
      <vt:lpstr>Объем урочной и внеурочной деятельности </vt:lpstr>
      <vt:lpstr>Слайд 22</vt:lpstr>
      <vt:lpstr>Учебный план</vt:lpstr>
      <vt:lpstr>Структуру рабочей программы</vt:lpstr>
      <vt:lpstr>Требования к рабочим программам </vt:lpstr>
      <vt:lpstr>Раздел «Планируемые результаты». Требования к  личностным результатам </vt:lpstr>
      <vt:lpstr>Раздел «Планируемые результаты». Требования к  метапредметным результатам</vt:lpstr>
      <vt:lpstr>Метапредметные результаты группируются по видам универсальных учебных действий: </vt:lpstr>
      <vt:lpstr>Раздел «Планируемые результаты». Общие требования к предметным результатам для уровня основного общего образования:</vt:lpstr>
      <vt:lpstr>В разделе «Планируемые результаты» оценка достижения планируемых результатов должна:  </vt:lpstr>
      <vt:lpstr>Содержание учебного предмета, курса, модуля</vt:lpstr>
      <vt:lpstr>Тематическое планирование</vt:lpstr>
      <vt:lpstr>В качестве электронных учебно-методических материалов учителя могут указать: </vt:lpstr>
      <vt:lpstr>Рабочие программы предметов, модулей и курсов, в том числе внеурочной деятельности, формируются с учетом рабочей программы воспитания (п. 32.1 ФГОС ООО)</vt:lpstr>
      <vt:lpstr>Алгоритм разработки рабочей программы учебного предмета, курса, модуля </vt:lpstr>
      <vt:lpstr>Слайд 36</vt:lpstr>
      <vt:lpstr>Слайд 37</vt:lpstr>
      <vt:lpstr>Слайд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 Мисаченко</dc:creator>
  <cp:lastModifiedBy>Windows User</cp:lastModifiedBy>
  <cp:revision>28</cp:revision>
  <dcterms:created xsi:type="dcterms:W3CDTF">2022-03-27T09:24:19Z</dcterms:created>
  <dcterms:modified xsi:type="dcterms:W3CDTF">2022-03-28T07:37:02Z</dcterms:modified>
</cp:coreProperties>
</file>