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4" r:id="rId2"/>
    <p:sldId id="362" r:id="rId3"/>
    <p:sldId id="329" r:id="rId4"/>
    <p:sldId id="347" r:id="rId5"/>
    <p:sldId id="349" r:id="rId6"/>
    <p:sldId id="358" r:id="rId7"/>
    <p:sldId id="366" r:id="rId8"/>
    <p:sldId id="323" r:id="rId9"/>
    <p:sldId id="354" r:id="rId10"/>
    <p:sldId id="300" r:id="rId11"/>
    <p:sldId id="313" r:id="rId12"/>
    <p:sldId id="360" r:id="rId13"/>
    <p:sldId id="3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2E941-D787-4049-9975-6994AD860EA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5E64E-350B-44F3-A332-057CBD209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 eaLnBrk="0" hangingPunct="0"/>
            <a:fld id="{59AFFA47-7AA5-4B2F-8EA8-87F08F6497C9}" type="slidenum">
              <a:rPr lang="en-US" sz="1200">
                <a:latin typeface="Calibri" pitchFamily="34" charset="0"/>
              </a:rPr>
              <a:pPr algn="r" eaLnBrk="0" hangingPunct="0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F98687-B25F-49F9-BA80-4CF3C00CD55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5E64E-350B-44F3-A332-057CBD20932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3A37A-9C73-4214-9B3E-9B4FFB8B3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93457-10F3-4A05-A4BF-941C1E40BA1E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7393-C5E6-4B64-8A00-411F5CA5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СИСТЕМНО-ДЕЯТЕЛЬНОСТНЫЙ ПОДХОД</a:t>
            </a:r>
            <a:endParaRPr lang="ru-RU" dirty="0"/>
          </a:p>
        </p:txBody>
      </p:sp>
      <p:pic>
        <p:nvPicPr>
          <p:cNvPr id="4" name="Рисунок 9" descr="D:\л.в\презентации к мастеру\14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36912"/>
            <a:ext cx="47525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57224" y="1076308"/>
            <a:ext cx="7786742" cy="5781692"/>
            <a:chOff x="6840" y="1980"/>
            <a:chExt cx="3780" cy="2913"/>
          </a:xfrm>
          <a:solidFill>
            <a:srgbClr val="0070C0"/>
          </a:solidFill>
        </p:grpSpPr>
        <p:sp>
          <p:nvSpPr>
            <p:cNvPr id="24" name="AutoShape 6"/>
            <p:cNvSpPr>
              <a:spLocks noChangeArrowheads="1"/>
            </p:cNvSpPr>
            <p:nvPr/>
          </p:nvSpPr>
          <p:spPr bwMode="auto">
            <a:xfrm>
              <a:off x="6840" y="1980"/>
              <a:ext cx="3780" cy="2913"/>
            </a:xfrm>
            <a:prstGeom prst="triangle">
              <a:avLst>
                <a:gd name="adj" fmla="val 50000"/>
              </a:avLst>
            </a:prstGeom>
            <a:solidFill>
              <a:srgbClr val="D1C9B7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8327" y="2600"/>
              <a:ext cx="806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8052" y="3034"/>
              <a:ext cx="1363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7846" y="3312"/>
              <a:ext cx="1769" cy="23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7048" y="4571"/>
              <a:ext cx="3364" cy="23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7672" y="3672"/>
              <a:ext cx="2150" cy="23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 flipV="1">
              <a:off x="7395" y="3960"/>
              <a:ext cx="2671" cy="23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7291" y="4248"/>
              <a:ext cx="2913" cy="23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3786188" y="3214688"/>
            <a:ext cx="17272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15"/>
          <p:cNvSpPr txBox="1">
            <a:spLocks noChangeArrowheads="1"/>
          </p:cNvSpPr>
          <p:nvPr/>
        </p:nvSpPr>
        <p:spPr bwMode="auto">
          <a:xfrm>
            <a:off x="3429000" y="3714750"/>
            <a:ext cx="2219325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Синтез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3214688" y="4500563"/>
            <a:ext cx="27114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17"/>
          <p:cNvSpPr txBox="1">
            <a:spLocks noChangeArrowheads="1"/>
          </p:cNvSpPr>
          <p:nvPr/>
        </p:nvSpPr>
        <p:spPr bwMode="auto">
          <a:xfrm>
            <a:off x="3071813" y="5072063"/>
            <a:ext cx="32067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Text Box 18"/>
          <p:cNvSpPr txBox="1">
            <a:spLocks noChangeArrowheads="1"/>
          </p:cNvSpPr>
          <p:nvPr/>
        </p:nvSpPr>
        <p:spPr bwMode="auto">
          <a:xfrm>
            <a:off x="2857500" y="5643563"/>
            <a:ext cx="36988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Понимание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786063" y="6424613"/>
            <a:ext cx="36988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Знание</a:t>
            </a:r>
            <a:endParaRPr lang="en-US" sz="2400" b="1">
              <a:solidFill>
                <a:srgbClr val="4B4B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5" name="Line 21"/>
          <p:cNvSpPr>
            <a:spLocks noChangeShapeType="1"/>
          </p:cNvSpPr>
          <p:nvPr/>
        </p:nvSpPr>
        <p:spPr bwMode="auto">
          <a:xfrm>
            <a:off x="1500188" y="3143250"/>
            <a:ext cx="64770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Прямоугольник 29"/>
          <p:cNvSpPr>
            <a:spLocks noChangeArrowheads="1"/>
          </p:cNvSpPr>
          <p:nvPr/>
        </p:nvSpPr>
        <p:spPr bwMode="auto">
          <a:xfrm>
            <a:off x="3929063" y="1643063"/>
            <a:ext cx="1862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Метазнание</a:t>
            </a:r>
          </a:p>
        </p:txBody>
      </p:sp>
      <p:sp>
        <p:nvSpPr>
          <p:cNvPr id="14347" name="Прямоугольник 30"/>
          <p:cNvSpPr>
            <a:spLocks noChangeArrowheads="1"/>
          </p:cNvSpPr>
          <p:nvPr/>
        </p:nvSpPr>
        <p:spPr bwMode="auto">
          <a:xfrm>
            <a:off x="3643313" y="2286000"/>
            <a:ext cx="2579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Диалектичность </a:t>
            </a:r>
          </a:p>
          <a:p>
            <a:pPr algn="ctr"/>
            <a:r>
              <a:rPr lang="ru-RU" sz="2400" b="1">
                <a:solidFill>
                  <a:srgbClr val="4B4B4B"/>
                </a:solidFill>
                <a:latin typeface="Times New Roman" pitchFamily="18" charset="0"/>
                <a:cs typeface="Times New Roman" pitchFamily="18" charset="0"/>
              </a:rPr>
              <a:t>мышления </a:t>
            </a:r>
          </a:p>
        </p:txBody>
      </p:sp>
      <p:sp>
        <p:nvSpPr>
          <p:cNvPr id="14348" name="Line 21"/>
          <p:cNvSpPr>
            <a:spLocks noChangeShapeType="1"/>
          </p:cNvSpPr>
          <p:nvPr/>
        </p:nvSpPr>
        <p:spPr bwMode="auto">
          <a:xfrm flipV="1">
            <a:off x="928688" y="5000625"/>
            <a:ext cx="7429500" cy="71438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0" y="5072063"/>
            <a:ext cx="9144000" cy="1785937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0" y="3214688"/>
            <a:ext cx="9144000" cy="178593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1071563"/>
            <a:ext cx="9144000" cy="2000250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0" y="142875"/>
            <a:ext cx="14287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494949"/>
                </a:solidFill>
              </a:rPr>
              <a:t>Стандарт первого поколения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5400000">
            <a:off x="-2070893" y="3428206"/>
            <a:ext cx="6858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358482" y="3428206"/>
            <a:ext cx="6858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7715250" y="142875"/>
            <a:ext cx="14287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494949"/>
                </a:solidFill>
              </a:rPr>
              <a:t>Стандарт второго поколения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403648" y="5214938"/>
            <a:ext cx="2232248" cy="1428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Предметные результаты обучения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1187624" y="3286125"/>
            <a:ext cx="2664296" cy="1428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результаты обучения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403649" y="1357313"/>
            <a:ext cx="2232247" cy="1428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Личностные результаты обучения</a:t>
            </a:r>
          </a:p>
        </p:txBody>
      </p:sp>
      <p:sp>
        <p:nvSpPr>
          <p:cNvPr id="14359" name="Прямоугольник 50"/>
          <p:cNvSpPr>
            <a:spLocks noChangeArrowheads="1"/>
          </p:cNvSpPr>
          <p:nvPr/>
        </p:nvSpPr>
        <p:spPr bwMode="auto">
          <a:xfrm rot="-5400000">
            <a:off x="-266700" y="5267325"/>
            <a:ext cx="1857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494949"/>
                </a:solidFill>
                <a:latin typeface="Times New Roman" pitchFamily="18" charset="0"/>
                <a:cs typeface="Times New Roman" pitchFamily="18" charset="0"/>
              </a:rPr>
              <a:t>обязательный минимум содержания образования</a:t>
            </a:r>
          </a:p>
        </p:txBody>
      </p:sp>
      <p:sp>
        <p:nvSpPr>
          <p:cNvPr id="14360" name="Rectangle 43"/>
          <p:cNvSpPr>
            <a:spLocks noChangeArrowheads="1"/>
          </p:cNvSpPr>
          <p:nvPr/>
        </p:nvSpPr>
        <p:spPr bwMode="auto">
          <a:xfrm rot="5400000">
            <a:off x="5687219" y="3385344"/>
            <a:ext cx="56435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494949"/>
                </a:solidFill>
                <a:latin typeface="Times New Roman" pitchFamily="18" charset="0"/>
                <a:cs typeface="Times New Roman" pitchFamily="18" charset="0"/>
              </a:rPr>
              <a:t> требования к результатам обучающихся, освоивших основную образовательную программу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428728" y="142852"/>
            <a:ext cx="6382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Иерархия целей обучения: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22238"/>
            <a:ext cx="7570788" cy="150653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Условия развития УУД </a:t>
            </a:r>
            <a:br>
              <a:rPr lang="ru-RU" sz="4800" b="1" smtClean="0"/>
            </a:br>
            <a:endParaRPr lang="ru-RU" sz="4800" b="1" smtClean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50825" y="3068638"/>
            <a:ext cx="16557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A50021"/>
                </a:solidFill>
                <a:latin typeface="Arial" charset="0"/>
              </a:rPr>
              <a:t>цель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51520" y="5229200"/>
            <a:ext cx="16557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A50021"/>
                </a:solidFill>
                <a:latin typeface="Arial" charset="0"/>
              </a:rPr>
              <a:t>методика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79512" y="4149080"/>
            <a:ext cx="16557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A50021"/>
                </a:solidFill>
                <a:latin typeface="Arial" charset="0"/>
              </a:rPr>
              <a:t>текст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286000" y="2895600"/>
            <a:ext cx="2934072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Передача готовых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знаний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282825" y="3860800"/>
            <a:ext cx="2936875" cy="925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Объяснить все так,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чтобы ученик запомнил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 и пересказал знания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268539" y="5060950"/>
            <a:ext cx="345559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Репродуктивные вопросы –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повторение и запоминание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чужих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мыслей</a:t>
            </a:r>
          </a:p>
          <a:p>
            <a:pPr algn="ctr"/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051720" y="1340768"/>
            <a:ext cx="302433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A50021"/>
                </a:solidFill>
                <a:latin typeface="Arial" charset="0"/>
              </a:rPr>
              <a:t>Необходимо исключить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940425" y="1340768"/>
            <a:ext cx="25209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A50021"/>
                </a:solidFill>
                <a:latin typeface="Arial" charset="0"/>
              </a:rPr>
              <a:t>Нужно стремиться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0425" y="2973388"/>
            <a:ext cx="2736031" cy="650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Развитие умений по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применению знаний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940425" y="3836988"/>
            <a:ext cx="2814638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Учитель-режиссер.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Ученик сам открывает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новые знания через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charset="0"/>
              </a:rPr>
              <a:t> содержание УМК.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5943600" y="5086350"/>
            <a:ext cx="3200400" cy="1690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b="1" dirty="0">
                <a:solidFill>
                  <a:srgbClr val="000000"/>
                </a:solidFill>
                <a:latin typeface="Arial" charset="0"/>
              </a:rPr>
              <a:t>Продуктивные задания –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b="1" dirty="0">
                <a:solidFill>
                  <a:srgbClr val="000000"/>
                </a:solidFill>
                <a:latin typeface="Arial" charset="0"/>
              </a:rPr>
              <a:t>получение нового продукта – своего вывода, оценки. Применение знаний в новых условиях. Перенос знаний.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animBg="1"/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 animBg="1"/>
      <p:bldP spid="52235" grpId="0" animBg="1"/>
      <p:bldP spid="52236" grpId="0" animBg="1"/>
      <p:bldP spid="522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68" name="Group 52"/>
          <p:cNvGraphicFramePr>
            <a:graphicFrameLocks noGrp="1"/>
          </p:cNvGraphicFramePr>
          <p:nvPr/>
        </p:nvGraphicFramePr>
        <p:xfrm>
          <a:off x="250825" y="0"/>
          <a:ext cx="8893175" cy="6343650"/>
        </p:xfrm>
        <a:graphic>
          <a:graphicData uri="http://schemas.openxmlformats.org/drawingml/2006/table">
            <a:tbl>
              <a:tblPr/>
              <a:tblGrid>
                <a:gridCol w="1951038"/>
                <a:gridCol w="3509962"/>
                <a:gridCol w="3432175"/>
              </a:tblGrid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Требования к уроку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Традиционный урок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Урок современного типа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Объявление темы урока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 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Сообщение целей и задач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формулирует и сообщает учащимся, чему должны научиться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учащиеся, определив границы знания и незнания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учащимся, какую работу они должны выполнить, чтобы достичь цели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 учащимися способов достижения намеченной цели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Практическая деятельность учащихся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контроля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контроль за выполнением учащимися практической работы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контроль (применяются формы самоконтроля, взаимоконтроля)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коррекции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формулируют затруднения и осуществляют коррекцию самостоятельно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Оценивание учащихся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оценивание учащихся за работу на уроке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дают оценку деятельности по её результатам (самооценивание, оценивание результатов деятельности товарищей)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Итог урока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выясняет у учащихся, что они запомнили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Проводится рефлексия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Домашнее задание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объявляет и комментирует (чаще – задание одно для всех)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чем же новизна современного урока в условиях введения стандарта второго поколения?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1. Главной целью урока является развитие каждой личности  в процессе обучения и воспитания.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2. На уроке реализуется личностно-ориентированный подход к обучению.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3. На уроке реализуются идеи </a:t>
            </a:r>
            <a:r>
              <a:rPr lang="ru-RU" sz="2400" dirty="0" err="1" smtClean="0"/>
              <a:t>гуманизации</a:t>
            </a:r>
            <a:r>
              <a:rPr lang="ru-RU" sz="2400" dirty="0" smtClean="0"/>
              <a:t> образования.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4. Организация урока динамична и вариативна.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5. Чаще организуются индивидуальные и групповые формы работы на уроке.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6. Постепенно преодолевается авторитарный стиль общения между учителем и учеником.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/>
              <a:t>7. На уроке реализуется </a:t>
            </a:r>
            <a:r>
              <a:rPr lang="ru-RU" sz="2400" dirty="0" err="1" smtClean="0"/>
              <a:t>деятельностный</a:t>
            </a:r>
            <a:r>
              <a:rPr lang="ru-RU" sz="2400" dirty="0" smtClean="0"/>
              <a:t> подход к обучению.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9269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Новый Стандарт </a:t>
            </a:r>
          </a:p>
          <a:p>
            <a:pPr algn="ctr">
              <a:buFont typeface="Wingdings" pitchFamily="2" charset="2"/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предполагает  поворот от </a:t>
            </a:r>
            <a:r>
              <a:rPr lang="ru-RU" sz="5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знаниевой</a:t>
            </a:r>
            <a:r>
              <a:rPr lang="ru-RU" sz="5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парадигмы к    </a:t>
            </a:r>
            <a:r>
              <a:rPr lang="ru-RU" sz="5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5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42844" y="1285860"/>
            <a:ext cx="8715436" cy="4857784"/>
          </a:xfrm>
        </p:spPr>
        <p:txBody>
          <a:bodyPr>
            <a:normAutofit lnSpcReduction="10000"/>
          </a:bodyPr>
          <a:lstStyle/>
          <a:p>
            <a:pPr algn="ctr" eaLnBrk="0" hangingPunct="0">
              <a:buNone/>
            </a:pPr>
            <a:r>
              <a:rPr lang="ru-RU" sz="4000" b="1" dirty="0" smtClean="0">
                <a:solidFill>
                  <a:srgbClr val="002060"/>
                </a:solidFill>
                <a:cs typeface="Arial" charset="0"/>
              </a:rPr>
              <a:t>Основа Стандарта нового поколения -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с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истемно - деятельностный подход</a:t>
            </a:r>
          </a:p>
          <a:p>
            <a:pPr algn="ctr">
              <a:spcBef>
                <a:spcPct val="50000"/>
              </a:spcBef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«Я слышу – я забываю, </a:t>
            </a:r>
          </a:p>
          <a:p>
            <a:pPr algn="ctr">
              <a:spcBef>
                <a:spcPct val="50000"/>
              </a:spcBef>
              <a:buNone/>
            </a:pPr>
            <a:r>
              <a:rPr lang="ru-RU" b="1" dirty="0" smtClean="0">
                <a:solidFill>
                  <a:srgbClr val="002060"/>
                </a:solidFill>
              </a:rPr>
              <a:t> я вижу – я запоминаю,</a:t>
            </a:r>
          </a:p>
          <a:p>
            <a:pPr algn="ctr">
              <a:spcBef>
                <a:spcPct val="50000"/>
              </a:spcBef>
              <a:buNone/>
            </a:pPr>
            <a:r>
              <a:rPr lang="ru-RU" b="1" dirty="0" smtClean="0">
                <a:solidFill>
                  <a:srgbClr val="002060"/>
                </a:solidFill>
              </a:rPr>
              <a:t> я делаю – я усваиваю».</a:t>
            </a:r>
          </a:p>
          <a:p>
            <a:pPr algn="r">
              <a:spcBef>
                <a:spcPct val="5000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Китайская мудрость</a:t>
            </a:r>
          </a:p>
          <a:p>
            <a:pPr algn="ctr" eaLnBrk="0" hangingPunct="0"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eaLnBrk="0" hangingPunct="0">
              <a:buNone/>
            </a:pPr>
            <a:endParaRPr lang="ru-RU" b="1" dirty="0" smtClean="0">
              <a:solidFill>
                <a:srgbClr val="FFFF00"/>
              </a:solidFill>
              <a:cs typeface="Arial" charset="0"/>
            </a:endParaRP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cs typeface="Arial" charset="0"/>
              </a:rPr>
            </a:br>
            <a:r>
              <a:rPr lang="ru-RU" b="1" dirty="0" smtClean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cs typeface="Arial" charset="0"/>
              </a:rPr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ПОЛУЧИТЬ НОВЫЙ ОБРАЗОВАТЕЛЬНЫЙ РЕЗУЛЬТАТ?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1484784"/>
            <a:ext cx="4104456" cy="53732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Традиционный взгляд: </a:t>
            </a:r>
          </a:p>
          <a:p>
            <a:pPr algn="ctr"/>
            <a:r>
              <a:rPr lang="ru-RU" sz="3600" dirty="0" smtClean="0">
                <a:ln>
                  <a:solidFill>
                    <a:schemeClr val="bg1"/>
                  </a:solidFill>
                </a:ln>
              </a:rPr>
              <a:t>Основная задача школы - дать хорошие </a:t>
            </a:r>
            <a:r>
              <a:rPr lang="ru-RU" sz="3600" b="1" dirty="0" smtClean="0">
                <a:ln>
                  <a:solidFill>
                    <a:schemeClr val="bg1"/>
                  </a:solidFill>
                </a:ln>
              </a:rPr>
              <a:t>прочные ЗНАНИЯ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9992" y="1484784"/>
            <a:ext cx="4464496" cy="53732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n>
                  <a:solidFill>
                    <a:srgbClr val="FF0000"/>
                  </a:solidFill>
                </a:ln>
              </a:rPr>
              <a:t>ФГОС </a:t>
            </a:r>
          </a:p>
          <a:p>
            <a:r>
              <a:rPr lang="ru-RU" sz="3200" b="1" dirty="0" smtClean="0"/>
              <a:t>Вместо передачи суммы знаний - РАЗВИТИЕ личности учащегося на основе освоения способов 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25707" name="Group 107"/>
          <p:cNvGraphicFramePr>
            <a:graphicFrameLocks noGrp="1"/>
          </p:cNvGraphicFramePr>
          <p:nvPr/>
        </p:nvGraphicFramePr>
        <p:xfrm>
          <a:off x="179512" y="-1"/>
          <a:ext cx="8964488" cy="6661151"/>
        </p:xfrm>
        <a:graphic>
          <a:graphicData uri="http://schemas.openxmlformats.org/drawingml/2006/table">
            <a:tbl>
              <a:tblPr/>
              <a:tblGrid>
                <a:gridCol w="4482244"/>
                <a:gridCol w="4482244"/>
              </a:tblGrid>
              <a:tr h="666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Традиционное обучение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Инновационное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Развивающее обучение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1) базируется на принципе доступности;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1) опирается на зону ближайшего развития;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2) учащийся выступает в роли объекта ПД;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2) учащийся действует как субъект собственной УД;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1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3) ориентировано на усвоение определенной суммы знаний;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3) нацелено на усвоение способов познания как конечной цели учения;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1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4) развивает обыденное мышление, эмпирический способ познания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4) развивает теоретическое мышление и теоретический способ познания;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5) решая конкретно-практические задачи, учащиеся усваивают частные способы;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5) на первый план выступают учебные задачи, решая их учащиеся, усваивают общие способы умственной деятельности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3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6) в результате формируется индивид – человек, способный к исполнительской деятельности.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5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6) формируется личность, способная к самостоятельной творческой деятельности.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337550" cy="914400"/>
          </a:xfrm>
        </p:spPr>
        <p:txBody>
          <a:bodyPr/>
          <a:lstStyle/>
          <a:p>
            <a:pPr algn="ctr" eaLnBrk="1" hangingPunct="1"/>
            <a:r>
              <a:rPr lang="ru-RU" sz="3600" b="1" dirty="0" err="1" smtClean="0">
                <a:solidFill>
                  <a:srgbClr val="FF0000"/>
                </a:solidFill>
              </a:rPr>
              <a:t>Системно-деятельностный</a:t>
            </a:r>
            <a:r>
              <a:rPr lang="ru-RU" sz="3600" b="1" dirty="0" smtClean="0">
                <a:solidFill>
                  <a:srgbClr val="FF0000"/>
                </a:solidFill>
              </a:rPr>
              <a:t> подход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066087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000000"/>
                </a:solidFill>
              </a:rPr>
              <a:t>Позиция учителя:</a:t>
            </a:r>
            <a:r>
              <a:rPr lang="ru-RU" sz="3600" smtClean="0">
                <a:solidFill>
                  <a:srgbClr val="000000"/>
                </a:solidFill>
              </a:rPr>
              <a:t> к классу не с ответом (готовые знания, умения, навыки), а с вопросом.</a:t>
            </a:r>
          </a:p>
          <a:p>
            <a:pPr eaLnBrk="1" hangingPunct="1">
              <a:buFont typeface="Wingdings" pitchFamily="2" charset="2"/>
              <a:buNone/>
            </a:pPr>
            <a:endParaRPr lang="ru-RU" sz="1000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000000"/>
                </a:solidFill>
              </a:rPr>
              <a:t>Позиция ученика:</a:t>
            </a:r>
            <a:r>
              <a:rPr lang="ru-RU" sz="3600" smtClean="0">
                <a:solidFill>
                  <a:srgbClr val="000000"/>
                </a:solidFill>
              </a:rPr>
              <a:t> за познание мира, (в специально организованных для этого условиях).</a:t>
            </a:r>
            <a:r>
              <a:rPr lang="ru-RU" smtClean="0"/>
              <a:t/>
            </a:r>
            <a:br>
              <a:rPr lang="ru-RU" smtClean="0"/>
            </a:br>
            <a:endParaRPr lang="ru-RU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Переход к новым стандартам позволяет: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1. </a:t>
            </a:r>
            <a:r>
              <a:rPr lang="ru-RU" sz="2000" dirty="0" err="1" smtClean="0"/>
              <a:t>Измененить</a:t>
            </a:r>
            <a:r>
              <a:rPr lang="ru-RU" sz="2000" dirty="0" smtClean="0"/>
              <a:t> целевую установки урока «дать образование» на установку «образование как самореализация».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2. </a:t>
            </a:r>
            <a:r>
              <a:rPr lang="ru-RU" sz="2000" dirty="0" err="1" smtClean="0"/>
              <a:t>Измененить</a:t>
            </a:r>
            <a:r>
              <a:rPr lang="ru-RU" sz="2000" dirty="0" smtClean="0"/>
              <a:t> принцип репродуктивного усвоения материала на принцип продуктивности (системно - </a:t>
            </a:r>
            <a:r>
              <a:rPr lang="ru-RU" sz="2000" dirty="0" err="1" smtClean="0"/>
              <a:t>деятельностный</a:t>
            </a:r>
            <a:r>
              <a:rPr lang="ru-RU" sz="2000" dirty="0" smtClean="0"/>
              <a:t> подход в обучении).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3. Перейти  от «образования для всех» к реализации индивидуальной образовательной траектории каждого ученика.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4. Перейти от </a:t>
            </a:r>
            <a:r>
              <a:rPr lang="ru-RU" sz="2000" dirty="0" err="1" smtClean="0"/>
              <a:t>ЗУНовских</a:t>
            </a:r>
            <a:r>
              <a:rPr lang="ru-RU" sz="2000" dirty="0" smtClean="0"/>
              <a:t> ориентиров подготовки и проведения урока к </a:t>
            </a:r>
            <a:r>
              <a:rPr lang="ru-RU" sz="2000" dirty="0" err="1" smtClean="0"/>
              <a:t>компетентностному</a:t>
            </a:r>
            <a:r>
              <a:rPr lang="ru-RU" sz="2000" dirty="0" smtClean="0"/>
              <a:t> (продвижение инновационных образовательных технологий в практику урока).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5. Создать информационно-коммуникационную образовательную среду.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6. Внедрить систему индивидуальной и коллективной рефлексии – осознание выполненной деятельности.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7. Персонализировать систему контроля результатов, учитывающую индивидуальные возможности и цели каждого ученика (причём оценке подлежат не столько результаты сравнения достижений ученика с едиными нормами и критериями, сколько выявление его собственного образовательного приращения, сравнение его с самим собой). Введение ученического </a:t>
            </a:r>
            <a:r>
              <a:rPr lang="ru-RU" sz="2000" dirty="0" err="1" smtClean="0"/>
              <a:t>портфолио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052736"/>
            <a:ext cx="8015288" cy="4896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0000"/>
                </a:solidFill>
              </a:rPr>
              <a:t/>
            </a:r>
            <a:br>
              <a:rPr lang="ru-RU" sz="4000" dirty="0" smtClean="0">
                <a:solidFill>
                  <a:srgbClr val="000000"/>
                </a:solidFill>
              </a:rPr>
            </a:br>
            <a:r>
              <a:rPr lang="ru-RU" sz="4000" dirty="0" smtClean="0">
                <a:solidFill>
                  <a:srgbClr val="000000"/>
                </a:solidFill>
              </a:rPr>
              <a:t/>
            </a:r>
            <a:br>
              <a:rPr lang="ru-RU" sz="4000" dirty="0" smtClean="0">
                <a:solidFill>
                  <a:srgbClr val="000000"/>
                </a:solidFill>
              </a:rPr>
            </a:br>
            <a:r>
              <a:rPr lang="ru-RU" sz="4000" b="1" dirty="0" smtClean="0">
                <a:solidFill>
                  <a:srgbClr val="000000"/>
                </a:solidFill>
              </a:rPr>
              <a:t>Овладеть универсальными учебными действиями </a:t>
            </a:r>
            <a:br>
              <a:rPr lang="ru-RU" sz="4000" b="1" dirty="0" smtClean="0">
                <a:solidFill>
                  <a:srgbClr val="000000"/>
                </a:solidFill>
              </a:rPr>
            </a:br>
            <a:r>
              <a:rPr lang="ru-RU" sz="4000" b="1" dirty="0" smtClean="0">
                <a:solidFill>
                  <a:srgbClr val="000000"/>
                </a:solidFill>
              </a:rPr>
              <a:t>УУД</a:t>
            </a:r>
            <a:br>
              <a:rPr lang="ru-RU" sz="4000" b="1" dirty="0" smtClean="0">
                <a:solidFill>
                  <a:srgbClr val="000000"/>
                </a:solidFill>
              </a:rPr>
            </a:br>
            <a:r>
              <a:rPr lang="ru-RU" sz="4000" b="1" dirty="0" smtClean="0">
                <a:solidFill>
                  <a:srgbClr val="000000"/>
                </a:solidFill>
              </a:rPr>
              <a:t/>
            </a:r>
            <a:br>
              <a:rPr lang="ru-RU" sz="4000" b="1" dirty="0" smtClean="0">
                <a:solidFill>
                  <a:srgbClr val="000000"/>
                </a:solidFill>
              </a:rPr>
            </a:br>
            <a:r>
              <a:rPr lang="ru-RU" sz="4000" b="1" i="1" u="sng" dirty="0" smtClean="0">
                <a:solidFill>
                  <a:srgbClr val="000000"/>
                </a:solidFill>
              </a:rPr>
              <a:t>В действии порождается знание!</a:t>
            </a:r>
            <a:r>
              <a:rPr lang="ru-RU" sz="4000" i="1" u="sng" dirty="0" smtClean="0"/>
              <a:t>. 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sz="3800" dirty="0" smtClean="0">
              <a:solidFill>
                <a:srgbClr val="000000"/>
              </a:solidFill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127" y="322511"/>
            <a:ext cx="8648458" cy="769441"/>
          </a:xfrm>
          <a:noFill/>
        </p:spPr>
        <p:txBody>
          <a:bodyPr wrap="none" anchor="ctr">
            <a:spAutoFit/>
          </a:bodyPr>
          <a:lstStyle/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sz="4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Чему должен научиться ребенок?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285750" y="3357563"/>
            <a:ext cx="2663825" cy="684212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b="1">
                <a:cs typeface="Arial" charset="0"/>
              </a:rPr>
              <a:t>ЛИЧНОСТНЫЕ</a:t>
            </a:r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285750" y="4286250"/>
            <a:ext cx="2714625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b="1">
                <a:cs typeface="Arial" charset="0"/>
              </a:rPr>
              <a:t>МЕТАПРЕДМЕТНЫЕ</a:t>
            </a:r>
          </a:p>
        </p:txBody>
      </p:sp>
      <p:sp>
        <p:nvSpPr>
          <p:cNvPr id="62471" name="AutoShape 7"/>
          <p:cNvSpPr>
            <a:spLocks noChangeArrowheads="1"/>
          </p:cNvSpPr>
          <p:nvPr/>
        </p:nvSpPr>
        <p:spPr bwMode="auto">
          <a:xfrm>
            <a:off x="285750" y="2428875"/>
            <a:ext cx="2698750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b="1">
                <a:cs typeface="Arial" charset="0"/>
              </a:rPr>
              <a:t>ПРЕДМЕТНЫЕ</a:t>
            </a: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501650" y="214313"/>
            <a:ext cx="86423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освоения </a:t>
            </a:r>
          </a:p>
          <a:p>
            <a:pPr algn="ctr" eaLnBrk="0" hangingPunct="0">
              <a:defRPr/>
            </a:pPr>
            <a:r>
              <a:rPr lang="ru-RU" sz="24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 программы</a:t>
            </a: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3714750" y="3786188"/>
            <a:ext cx="2714625" cy="684212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РЕГУЛЯТИВНЫЕ</a:t>
            </a: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3714750" y="4714875"/>
            <a:ext cx="2714625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ПОЗНАВАТЕЛЬНЫЕ</a:t>
            </a: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786188" y="5643563"/>
            <a:ext cx="2714625" cy="684212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КОММУНИКАТИВНЫЕ</a:t>
            </a:r>
          </a:p>
        </p:txBody>
      </p:sp>
      <p:cxnSp>
        <p:nvCxnSpPr>
          <p:cNvPr id="24" name="Прямая со стрелкой 23"/>
          <p:cNvCxnSpPr>
            <a:endCxn id="20" idx="1"/>
          </p:cNvCxnSpPr>
          <p:nvPr/>
        </p:nvCxnSpPr>
        <p:spPr>
          <a:xfrm flipV="1">
            <a:off x="3001963" y="4129088"/>
            <a:ext cx="712787" cy="514350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143250" y="2643188"/>
            <a:ext cx="1000125" cy="1000125"/>
          </a:xfrm>
          <a:prstGeom prst="straightConnector1">
            <a:avLst/>
          </a:prstGeom>
          <a:ln w="508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2470" idx="3"/>
          </p:cNvCxnSpPr>
          <p:nvPr/>
        </p:nvCxnSpPr>
        <p:spPr>
          <a:xfrm>
            <a:off x="3000375" y="4629150"/>
            <a:ext cx="784225" cy="1300163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>
            <a:spLocks noChangeArrowheads="1"/>
          </p:cNvSpPr>
          <p:nvPr/>
        </p:nvSpPr>
        <p:spPr bwMode="auto">
          <a:xfrm>
            <a:off x="0" y="3286125"/>
            <a:ext cx="3429000" cy="2143125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3286125" y="1357313"/>
            <a:ext cx="5643563" cy="1470025"/>
          </a:xfrm>
          <a:prstGeom prst="roundRect">
            <a:avLst>
              <a:gd name="adj" fmla="val 16667"/>
            </a:avLst>
          </a:prstGeom>
          <a:noFill/>
          <a:ln w="31750">
            <a:noFill/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b="1">
                <a:solidFill>
                  <a:srgbClr val="002060"/>
                </a:solidFill>
                <a:cs typeface="Arial" charset="0"/>
              </a:rPr>
              <a:t>УНИВЕРСАЛЬНЫЕ УЧЕБНЫЕ ДЕЙСТВИЯ</a:t>
            </a:r>
          </a:p>
          <a:p>
            <a:pPr algn="ctr" eaLnBrk="0" hangingPunct="0"/>
            <a:r>
              <a:rPr lang="ru-RU" b="1">
                <a:solidFill>
                  <a:srgbClr val="002060"/>
                </a:solidFill>
                <a:cs typeface="Arial" charset="0"/>
              </a:rPr>
              <a:t>= «УМЕНИЕ УЧИТЬСЯ» (совокупность способов, </a:t>
            </a:r>
          </a:p>
          <a:p>
            <a:pPr algn="ctr" eaLnBrk="0" hangingPunct="0"/>
            <a:r>
              <a:rPr lang="ru-RU" b="1">
                <a:solidFill>
                  <a:srgbClr val="002060"/>
                </a:solidFill>
                <a:cs typeface="Arial" charset="0"/>
              </a:rPr>
              <a:t>приемов овладения учебным материалом)</a:t>
            </a:r>
          </a:p>
        </p:txBody>
      </p:sp>
      <p:cxnSp>
        <p:nvCxnSpPr>
          <p:cNvPr id="17" name="Прямая со стрелкой 16"/>
          <p:cNvCxnSpPr>
            <a:stCxn id="62470" idx="3"/>
          </p:cNvCxnSpPr>
          <p:nvPr/>
        </p:nvCxnSpPr>
        <p:spPr>
          <a:xfrm>
            <a:off x="3000375" y="4629150"/>
            <a:ext cx="712788" cy="371475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52" name="Picture 16" descr="D:\2011\НАДЕЖДА\Школа 2010-2011\адреса\pervoklassnik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695"/>
          <a:stretch>
            <a:fillRect/>
          </a:stretch>
        </p:blipFill>
        <p:spPr bwMode="auto">
          <a:xfrm>
            <a:off x="6654800" y="2928938"/>
            <a:ext cx="24892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0" grpId="0" animBg="1"/>
      <p:bldP spid="62471" grpId="0" animBg="1"/>
      <p:bldP spid="20" grpId="0" animBg="1"/>
      <p:bldP spid="21" grpId="0" animBg="1"/>
      <p:bldP spid="23" grpId="0" animBg="1"/>
      <p:bldP spid="3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354</TotalTime>
  <Words>814</Words>
  <Application>Microsoft Office PowerPoint</Application>
  <PresentationFormat>Экран (4:3)</PresentationFormat>
  <Paragraphs>135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СИСТЕМНО-ДЕЯТЕЛЬНОСТНЫЙ ПОДХОД</vt:lpstr>
      <vt:lpstr>Слайд 2</vt:lpstr>
      <vt:lpstr>  </vt:lpstr>
      <vt:lpstr> КАК ПОЛУЧИТЬ НОВЫЙ ОБРАЗОВАТЕЛЬНЫЙ РЕЗУЛЬТАТ? </vt:lpstr>
      <vt:lpstr>Слайд 5</vt:lpstr>
      <vt:lpstr>Системно-деятельностный подход</vt:lpstr>
      <vt:lpstr>Слайд 7</vt:lpstr>
      <vt:lpstr>  Овладеть универсальными учебными действиями  УУД  В действии порождается знание!.  </vt:lpstr>
      <vt:lpstr>Слайд 9</vt:lpstr>
      <vt:lpstr>Слайд 10</vt:lpstr>
      <vt:lpstr> Условия развития УУД  </vt:lpstr>
      <vt:lpstr>Слайд 12</vt:lpstr>
      <vt:lpstr> В чем же новизна современного урока в условиях введения стандарта второго поколения?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41</cp:revision>
  <dcterms:created xsi:type="dcterms:W3CDTF">2012-02-01T18:27:20Z</dcterms:created>
  <dcterms:modified xsi:type="dcterms:W3CDTF">2012-02-29T18:23:48Z</dcterms:modified>
</cp:coreProperties>
</file>