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86" r:id="rId3"/>
    <p:sldId id="293" r:id="rId4"/>
    <p:sldId id="287" r:id="rId5"/>
    <p:sldId id="288" r:id="rId6"/>
    <p:sldId id="289" r:id="rId7"/>
    <p:sldId id="290" r:id="rId8"/>
    <p:sldId id="291" r:id="rId9"/>
    <p:sldId id="292" r:id="rId10"/>
    <p:sldId id="283" r:id="rId11"/>
    <p:sldId id="294" r:id="rId12"/>
    <p:sldId id="284" r:id="rId13"/>
    <p:sldId id="277" r:id="rId14"/>
    <p:sldId id="285" r:id="rId15"/>
    <p:sldId id="295" r:id="rId1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varScale="1">
        <p:scale>
          <a:sx n="110" d="100"/>
          <a:sy n="110" d="100"/>
        </p:scale>
        <p:origin x="-558" y="-9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129E9A1-A874-4047-82D6-BD450C197109}" type="datetimeFigureOut">
              <a:rPr lang="ru-RU" smtClean="0"/>
              <a:pPr/>
              <a:t>23.12.2021</a:t>
            </a:fld>
            <a:endParaRPr lang="ru-RU"/>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2D383C-9C1B-4B87-9128-ECA4C962F0D6}"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92500" lnSpcReduction="20000"/>
          </a:bodyPr>
          <a:lstStyle/>
          <a:p>
            <a:pPr>
              <a:defRPr/>
            </a:pPr>
            <a:r>
              <a:rPr lang="en-US" dirty="0" smtClean="0">
                <a:latin typeface="+mn-lt"/>
              </a:rPr>
              <a:t>I am delighted to share our analysis of the latest PISA findings with you, and I am particularly pleased to do this in Japan, a country which has maintained its high levels of student performance, and which has seen important improvements in student engagement since 2000, an area that traditionally was one of Japan’s weaknesses.</a:t>
            </a:r>
          </a:p>
          <a:p>
            <a:pPr>
              <a:defRPr/>
            </a:pPr>
            <a:endParaRPr lang="en-US" dirty="0" smtClean="0">
              <a:latin typeface="+mn-lt"/>
            </a:endParaRPr>
          </a:p>
          <a:p>
            <a:pPr>
              <a:defRPr/>
            </a:pPr>
            <a:r>
              <a:rPr lang="en-US" dirty="0" smtClean="0">
                <a:latin typeface="+mn-lt"/>
              </a:rPr>
              <a:t>I </a:t>
            </a:r>
            <a:r>
              <a:rPr lang="en-GB" dirty="0" smtClean="0">
                <a:latin typeface="+mn-lt"/>
              </a:rPr>
              <a:t>want to start</a:t>
            </a:r>
            <a:r>
              <a:rPr lang="en-US" dirty="0" smtClean="0">
                <a:latin typeface="+mn-lt"/>
              </a:rPr>
              <a:t> with a brief overview of the objectives and origins of PISA, then </a:t>
            </a:r>
            <a:r>
              <a:rPr lang="en-US" dirty="0" err="1" smtClean="0">
                <a:latin typeface="+mn-lt"/>
              </a:rPr>
              <a:t>analyse</a:t>
            </a:r>
            <a:r>
              <a:rPr lang="en-US" dirty="0" smtClean="0">
                <a:latin typeface="+mn-lt"/>
              </a:rPr>
              <a:t> where Japan stands on measures ranging from student performance up to student attitudes to learning and engagement with school, and then conclude with what we have learned about effective policies and practices that may help Japan to further raise its already impressive educational performance. </a:t>
            </a:r>
            <a:endParaRPr lang="en-GB" dirty="0"/>
          </a:p>
        </p:txBody>
      </p:sp>
      <p:sp>
        <p:nvSpPr>
          <p:cNvPr id="71684"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B45F671-0B47-4570-B475-B4D8BBD6543A}" type="slidenum">
              <a:rPr lang="en-US"/>
              <a:pPr eaLnBrk="1" hangingPunct="1"/>
              <a:t>6</a:t>
            </a:fld>
            <a:endParaRPr lang="en-US"/>
          </a:p>
        </p:txBody>
      </p:sp>
    </p:spTree>
    <p:extLst>
      <p:ext uri="{BB962C8B-B14F-4D97-AF65-F5344CB8AC3E}">
        <p14:creationId xmlns="" xmlns:p14="http://schemas.microsoft.com/office/powerpoint/2010/main" val="199999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8020A71-1176-4DBD-BA80-5FE6B8998FC7}" type="datetimeFigureOut">
              <a:rPr lang="ru-RU" smtClean="0"/>
              <a:pPr/>
              <a:t>23.12.2021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3C2069D-1328-4AD8-B4FC-A4F63B37C6F8}" type="slidenum">
              <a:rPr lang="ru-RU" smtClean="0"/>
              <a:pPr/>
              <a:t>‹#›</a:t>
            </a:fld>
            <a:endParaRPr lang="ru-RU"/>
          </a:p>
        </p:txBody>
      </p:sp>
    </p:spTree>
    <p:extLst>
      <p:ext uri="{BB962C8B-B14F-4D97-AF65-F5344CB8AC3E}">
        <p14:creationId xmlns="" xmlns:p14="http://schemas.microsoft.com/office/powerpoint/2010/main" val="1288567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8020A71-1176-4DBD-BA80-5FE6B8998FC7}" type="datetimeFigureOut">
              <a:rPr lang="ru-RU" smtClean="0"/>
              <a:pPr/>
              <a:t>23.12.2021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3C2069D-1328-4AD8-B4FC-A4F63B37C6F8}" type="slidenum">
              <a:rPr lang="ru-RU" smtClean="0"/>
              <a:pPr/>
              <a:t>‹#›</a:t>
            </a:fld>
            <a:endParaRPr lang="ru-RU"/>
          </a:p>
        </p:txBody>
      </p:sp>
    </p:spTree>
    <p:extLst>
      <p:ext uri="{BB962C8B-B14F-4D97-AF65-F5344CB8AC3E}">
        <p14:creationId xmlns="" xmlns:p14="http://schemas.microsoft.com/office/powerpoint/2010/main" val="3708975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8020A71-1176-4DBD-BA80-5FE6B8998FC7}" type="datetimeFigureOut">
              <a:rPr lang="ru-RU" smtClean="0"/>
              <a:pPr/>
              <a:t>23.12.2021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3C2069D-1328-4AD8-B4FC-A4F63B37C6F8}" type="slidenum">
              <a:rPr lang="ru-RU" smtClean="0"/>
              <a:pPr/>
              <a:t>‹#›</a:t>
            </a:fld>
            <a:endParaRPr lang="ru-RU"/>
          </a:p>
        </p:txBody>
      </p:sp>
    </p:spTree>
    <p:extLst>
      <p:ext uri="{BB962C8B-B14F-4D97-AF65-F5344CB8AC3E}">
        <p14:creationId xmlns="" xmlns:p14="http://schemas.microsoft.com/office/powerpoint/2010/main" val="1037545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8020A71-1176-4DBD-BA80-5FE6B8998FC7}" type="datetimeFigureOut">
              <a:rPr lang="ru-RU" smtClean="0"/>
              <a:pPr/>
              <a:t>23.12.2021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3C2069D-1328-4AD8-B4FC-A4F63B37C6F8}" type="slidenum">
              <a:rPr lang="ru-RU" smtClean="0"/>
              <a:pPr/>
              <a:t>‹#›</a:t>
            </a:fld>
            <a:endParaRPr lang="ru-RU"/>
          </a:p>
        </p:txBody>
      </p:sp>
    </p:spTree>
    <p:extLst>
      <p:ext uri="{BB962C8B-B14F-4D97-AF65-F5344CB8AC3E}">
        <p14:creationId xmlns="" xmlns:p14="http://schemas.microsoft.com/office/powerpoint/2010/main" val="2770142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8020A71-1176-4DBD-BA80-5FE6B8998FC7}" type="datetimeFigureOut">
              <a:rPr lang="ru-RU" smtClean="0"/>
              <a:pPr/>
              <a:t>23.12.2021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3C2069D-1328-4AD8-B4FC-A4F63B37C6F8}" type="slidenum">
              <a:rPr lang="ru-RU" smtClean="0"/>
              <a:pPr/>
              <a:t>‹#›</a:t>
            </a:fld>
            <a:endParaRPr lang="ru-RU"/>
          </a:p>
        </p:txBody>
      </p:sp>
    </p:spTree>
    <p:extLst>
      <p:ext uri="{BB962C8B-B14F-4D97-AF65-F5344CB8AC3E}">
        <p14:creationId xmlns="" xmlns:p14="http://schemas.microsoft.com/office/powerpoint/2010/main" val="1750986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8020A71-1176-4DBD-BA80-5FE6B8998FC7}" type="datetimeFigureOut">
              <a:rPr lang="ru-RU" smtClean="0"/>
              <a:pPr/>
              <a:t>23.12.2021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3C2069D-1328-4AD8-B4FC-A4F63B37C6F8}" type="slidenum">
              <a:rPr lang="ru-RU" smtClean="0"/>
              <a:pPr/>
              <a:t>‹#›</a:t>
            </a:fld>
            <a:endParaRPr lang="ru-RU"/>
          </a:p>
        </p:txBody>
      </p:sp>
    </p:spTree>
    <p:extLst>
      <p:ext uri="{BB962C8B-B14F-4D97-AF65-F5344CB8AC3E}">
        <p14:creationId xmlns="" xmlns:p14="http://schemas.microsoft.com/office/powerpoint/2010/main" val="39607950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8020A71-1176-4DBD-BA80-5FE6B8998FC7}" type="datetimeFigureOut">
              <a:rPr lang="ru-RU" smtClean="0"/>
              <a:pPr/>
              <a:t>23.12.2021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3C2069D-1328-4AD8-B4FC-A4F63B37C6F8}" type="slidenum">
              <a:rPr lang="ru-RU" smtClean="0"/>
              <a:pPr/>
              <a:t>‹#›</a:t>
            </a:fld>
            <a:endParaRPr lang="ru-RU"/>
          </a:p>
        </p:txBody>
      </p:sp>
    </p:spTree>
    <p:extLst>
      <p:ext uri="{BB962C8B-B14F-4D97-AF65-F5344CB8AC3E}">
        <p14:creationId xmlns="" xmlns:p14="http://schemas.microsoft.com/office/powerpoint/2010/main" val="2889844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8020A71-1176-4DBD-BA80-5FE6B8998FC7}" type="datetimeFigureOut">
              <a:rPr lang="ru-RU" smtClean="0"/>
              <a:pPr/>
              <a:t>23.12.2021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3C2069D-1328-4AD8-B4FC-A4F63B37C6F8}" type="slidenum">
              <a:rPr lang="ru-RU" smtClean="0"/>
              <a:pPr/>
              <a:t>‹#›</a:t>
            </a:fld>
            <a:endParaRPr lang="ru-RU"/>
          </a:p>
        </p:txBody>
      </p:sp>
    </p:spTree>
    <p:extLst>
      <p:ext uri="{BB962C8B-B14F-4D97-AF65-F5344CB8AC3E}">
        <p14:creationId xmlns="" xmlns:p14="http://schemas.microsoft.com/office/powerpoint/2010/main" val="1149071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8020A71-1176-4DBD-BA80-5FE6B8998FC7}" type="datetimeFigureOut">
              <a:rPr lang="ru-RU" smtClean="0"/>
              <a:pPr/>
              <a:t>23.12.2021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3C2069D-1328-4AD8-B4FC-A4F63B37C6F8}" type="slidenum">
              <a:rPr lang="ru-RU" smtClean="0"/>
              <a:pPr/>
              <a:t>‹#›</a:t>
            </a:fld>
            <a:endParaRPr lang="ru-RU"/>
          </a:p>
        </p:txBody>
      </p:sp>
    </p:spTree>
    <p:extLst>
      <p:ext uri="{BB962C8B-B14F-4D97-AF65-F5344CB8AC3E}">
        <p14:creationId xmlns="" xmlns:p14="http://schemas.microsoft.com/office/powerpoint/2010/main" val="2623426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58020A71-1176-4DBD-BA80-5FE6B8998FC7}" type="datetimeFigureOut">
              <a:rPr lang="ru-RU" smtClean="0"/>
              <a:pPr/>
              <a:t>23.12.2021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3C2069D-1328-4AD8-B4FC-A4F63B37C6F8}" type="slidenum">
              <a:rPr lang="ru-RU" smtClean="0"/>
              <a:pPr/>
              <a:t>‹#›</a:t>
            </a:fld>
            <a:endParaRPr lang="ru-RU"/>
          </a:p>
        </p:txBody>
      </p:sp>
    </p:spTree>
    <p:extLst>
      <p:ext uri="{BB962C8B-B14F-4D97-AF65-F5344CB8AC3E}">
        <p14:creationId xmlns="" xmlns:p14="http://schemas.microsoft.com/office/powerpoint/2010/main" val="3943057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58020A71-1176-4DBD-BA80-5FE6B8998FC7}" type="datetimeFigureOut">
              <a:rPr lang="ru-RU" smtClean="0"/>
              <a:pPr/>
              <a:t>23.12.2021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3C2069D-1328-4AD8-B4FC-A4F63B37C6F8}" type="slidenum">
              <a:rPr lang="ru-RU" smtClean="0"/>
              <a:pPr/>
              <a:t>‹#›</a:t>
            </a:fld>
            <a:endParaRPr lang="ru-RU"/>
          </a:p>
        </p:txBody>
      </p:sp>
    </p:spTree>
    <p:extLst>
      <p:ext uri="{BB962C8B-B14F-4D97-AF65-F5344CB8AC3E}">
        <p14:creationId xmlns="" xmlns:p14="http://schemas.microsoft.com/office/powerpoint/2010/main" val="2784926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020A71-1176-4DBD-BA80-5FE6B8998FC7}" type="datetimeFigureOut">
              <a:rPr lang="ru-RU" smtClean="0"/>
              <a:pPr/>
              <a:t>23.12.2021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C2069D-1328-4AD8-B4FC-A4F63B37C6F8}" type="slidenum">
              <a:rPr lang="ru-RU" smtClean="0"/>
              <a:pPr/>
              <a:t>‹#›</a:t>
            </a:fld>
            <a:endParaRPr lang="ru-RU"/>
          </a:p>
        </p:txBody>
      </p:sp>
    </p:spTree>
    <p:extLst>
      <p:ext uri="{BB962C8B-B14F-4D97-AF65-F5344CB8AC3E}">
        <p14:creationId xmlns="" xmlns:p14="http://schemas.microsoft.com/office/powerpoint/2010/main" val="26117490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1042;&#1089;&#1077;%20&#1087;&#1086;%20&#1084;&#1077;&#1078;&#1076;%20&#1080;&#1089;&#1089;&#1083;&#1077;&#1076;.docx" TargetMode="External"/><Relationship Id="rId2" Type="http://schemas.openxmlformats.org/officeDocument/2006/relationships/hyperlink" Target="&#1054;&#1094;&#1077;&#1085;&#1082;&#1072;%20&#1079;&#1085;&#1072;&#1085;&#1080;&#1081;%20&#1074;%20&#1092;&#1080;&#1085;&#1089;&#1082;&#1086;&#1081;%20&#1089;&#1080;&#1089;&#1090;&#1077;&#1084;&#1077;%20&#1096;&#1082;&#1086;&#1083;&#1100;&#1085;&#1086;&#1075;&#1086;%20&#1086;&#1073;&#1088;&#1072;&#1079;&#1086;&#1074;&#1072;&#1085;&#1080;&#1103;.pdf" TargetMode="External"/><Relationship Id="rId1" Type="http://schemas.openxmlformats.org/officeDocument/2006/relationships/slideLayout" Target="../slideLayouts/slideLayout2.xml"/><Relationship Id="rId5" Type="http://schemas.openxmlformats.org/officeDocument/2006/relationships/hyperlink" Target="&#1053;&#1086;&#1074;&#1099;&#1077;%20&#1089;&#1074;&#1077;&#1076;&#1077;&#1085;&#1080;&#1103;%20&#1084;&#1077;&#1078;&#1076;%20&#1080;&#1089;&#1089;&#1083;.docx" TargetMode="External"/><Relationship Id="rId4" Type="http://schemas.openxmlformats.org/officeDocument/2006/relationships/hyperlink" Target="&#1048;&#1089;&#1090;&#1086;&#1088;&#1080;&#1103;%20&#1084;&#1077;&#1078;&#1076;%20&#1089;&#1088;&#1072;&#1074;&#1085;%20&#1080;&#1089;&#1089;&#1083;.ppt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1052;&#1086;&#1085;&#1080;&#1090;&#1086;&#1088;&#1080;&#1085;&#1075;%20&#1080;&#1085;&#1076;.docx" TargetMode="External"/><Relationship Id="rId2" Type="http://schemas.openxmlformats.org/officeDocument/2006/relationships/hyperlink" Target="&#1042;&#1057;&#1054;&#1050;&#1054;%20&#1080;%20&#1060;&#1043;&#1054;&#1057;.docx" TargetMode="External"/><Relationship Id="rId1" Type="http://schemas.openxmlformats.org/officeDocument/2006/relationships/slideLayout" Target="../slideLayouts/slideLayout2.xml"/><Relationship Id="rId6" Type="http://schemas.openxmlformats.org/officeDocument/2006/relationships/hyperlink" Target="&#1055;&#1086;&#1089;&#1090;&#1088;&#1086;&#1077;&#1085;&#1080;&#1077;%20&#1086;&#1094;&#1077;&#1085;&#1082;&#1080;%20&#1082;&#1072;&#1095;&#1077;&#1089;&#1090;&#1074;&#1072;.pdf" TargetMode="External"/><Relationship Id="rId5" Type="http://schemas.openxmlformats.org/officeDocument/2006/relationships/hyperlink" Target="&#1052;&#1086;&#1076;&#1077;&#1083;&#1100;%201%20&#1086;&#1094;&#1077;&#1085;&#1082;&#1072;%20&#1089;&#1072;&#1084;&#1086;&#1086;&#1094;&#1077;&#1085;&#1082;&#1072;.pdf" TargetMode="External"/><Relationship Id="rId4" Type="http://schemas.openxmlformats.org/officeDocument/2006/relationships/hyperlink" Target="&#1069;&#1082;&#1089;&#1087;&#1077;&#1088;&#1090;&#1085;&#1072;&#1103;&#1082;&#1072;&#1088;&#1090;&#1072;&#1054;&#1054;&#1055;(&#1043;&#1054;&#1059;&#1054;)&#1054;&#1059;.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1086;&#1094;&#1077;&#1085;&#1082;&#1072;%20&#1074;&#1085;&#1077;&#1091;&#1088;&#1086;&#1095;&#1085;&#1086;&#1075;&#1086;%20&#1079;&#1072;&#1085;&#1103;&#1090;&#1080;&#1103;.doc" TargetMode="External"/><Relationship Id="rId2" Type="http://schemas.openxmlformats.org/officeDocument/2006/relationships/hyperlink" Target="&#1048;&#1055;%20&#1089;&#1090;&#1072;&#1088;&#1096;&#1072;&#1103;%20&#1096;&#1082;&#1086;&#1083;&#1072;.pptx" TargetMode="External"/><Relationship Id="rId1" Type="http://schemas.openxmlformats.org/officeDocument/2006/relationships/slideLayout" Target="../slideLayouts/slideLayout2.xml"/><Relationship Id="rId4" Type="http://schemas.openxmlformats.org/officeDocument/2006/relationships/hyperlink" Target="&#1052;&#1069;&#1055;%20(&#1052;&#1050;&#1055;).doc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1057;&#1073;&#1086;&#1088;&#1085;&#1080;&#1082;_&#1048;&#1053;&#1054;_2021.pdf" TargetMode="External"/><Relationship Id="rId2" Type="http://schemas.openxmlformats.org/officeDocument/2006/relationships/hyperlink" Target="&#1055;&#1056;&#1054;&#1043;&#1056;&#1040;&#1052;&#1052;&#1040;%20&#1082;&#1086;&#1085;&#1092;%202021%20(1).pdf" TargetMode="External"/><Relationship Id="rId1" Type="http://schemas.openxmlformats.org/officeDocument/2006/relationships/slideLayout" Target="../slideLayouts/slideLayout2.xml"/><Relationship Id="rId4" Type="http://schemas.openxmlformats.org/officeDocument/2006/relationships/hyperlink" Target="https://www.youtube.com/watch?v=IrFUTRwu4CU&amp;list=PLdVDBB0tF423BTraSq9xtuOhY1wM5EPbd"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2"/>
            <a:ext cx="9144000" cy="3618449"/>
          </a:xfrm>
        </p:spPr>
        <p:txBody>
          <a:bodyPr>
            <a:normAutofit fontScale="90000"/>
          </a:bodyPr>
          <a:lstStyle/>
          <a:p>
            <a:r>
              <a:rPr lang="ru-RU" sz="4400" b="1" i="1" dirty="0" smtClean="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1.Современные подходы к оценке образовательных результатов учащихся</a:t>
            </a:r>
            <a:br>
              <a:rPr lang="ru-RU" sz="4400" b="1" i="1" dirty="0" smtClean="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ru-RU" sz="4400" b="1" i="1" dirty="0" smtClean="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1.1. </a:t>
            </a:r>
            <a:r>
              <a:rPr lang="ru-RU" sz="2700" b="1" i="1" dirty="0" smtClean="0">
                <a:solidFill>
                  <a:schemeClr val="tx2"/>
                </a:solidFill>
                <a:latin typeface="Georgia" pitchFamily="18" charset="0"/>
              </a:rPr>
              <a:t>Оценка образовательных достижений школьников (функциональной грамотности) на основе методологии и инструментария международных сравнительных исследований (</a:t>
            </a:r>
            <a:r>
              <a:rPr lang="en-US" sz="2700" b="1" i="1" dirty="0" smtClean="0">
                <a:solidFill>
                  <a:schemeClr val="tx2"/>
                </a:solidFill>
                <a:latin typeface="Georgia" pitchFamily="18" charset="0"/>
              </a:rPr>
              <a:t>PISA</a:t>
            </a:r>
            <a:r>
              <a:rPr lang="ru-RU" sz="2700" b="1" i="1" dirty="0" smtClean="0">
                <a:solidFill>
                  <a:schemeClr val="tx2"/>
                </a:solidFill>
                <a:latin typeface="Georgia" pitchFamily="18" charset="0"/>
              </a:rPr>
              <a:t>)</a:t>
            </a:r>
            <a:endParaRPr lang="ru-RU" sz="2700" b="1" i="1" dirty="0">
              <a:solidFill>
                <a:schemeClr val="tx2"/>
              </a:solidFill>
              <a:effectLst>
                <a:outerShdw blurRad="38100" dist="38100" dir="2700000" algn="tl">
                  <a:srgbClr val="000000">
                    <a:alpha val="43137"/>
                  </a:srgbClr>
                </a:outerShdw>
              </a:effectLst>
              <a:latin typeface="Georgia" pitchFamily="18" charset="0"/>
              <a:cs typeface="Times New Roman" panose="02020603050405020304" pitchFamily="18" charset="0"/>
            </a:endParaRPr>
          </a:p>
        </p:txBody>
      </p:sp>
      <p:sp>
        <p:nvSpPr>
          <p:cNvPr id="3" name="Подзаголовок 2"/>
          <p:cNvSpPr>
            <a:spLocks noGrp="1"/>
          </p:cNvSpPr>
          <p:nvPr>
            <p:ph type="subTitle" idx="1"/>
          </p:nvPr>
        </p:nvSpPr>
        <p:spPr>
          <a:xfrm>
            <a:off x="1524000" y="4853354"/>
            <a:ext cx="9144000" cy="1659988"/>
          </a:xfrm>
        </p:spPr>
        <p:txBody>
          <a:bodyPr>
            <a:noAutofit/>
          </a:bodyPr>
          <a:lstStyle/>
          <a:p>
            <a:pPr algn="r"/>
            <a:r>
              <a:rPr lang="ru-RU" sz="20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Т.Б. Князева,</a:t>
            </a:r>
          </a:p>
          <a:p>
            <a:pPr algn="r"/>
            <a:r>
              <a:rPr lang="ru-RU" sz="20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д</a:t>
            </a:r>
            <a:r>
              <a:rPr lang="ru-RU" sz="20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оцент кафедры управления ЛОИРО, </a:t>
            </a:r>
            <a:r>
              <a:rPr lang="ru-RU" sz="2000" b="1" dirty="0" err="1"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к.п.н</a:t>
            </a:r>
            <a:r>
              <a:rPr lang="ru-RU" sz="20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p>
          <a:p>
            <a:pPr algn="r"/>
            <a:r>
              <a:rPr lang="ru-RU" sz="20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ф</a:t>
            </a:r>
            <a:r>
              <a:rPr lang="ru-RU" sz="20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едеральный эксперт в сфере индивидуализации и </a:t>
            </a:r>
            <a:r>
              <a:rPr lang="ru-RU" sz="2000" b="1" dirty="0" err="1"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тьюторства</a:t>
            </a:r>
            <a:r>
              <a:rPr lang="ru-RU" sz="20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p>
          <a:p>
            <a:pPr algn="r"/>
            <a:endParaRPr lang="ru-RU" dirty="0">
              <a:latin typeface="Times New Roman" panose="02020603050405020304" pitchFamily="18" charset="0"/>
              <a:cs typeface="Times New Roman" panose="02020603050405020304" pitchFamily="18" charset="0"/>
            </a:endParaRPr>
          </a:p>
          <a:p>
            <a:pPr algn="r"/>
            <a:endParaRPr lang="ru-RU" dirty="0" smtClean="0">
              <a:latin typeface="Times New Roman" panose="02020603050405020304" pitchFamily="18" charset="0"/>
              <a:cs typeface="Times New Roman" panose="02020603050405020304" pitchFamily="18" charset="0"/>
            </a:endParaRPr>
          </a:p>
          <a:p>
            <a:pPr algn="r"/>
            <a:endParaRPr lang="ru-RU" dirty="0">
              <a:latin typeface="Times New Roman" panose="02020603050405020304" pitchFamily="18" charset="0"/>
              <a:cs typeface="Times New Roman" panose="02020603050405020304" pitchFamily="18" charset="0"/>
            </a:endParaRPr>
          </a:p>
          <a:p>
            <a:pPr algn="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924127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01858" y="365125"/>
            <a:ext cx="10551942" cy="1097915"/>
          </a:xfrm>
        </p:spPr>
        <p:txBody>
          <a:bodyPr>
            <a:noAutofit/>
          </a:bodyPr>
          <a:lstStyle/>
          <a:p>
            <a:pPr algn="ctr"/>
            <a:r>
              <a:rPr lang="ru-RU" sz="3200" i="1" dirty="0" smtClean="0">
                <a:solidFill>
                  <a:srgbClr val="002060"/>
                </a:solidFill>
                <a:effectLst>
                  <a:outerShdw blurRad="38100" dist="38100" dir="2700000" algn="tl">
                    <a:srgbClr val="000000">
                      <a:alpha val="43137"/>
                    </a:srgbClr>
                  </a:outerShdw>
                </a:effectLst>
                <a:latin typeface="Georgia" pitchFamily="18" charset="0"/>
              </a:rPr>
              <a:t>Международные сравнительные исследования и оценка образовательных достижений школьников (</a:t>
            </a:r>
            <a:r>
              <a:rPr lang="en-US" sz="3200" i="1" dirty="0" smtClean="0">
                <a:solidFill>
                  <a:srgbClr val="002060"/>
                </a:solidFill>
                <a:effectLst>
                  <a:outerShdw blurRad="38100" dist="38100" dir="2700000" algn="tl">
                    <a:srgbClr val="000000">
                      <a:alpha val="43137"/>
                    </a:srgbClr>
                  </a:outerShdw>
                </a:effectLst>
                <a:latin typeface="Georgia" pitchFamily="18" charset="0"/>
              </a:rPr>
              <a:t>PISA)</a:t>
            </a:r>
            <a:endParaRPr lang="ru-RU" sz="3200" b="1" i="1"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267286" y="1322363"/>
            <a:ext cx="11577711" cy="5247249"/>
          </a:xfrm>
        </p:spPr>
        <p:txBody>
          <a:bodyPr>
            <a:noAutofit/>
          </a:bodyPr>
          <a:lstStyle/>
          <a:p>
            <a:pPr>
              <a:buNone/>
            </a:pPr>
            <a:endParaRPr lang="ru-RU" sz="4800" dirty="0" smtClean="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hlinkClick r:id="rId2" action="ppaction://hlinkfile"/>
            </a:endParaRPr>
          </a:p>
          <a:p>
            <a:pPr>
              <a:buFontTx/>
              <a:buChar char="-"/>
            </a:pPr>
            <a:r>
              <a:rPr lang="ru-RU" sz="4800" dirty="0" smtClean="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hlinkClick r:id="rId2" action="ppaction://hlinkfile"/>
              </a:rPr>
              <a:t>Оценка знаний в финской системе школьного </a:t>
            </a:r>
            <a:r>
              <a:rPr lang="ru-RU" sz="4800" dirty="0" err="1" smtClean="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hlinkClick r:id="rId2" action="ppaction://hlinkfile"/>
              </a:rPr>
              <a:t>образования.pdf</a:t>
            </a:r>
            <a:r>
              <a:rPr lang="ru-RU" sz="4800" dirty="0" smtClean="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4800" dirty="0" smtClean="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4</a:t>
            </a:r>
            <a:endParaRPr lang="ru-RU" sz="4800" dirty="0" smtClean="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buFontTx/>
              <a:buChar char="-"/>
            </a:pPr>
            <a:r>
              <a:rPr lang="en-US" sz="4800" dirty="0" smtClean="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Rocco </a:t>
            </a:r>
            <a:r>
              <a:rPr lang="en-US" sz="4800" dirty="0" err="1" smtClean="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Scolozzi</a:t>
            </a:r>
            <a:r>
              <a:rPr lang="en-US" sz="4800" dirty="0" smtClean="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5</a:t>
            </a:r>
            <a:endParaRPr lang="ru-RU" sz="4800" dirty="0" smtClean="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buFontTx/>
              <a:buChar char="-"/>
            </a:pPr>
            <a:r>
              <a:rPr lang="ru-RU" sz="4800" dirty="0" smtClean="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hlinkClick r:id="rId3" action="ppaction://hlinkfile"/>
              </a:rPr>
              <a:t>Все по </a:t>
            </a:r>
            <a:r>
              <a:rPr lang="ru-RU" sz="4800" dirty="0" err="1" smtClean="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hlinkClick r:id="rId3" action="ppaction://hlinkfile"/>
              </a:rPr>
              <a:t>межд</a:t>
            </a:r>
            <a:r>
              <a:rPr lang="ru-RU" sz="4800" dirty="0" smtClean="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hlinkClick r:id="rId3" action="ppaction://hlinkfile"/>
              </a:rPr>
              <a:t> </a:t>
            </a:r>
            <a:r>
              <a:rPr lang="ru-RU" sz="4800" dirty="0" err="1" smtClean="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hlinkClick r:id="rId3" action="ppaction://hlinkfile"/>
              </a:rPr>
              <a:t>исслед</a:t>
            </a:r>
            <a:r>
              <a:rPr lang="ru-RU" sz="4800" dirty="0" smtClean="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hlinkClick r:id="rId3" action="ppaction://hlinkfile"/>
              </a:rPr>
              <a:t>.</a:t>
            </a:r>
            <a:r>
              <a:rPr lang="en-US" sz="4800" dirty="0" err="1" smtClean="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hlinkClick r:id="rId3" action="ppaction://hlinkfile"/>
              </a:rPr>
              <a:t>docx</a:t>
            </a:r>
            <a:r>
              <a:rPr lang="ru-RU" sz="4800" dirty="0" smtClean="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4800" dirty="0" smtClean="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a:t>
            </a:r>
          </a:p>
          <a:p>
            <a:pPr>
              <a:buFontTx/>
              <a:buChar char="-"/>
            </a:pPr>
            <a:r>
              <a:rPr lang="ru-RU" sz="4800" dirty="0" smtClean="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hlinkClick r:id="rId4" action="ppaction://hlinkpres?slideindex=1&amp;slidetitle="/>
              </a:rPr>
              <a:t>История </a:t>
            </a:r>
            <a:r>
              <a:rPr lang="ru-RU" sz="4800" dirty="0" err="1" smtClean="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hlinkClick r:id="rId4" action="ppaction://hlinkpres?slideindex=1&amp;slidetitle="/>
              </a:rPr>
              <a:t>межд</a:t>
            </a:r>
            <a:r>
              <a:rPr lang="ru-RU" sz="4800" dirty="0" smtClean="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hlinkClick r:id="rId4" action="ppaction://hlinkpres?slideindex=1&amp;slidetitle="/>
              </a:rPr>
              <a:t> </a:t>
            </a:r>
            <a:r>
              <a:rPr lang="ru-RU" sz="4800" dirty="0" err="1" smtClean="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hlinkClick r:id="rId4" action="ppaction://hlinkpres?slideindex=1&amp;slidetitle="/>
              </a:rPr>
              <a:t>сравн</a:t>
            </a:r>
            <a:r>
              <a:rPr lang="ru-RU" sz="4800" dirty="0" smtClean="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hlinkClick r:id="rId4" action="ppaction://hlinkpres?slideindex=1&amp;slidetitle="/>
              </a:rPr>
              <a:t> </a:t>
            </a:r>
            <a:r>
              <a:rPr lang="ru-RU" sz="4800" dirty="0" err="1" smtClean="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hlinkClick r:id="rId4" action="ppaction://hlinkpres?slideindex=1&amp;slidetitle="/>
              </a:rPr>
              <a:t>иссл</a:t>
            </a:r>
            <a:r>
              <a:rPr lang="ru-RU" sz="4800" dirty="0" smtClean="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hlinkClick r:id="rId4" action="ppaction://hlinkpres?slideindex=1&amp;slidetitle="/>
              </a:rPr>
              <a:t>.</a:t>
            </a:r>
            <a:r>
              <a:rPr lang="en-US" sz="4800" dirty="0" err="1" smtClean="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hlinkClick r:id="rId4" action="ppaction://hlinkpres?slideindex=1&amp;slidetitle="/>
              </a:rPr>
              <a:t>pptx</a:t>
            </a:r>
            <a:r>
              <a:rPr lang="en-US" sz="4800" dirty="0" smtClean="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1</a:t>
            </a:r>
          </a:p>
          <a:p>
            <a:pPr>
              <a:buFontTx/>
              <a:buChar char="-"/>
            </a:pPr>
            <a:r>
              <a:rPr lang="ru-RU" sz="4800" dirty="0" smtClean="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hlinkClick r:id="rId5" action="ppaction://hlinkfile"/>
              </a:rPr>
              <a:t>Новые сведения </a:t>
            </a:r>
            <a:r>
              <a:rPr lang="ru-RU" sz="4800" dirty="0" err="1" smtClean="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hlinkClick r:id="rId5" action="ppaction://hlinkfile"/>
              </a:rPr>
              <a:t>межд</a:t>
            </a:r>
            <a:r>
              <a:rPr lang="ru-RU" sz="4800" dirty="0" smtClean="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hlinkClick r:id="rId5" action="ppaction://hlinkfile"/>
              </a:rPr>
              <a:t> </a:t>
            </a:r>
            <a:r>
              <a:rPr lang="ru-RU" sz="4800" dirty="0" err="1" smtClean="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hlinkClick r:id="rId5" action="ppaction://hlinkfile"/>
              </a:rPr>
              <a:t>иссл</a:t>
            </a:r>
            <a:r>
              <a:rPr lang="ru-RU" sz="4800" dirty="0" smtClean="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hlinkClick r:id="rId5" action="ppaction://hlinkfile"/>
              </a:rPr>
              <a:t>.</a:t>
            </a:r>
            <a:r>
              <a:rPr lang="en-US" sz="4800" dirty="0" err="1" smtClean="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hlinkClick r:id="rId5" action="ppaction://hlinkfile"/>
              </a:rPr>
              <a:t>docx</a:t>
            </a:r>
            <a:r>
              <a:rPr lang="en-US" sz="4800" dirty="0" smtClean="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3</a:t>
            </a:r>
            <a:endParaRPr lang="ru-RU" sz="4800" dirty="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5316581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i="1" dirty="0" smtClean="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1.Современные подходы к оценке образовательных результатов учащихся</a:t>
            </a:r>
            <a:endParaRPr lang="ru-RU" dirty="0"/>
          </a:p>
        </p:txBody>
      </p:sp>
      <p:sp>
        <p:nvSpPr>
          <p:cNvPr id="3" name="Содержимое 2"/>
          <p:cNvSpPr>
            <a:spLocks noGrp="1"/>
          </p:cNvSpPr>
          <p:nvPr>
            <p:ph idx="1"/>
          </p:nvPr>
        </p:nvSpPr>
        <p:spPr/>
        <p:txBody>
          <a:bodyPr>
            <a:normAutofit/>
          </a:bodyPr>
          <a:lstStyle/>
          <a:p>
            <a:pPr algn="ctr"/>
            <a:r>
              <a:rPr lang="ru-RU" sz="3200" b="1" i="1" dirty="0" smtClean="0">
                <a:solidFill>
                  <a:schemeClr val="tx2">
                    <a:lumMod val="75000"/>
                  </a:schemeClr>
                </a:solidFill>
                <a:latin typeface="Georgia" pitchFamily="18" charset="0"/>
              </a:rPr>
              <a:t>1.2. Анализ и использование результатов международных сравнительных исследований по функциональной грамотности для управления качеством образования на уровне образовательной организации (ВСОКО)</a:t>
            </a:r>
            <a:endParaRPr lang="ru-RU" sz="3200" b="1" i="1" dirty="0">
              <a:solidFill>
                <a:schemeClr val="tx2">
                  <a:lumMod val="75000"/>
                </a:schemeClr>
              </a:solidFill>
              <a:latin typeface="Georgia"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868589"/>
          </a:xfrm>
        </p:spPr>
        <p:txBody>
          <a:bodyPr>
            <a:normAutofit/>
          </a:bodyPr>
          <a:lstStyle/>
          <a:p>
            <a:pPr algn="ctr"/>
            <a:r>
              <a:rPr lang="ru-RU" b="1" i="1" dirty="0" smtClean="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АНАЛИЗ</a:t>
            </a:r>
            <a:endParaRPr lang="ru-RU" b="1" i="1"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267286" y="1322363"/>
            <a:ext cx="11577711" cy="5247249"/>
          </a:xfrm>
        </p:spPr>
        <p:txBody>
          <a:bodyPr>
            <a:noAutofit/>
          </a:bodyPr>
          <a:lstStyle/>
          <a:p>
            <a:pPr algn="ctr">
              <a:buNone/>
            </a:pPr>
            <a:r>
              <a:rPr lang="ru-RU" sz="4800" b="1" dirty="0" smtClean="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Функциональная грамотность (ВСОКО)</a:t>
            </a:r>
          </a:p>
          <a:p>
            <a:pPr algn="just">
              <a:buNone/>
            </a:pPr>
            <a:r>
              <a:rPr lang="ru-RU" sz="4400" b="1" dirty="0" smtClean="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4400" dirty="0" smtClean="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динамический конструктор</a:t>
            </a:r>
          </a:p>
          <a:p>
            <a:pPr algn="just">
              <a:buFontTx/>
              <a:buChar char="-"/>
            </a:pPr>
            <a:r>
              <a:rPr lang="ru-RU" sz="4400" dirty="0" smtClean="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баланс деятельности и академизма</a:t>
            </a:r>
          </a:p>
          <a:p>
            <a:pPr algn="just">
              <a:buFontTx/>
              <a:buChar char="-"/>
            </a:pPr>
            <a:r>
              <a:rPr lang="ru-RU" sz="4400" dirty="0" smtClean="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континуум (непрерывность) коммуникаций через среду, обратную связь и т.д.</a:t>
            </a:r>
          </a:p>
          <a:p>
            <a:pPr algn="just">
              <a:buFontTx/>
              <a:buChar char="-"/>
            </a:pPr>
            <a:r>
              <a:rPr lang="ru-RU" sz="4400" dirty="0" err="1" smtClean="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персонализация</a:t>
            </a:r>
            <a:r>
              <a:rPr lang="ru-RU" sz="4400" dirty="0" smtClean="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/индивидуализация</a:t>
            </a:r>
          </a:p>
          <a:p>
            <a:pPr algn="just">
              <a:buFontTx/>
              <a:buChar char="-"/>
            </a:pPr>
            <a:r>
              <a:rPr lang="ru-RU" sz="4400" dirty="0" smtClean="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образовательные результаты по ФГОС</a:t>
            </a:r>
            <a:endParaRPr lang="ru-RU" sz="4400" dirty="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5316581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42534" y="365126"/>
            <a:ext cx="10411265" cy="732154"/>
          </a:xfrm>
        </p:spPr>
        <p:txBody>
          <a:bodyPr/>
          <a:lstStyle/>
          <a:p>
            <a:pPr algn="ctr"/>
            <a:r>
              <a:rPr lang="ru-RU" b="1" i="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ВСОКО – формирующее оценивание</a:t>
            </a:r>
            <a:endParaRPr lang="ru-RU" b="1" i="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246743" y="1350498"/>
            <a:ext cx="11756571" cy="5340587"/>
          </a:xfrm>
        </p:spPr>
        <p:txBody>
          <a:bodyPr>
            <a:normAutofit/>
          </a:bodyPr>
          <a:lstStyle/>
          <a:p>
            <a:r>
              <a:rPr lang="ru-RU" sz="3600" dirty="0" smtClean="0">
                <a:latin typeface="Times New Roman" panose="02020603050405020304" pitchFamily="18" charset="0"/>
                <a:cs typeface="Times New Roman" panose="02020603050405020304" pitchFamily="18" charset="0"/>
                <a:hlinkClick r:id="rId2" action="ppaction://hlinkfile"/>
              </a:rPr>
              <a:t>ВСОКО и ФГОС.</a:t>
            </a:r>
            <a:r>
              <a:rPr lang="en-US" sz="3600" dirty="0" err="1" smtClean="0">
                <a:latin typeface="Times New Roman" panose="02020603050405020304" pitchFamily="18" charset="0"/>
                <a:cs typeface="Times New Roman" panose="02020603050405020304" pitchFamily="18" charset="0"/>
                <a:hlinkClick r:id="rId2" action="ppaction://hlinkfile"/>
              </a:rPr>
              <a:t>docx</a:t>
            </a:r>
            <a:r>
              <a:rPr lang="ru-RU" sz="3600" dirty="0" smtClean="0">
                <a:latin typeface="Times New Roman" panose="02020603050405020304" pitchFamily="18" charset="0"/>
                <a:cs typeface="Times New Roman" panose="02020603050405020304" pitchFamily="18" charset="0"/>
              </a:rPr>
              <a:t> – формирующее оценивание</a:t>
            </a:r>
          </a:p>
          <a:p>
            <a:r>
              <a:rPr lang="ru-RU" sz="3600" dirty="0" smtClean="0">
                <a:latin typeface="Times New Roman" panose="02020603050405020304" pitchFamily="18" charset="0"/>
                <a:cs typeface="Times New Roman" panose="02020603050405020304" pitchFamily="18" charset="0"/>
                <a:hlinkClick r:id="rId3" action="ppaction://hlinkfile"/>
              </a:rPr>
              <a:t>Мониторинг инд.</a:t>
            </a:r>
            <a:r>
              <a:rPr lang="en-US" sz="3600" dirty="0" err="1" smtClean="0">
                <a:latin typeface="Times New Roman" panose="02020603050405020304" pitchFamily="18" charset="0"/>
                <a:cs typeface="Times New Roman" panose="02020603050405020304" pitchFamily="18" charset="0"/>
                <a:hlinkClick r:id="rId3" action="ppaction://hlinkfile"/>
              </a:rPr>
              <a:t>docx</a:t>
            </a:r>
            <a:r>
              <a:rPr lang="ru-RU" sz="3600" dirty="0" smtClean="0">
                <a:latin typeface="Times New Roman" panose="02020603050405020304" pitchFamily="18" charset="0"/>
                <a:cs typeface="Times New Roman" panose="02020603050405020304" pitchFamily="18" charset="0"/>
              </a:rPr>
              <a:t> – индивидуализация</a:t>
            </a:r>
          </a:p>
          <a:p>
            <a:r>
              <a:rPr lang="ru-RU" sz="3600" dirty="0" err="1" smtClean="0">
                <a:latin typeface="Times New Roman" panose="02020603050405020304" pitchFamily="18" charset="0"/>
                <a:cs typeface="Times New Roman" panose="02020603050405020304" pitchFamily="18" charset="0"/>
                <a:hlinkClick r:id="rId4" action="ppaction://hlinkfile"/>
              </a:rPr>
              <a:t>ЭкспертнаякартаООП</a:t>
            </a:r>
            <a:r>
              <a:rPr lang="ru-RU" sz="3600" dirty="0" smtClean="0">
                <a:latin typeface="Times New Roman" panose="02020603050405020304" pitchFamily="18" charset="0"/>
                <a:cs typeface="Times New Roman" panose="02020603050405020304" pitchFamily="18" charset="0"/>
                <a:hlinkClick r:id="rId4" action="ppaction://hlinkfile"/>
              </a:rPr>
              <a:t>(ГОУО)ОУ.</a:t>
            </a:r>
            <a:r>
              <a:rPr lang="en-US" sz="3600" dirty="0" err="1" smtClean="0">
                <a:latin typeface="Times New Roman" panose="02020603050405020304" pitchFamily="18" charset="0"/>
                <a:cs typeface="Times New Roman" panose="02020603050405020304" pitchFamily="18" charset="0"/>
                <a:hlinkClick r:id="rId4" action="ppaction://hlinkfile"/>
              </a:rPr>
              <a:t>pdf</a:t>
            </a:r>
            <a:r>
              <a:rPr lang="ru-RU" sz="3600" dirty="0" smtClean="0">
                <a:latin typeface="Times New Roman" panose="02020603050405020304" pitchFamily="18" charset="0"/>
                <a:cs typeface="Times New Roman" panose="02020603050405020304" pitchFamily="18" charset="0"/>
              </a:rPr>
              <a:t>  ООП</a:t>
            </a:r>
          </a:p>
          <a:p>
            <a:r>
              <a:rPr lang="ru-RU" sz="3600" dirty="0" smtClean="0">
                <a:latin typeface="Times New Roman" panose="02020603050405020304" pitchFamily="18" charset="0"/>
                <a:cs typeface="Times New Roman" panose="02020603050405020304" pitchFamily="18" charset="0"/>
                <a:hlinkClick r:id="rId5" action="ppaction://hlinkfile"/>
              </a:rPr>
              <a:t>Модель 1 оценка самооценка.</a:t>
            </a:r>
            <a:r>
              <a:rPr lang="en-US" sz="3600" dirty="0" err="1" smtClean="0">
                <a:latin typeface="Times New Roman" panose="02020603050405020304" pitchFamily="18" charset="0"/>
                <a:cs typeface="Times New Roman" panose="02020603050405020304" pitchFamily="18" charset="0"/>
                <a:hlinkClick r:id="rId5" action="ppaction://hlinkfile"/>
              </a:rPr>
              <a:t>pdf</a:t>
            </a:r>
            <a:r>
              <a:rPr lang="ru-RU" sz="3600" dirty="0" smtClean="0">
                <a:latin typeface="Times New Roman" panose="02020603050405020304" pitchFamily="18" charset="0"/>
                <a:cs typeface="Times New Roman" panose="02020603050405020304" pitchFamily="18" charset="0"/>
              </a:rPr>
              <a:t>  - самооценка, динамический конструктор</a:t>
            </a:r>
          </a:p>
          <a:p>
            <a:r>
              <a:rPr lang="ru-RU" sz="3600" dirty="0" smtClean="0">
                <a:latin typeface="Times New Roman" panose="02020603050405020304" pitchFamily="18" charset="0"/>
                <a:cs typeface="Times New Roman" panose="02020603050405020304" pitchFamily="18" charset="0"/>
                <a:hlinkClick r:id="rId2" action="ppaction://hlinkfile"/>
              </a:rPr>
              <a:t>ВСОКО и ФГОС.</a:t>
            </a:r>
            <a:r>
              <a:rPr lang="en-US" sz="3600" dirty="0" err="1" smtClean="0">
                <a:latin typeface="Times New Roman" panose="02020603050405020304" pitchFamily="18" charset="0"/>
                <a:cs typeface="Times New Roman" panose="02020603050405020304" pitchFamily="18" charset="0"/>
                <a:hlinkClick r:id="rId2" action="ppaction://hlinkfile"/>
              </a:rPr>
              <a:t>docx</a:t>
            </a:r>
            <a:r>
              <a:rPr lang="ru-RU" sz="3600" dirty="0" smtClean="0">
                <a:latin typeface="Times New Roman" panose="02020603050405020304" pitchFamily="18" charset="0"/>
                <a:cs typeface="Times New Roman" panose="02020603050405020304" pitchFamily="18" charset="0"/>
              </a:rPr>
              <a:t> – образовательные результаты, оценка и ФГОС</a:t>
            </a:r>
          </a:p>
          <a:p>
            <a:r>
              <a:rPr lang="ru-RU" sz="3600" dirty="0" smtClean="0">
                <a:latin typeface="Times New Roman" panose="02020603050405020304" pitchFamily="18" charset="0"/>
                <a:cs typeface="Times New Roman" panose="02020603050405020304" pitchFamily="18" charset="0"/>
                <a:hlinkClick r:id="rId6" action="ppaction://hlinkfile"/>
              </a:rPr>
              <a:t>Построение оценки качества.</a:t>
            </a:r>
            <a:r>
              <a:rPr lang="en-US" sz="3600" dirty="0" err="1" smtClean="0">
                <a:latin typeface="Times New Roman" panose="02020603050405020304" pitchFamily="18" charset="0"/>
                <a:cs typeface="Times New Roman" panose="02020603050405020304" pitchFamily="18" charset="0"/>
                <a:hlinkClick r:id="rId6" action="ppaction://hlinkfile"/>
              </a:rPr>
              <a:t>pdf</a:t>
            </a:r>
            <a:r>
              <a:rPr lang="ru-RU" sz="3600" dirty="0" smtClean="0">
                <a:latin typeface="Times New Roman" panose="02020603050405020304" pitchFamily="18" charset="0"/>
                <a:cs typeface="Times New Roman" panose="02020603050405020304" pitchFamily="18" charset="0"/>
              </a:rPr>
              <a:t> – 4 раздел, приложения</a:t>
            </a:r>
            <a:endParaRPr lang="ru-RU" sz="36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41520571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42534" y="365126"/>
            <a:ext cx="10411265" cy="732154"/>
          </a:xfrm>
        </p:spPr>
        <p:txBody>
          <a:bodyPr/>
          <a:lstStyle/>
          <a:p>
            <a:pPr algn="ctr"/>
            <a:r>
              <a:rPr lang="ru-RU" b="1" i="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ВСОКО – формирующее оценивание</a:t>
            </a:r>
            <a:endParaRPr lang="ru-RU" b="1" i="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246743" y="1350498"/>
            <a:ext cx="11756571" cy="5340587"/>
          </a:xfrm>
        </p:spPr>
        <p:txBody>
          <a:bodyPr>
            <a:normAutofit/>
          </a:bodyPr>
          <a:lstStyle/>
          <a:p>
            <a:r>
              <a:rPr lang="ru-RU" sz="3600" dirty="0" smtClean="0">
                <a:latin typeface="Times New Roman" panose="02020603050405020304" pitchFamily="18" charset="0"/>
                <a:cs typeface="Times New Roman" panose="02020603050405020304" pitchFamily="18" charset="0"/>
              </a:rPr>
              <a:t> </a:t>
            </a:r>
            <a:r>
              <a:rPr lang="ru-RU" sz="3600" dirty="0" smtClean="0">
                <a:latin typeface="Times New Roman" panose="02020603050405020304" pitchFamily="18" charset="0"/>
                <a:cs typeface="Times New Roman" panose="02020603050405020304" pitchFamily="18" charset="0"/>
                <a:hlinkClick r:id="rId2" action="ppaction://hlinkpres?slideindex=1&amp;slidetitle="/>
              </a:rPr>
              <a:t>ИП старшая школа.</a:t>
            </a:r>
            <a:r>
              <a:rPr lang="en-US" sz="3600" dirty="0" err="1" smtClean="0">
                <a:latin typeface="Times New Roman" panose="02020603050405020304" pitchFamily="18" charset="0"/>
                <a:cs typeface="Times New Roman" panose="02020603050405020304" pitchFamily="18" charset="0"/>
                <a:hlinkClick r:id="rId2" action="ppaction://hlinkpres?slideindex=1&amp;slidetitle="/>
              </a:rPr>
              <a:t>pptx</a:t>
            </a:r>
            <a:r>
              <a:rPr lang="ru-RU" sz="3600" dirty="0" smtClean="0">
                <a:latin typeface="Times New Roman" panose="02020603050405020304" pitchFamily="18" charset="0"/>
                <a:cs typeface="Times New Roman" panose="02020603050405020304" pitchFamily="18" charset="0"/>
              </a:rPr>
              <a:t> оценка</a:t>
            </a:r>
          </a:p>
          <a:p>
            <a:r>
              <a:rPr lang="ru-RU" sz="3600" dirty="0" smtClean="0">
                <a:latin typeface="Times New Roman" panose="02020603050405020304" pitchFamily="18" charset="0"/>
                <a:cs typeface="Times New Roman" panose="02020603050405020304" pitchFamily="18" charset="0"/>
                <a:hlinkClick r:id="rId3" action="ppaction://hlinkfile"/>
              </a:rPr>
              <a:t>оценка внеурочного занятия.</a:t>
            </a:r>
            <a:r>
              <a:rPr lang="en-US" sz="3600" dirty="0" smtClean="0">
                <a:latin typeface="Times New Roman" panose="02020603050405020304" pitchFamily="18" charset="0"/>
                <a:cs typeface="Times New Roman" panose="02020603050405020304" pitchFamily="18" charset="0"/>
                <a:hlinkClick r:id="rId3" action="ppaction://hlinkfile"/>
              </a:rPr>
              <a:t>doc</a:t>
            </a:r>
            <a:r>
              <a:rPr lang="ru-RU" sz="3600" dirty="0" smtClean="0">
                <a:latin typeface="Times New Roman" panose="02020603050405020304" pitchFamily="18" charset="0"/>
                <a:cs typeface="Times New Roman" panose="02020603050405020304" pitchFamily="18" charset="0"/>
              </a:rPr>
              <a:t> </a:t>
            </a:r>
          </a:p>
          <a:p>
            <a:r>
              <a:rPr lang="ru-RU" sz="3600" dirty="0" smtClean="0">
                <a:latin typeface="Times New Roman" panose="02020603050405020304" pitchFamily="18" charset="0"/>
                <a:cs typeface="Times New Roman" panose="02020603050405020304" pitchFamily="18" charset="0"/>
                <a:hlinkClick r:id="rId4" action="ppaction://hlinkfile"/>
              </a:rPr>
              <a:t>МЭП (МКП).</a:t>
            </a:r>
            <a:r>
              <a:rPr lang="en-US" sz="3600" dirty="0" err="1" smtClean="0">
                <a:latin typeface="Times New Roman" panose="02020603050405020304" pitchFamily="18" charset="0"/>
                <a:cs typeface="Times New Roman" panose="02020603050405020304" pitchFamily="18" charset="0"/>
                <a:hlinkClick r:id="rId4" action="ppaction://hlinkfile"/>
              </a:rPr>
              <a:t>docx</a:t>
            </a:r>
            <a:r>
              <a:rPr lang="ru-RU" sz="3600" dirty="0" smtClean="0">
                <a:latin typeface="Times New Roman" panose="02020603050405020304" pitchFamily="18" charset="0"/>
                <a:cs typeface="Times New Roman" panose="02020603050405020304" pitchFamily="18" charset="0"/>
              </a:rPr>
              <a:t> – инструмент создания ВСОКО и образовательной среды и пространства развития для функциональной грамотности обучающихся </a:t>
            </a:r>
            <a:r>
              <a:rPr lang="ru-RU" sz="3600" smtClean="0">
                <a:latin typeface="Times New Roman" panose="02020603050405020304" pitchFamily="18" charset="0"/>
                <a:cs typeface="Times New Roman" panose="02020603050405020304" pitchFamily="18" charset="0"/>
              </a:rPr>
              <a:t>и педагогов</a:t>
            </a:r>
            <a:endParaRPr lang="ru-RU" sz="36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41520571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sz="3100" b="1" dirty="0" smtClean="0">
                <a:latin typeface="Georgia" pitchFamily="18" charset="0"/>
              </a:rPr>
              <a:t>Что мы узнаем из нового </a:t>
            </a:r>
            <a:r>
              <a:rPr lang="ru-RU" sz="3100" b="1" dirty="0" err="1" smtClean="0">
                <a:latin typeface="Georgia" pitchFamily="18" charset="0"/>
              </a:rPr>
              <a:t>Education</a:t>
            </a:r>
            <a:r>
              <a:rPr lang="ru-RU" sz="3100" b="1" dirty="0" smtClean="0">
                <a:latin typeface="Georgia" pitchFamily="18" charset="0"/>
              </a:rPr>
              <a:t> </a:t>
            </a:r>
            <a:r>
              <a:rPr lang="ru-RU" sz="3100" b="1" dirty="0" err="1" smtClean="0">
                <a:latin typeface="Georgia" pitchFamily="18" charset="0"/>
              </a:rPr>
              <a:t>at</a:t>
            </a:r>
            <a:r>
              <a:rPr lang="ru-RU" sz="3100" b="1" dirty="0" smtClean="0">
                <a:latin typeface="Georgia" pitchFamily="18" charset="0"/>
              </a:rPr>
              <a:t> </a:t>
            </a:r>
            <a:r>
              <a:rPr lang="ru-RU" sz="3100" b="1" dirty="0" err="1" smtClean="0">
                <a:latin typeface="Georgia" pitchFamily="18" charset="0"/>
              </a:rPr>
              <a:t>Glance</a:t>
            </a:r>
            <a:r>
              <a:rPr lang="ru-RU" sz="3100" b="1" dirty="0" smtClean="0">
                <a:latin typeface="Georgia" pitchFamily="18" charset="0"/>
              </a:rPr>
              <a:t> об особенных отличиях Российского образования на фоне других стран.</a:t>
            </a:r>
            <a:r>
              <a:rPr lang="ru-RU" dirty="0" smtClean="0">
                <a:latin typeface="Georgia" pitchFamily="18" charset="0"/>
              </a:rPr>
              <a:t/>
            </a:r>
            <a:br>
              <a:rPr lang="ru-RU" dirty="0" smtClean="0">
                <a:latin typeface="Georgia" pitchFamily="18" charset="0"/>
              </a:rPr>
            </a:br>
            <a:endParaRPr lang="ru-RU" dirty="0"/>
          </a:p>
        </p:txBody>
      </p:sp>
      <p:sp>
        <p:nvSpPr>
          <p:cNvPr id="3" name="Содержимое 2"/>
          <p:cNvSpPr>
            <a:spLocks noGrp="1"/>
          </p:cNvSpPr>
          <p:nvPr>
            <p:ph idx="1"/>
          </p:nvPr>
        </p:nvSpPr>
        <p:spPr/>
        <p:txBody>
          <a:bodyPr>
            <a:normAutofit fontScale="92500" lnSpcReduction="10000"/>
          </a:bodyPr>
          <a:lstStyle/>
          <a:p>
            <a:r>
              <a:rPr lang="ru-RU" i="1" dirty="0" smtClean="0">
                <a:latin typeface="Georgia" pitchFamily="18" charset="0"/>
              </a:rPr>
              <a:t>Низкая доля расходов на образование: менее 3,0% ВВП.</a:t>
            </a:r>
          </a:p>
          <a:p>
            <a:r>
              <a:rPr lang="ru-RU" i="1" dirty="0" smtClean="0">
                <a:latin typeface="Georgia" pitchFamily="18" charset="0"/>
              </a:rPr>
              <a:t>Отрицательный рост расходов на одного учащегося в условиях роста их численности. </a:t>
            </a:r>
          </a:p>
          <a:p>
            <a:r>
              <a:rPr lang="ru-RU" i="1" dirty="0" smtClean="0">
                <a:latin typeface="Georgia" pitchFamily="18" charset="0"/>
              </a:rPr>
              <a:t>Очень большая доля времени на обучение чтению, письму и литературе в начальной школе.</a:t>
            </a:r>
          </a:p>
          <a:p>
            <a:r>
              <a:rPr lang="ru-RU" i="1" dirty="0" smtClean="0">
                <a:latin typeface="Georgia" pitchFamily="18" charset="0"/>
              </a:rPr>
              <a:t>Большая численность учащихся на одного учителя в начальной школе.</a:t>
            </a:r>
          </a:p>
          <a:p>
            <a:r>
              <a:rPr lang="ru-RU" i="1" dirty="0" smtClean="0">
                <a:latin typeface="Georgia" pitchFamily="18" charset="0"/>
              </a:rPr>
              <a:t>Длинные каникулы.</a:t>
            </a:r>
          </a:p>
          <a:p>
            <a:r>
              <a:rPr lang="ru-RU" i="1" dirty="0" smtClean="0">
                <a:latin typeface="Georgia" pitchFamily="18" charset="0"/>
              </a:rPr>
              <a:t>Учебная нагрузка учителей в год существенно меньше. </a:t>
            </a:r>
          </a:p>
          <a:p>
            <a:r>
              <a:rPr lang="ru-RU" i="1" dirty="0" smtClean="0">
                <a:latin typeface="Georgia" pitchFamily="18" charset="0"/>
              </a:rPr>
              <a:t>Доля женщин среди учителей - максимальная и Россия лидирует по динамике роста этого показателя.</a:t>
            </a: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dirty="0" smtClean="0">
                <a:latin typeface="Georgia" pitchFamily="18" charset="0"/>
              </a:rPr>
              <a:t>Протокол работы и коммуникации на </a:t>
            </a:r>
            <a:r>
              <a:rPr lang="ru-RU" dirty="0" err="1" smtClean="0">
                <a:latin typeface="Georgia" pitchFamily="18" charset="0"/>
              </a:rPr>
              <a:t>вебинарах</a:t>
            </a:r>
            <a:endParaRPr lang="ru-RU" dirty="0">
              <a:latin typeface="Georgia" pitchFamily="18" charset="0"/>
            </a:endParaRPr>
          </a:p>
        </p:txBody>
      </p:sp>
      <p:sp>
        <p:nvSpPr>
          <p:cNvPr id="3" name="Содержимое 2"/>
          <p:cNvSpPr>
            <a:spLocks noGrp="1"/>
          </p:cNvSpPr>
          <p:nvPr>
            <p:ph idx="1"/>
          </p:nvPr>
        </p:nvSpPr>
        <p:spPr/>
        <p:txBody>
          <a:bodyPr>
            <a:normAutofit/>
          </a:bodyPr>
          <a:lstStyle/>
          <a:p>
            <a:r>
              <a:rPr lang="ru-RU" dirty="0" smtClean="0">
                <a:latin typeface="Georgia" pitchFamily="18" charset="0"/>
              </a:rPr>
              <a:t>1.  Открываем окошки - камеры!</a:t>
            </a:r>
          </a:p>
          <a:p>
            <a:r>
              <a:rPr lang="ru-RU" dirty="0" smtClean="0">
                <a:latin typeface="Georgia" pitchFamily="18" charset="0"/>
              </a:rPr>
              <a:t>2.  Задаем </a:t>
            </a:r>
            <a:r>
              <a:rPr lang="ru-RU" b="1" dirty="0" smtClean="0">
                <a:latin typeface="Georgia" pitchFamily="18" charset="0"/>
              </a:rPr>
              <a:t>вопросы </a:t>
            </a:r>
            <a:r>
              <a:rPr lang="ru-RU" dirty="0" smtClean="0">
                <a:latin typeface="Georgia" pitchFamily="18" charset="0"/>
              </a:rPr>
              <a:t>в чате и </a:t>
            </a:r>
            <a:r>
              <a:rPr lang="ru-RU" b="1" dirty="0" smtClean="0">
                <a:latin typeface="Georgia" pitchFamily="18" charset="0"/>
              </a:rPr>
              <a:t>голосом</a:t>
            </a:r>
            <a:endParaRPr lang="ru-RU" dirty="0" smtClean="0">
              <a:latin typeface="Georgia" pitchFamily="18" charset="0"/>
            </a:endParaRPr>
          </a:p>
          <a:p>
            <a:r>
              <a:rPr lang="ru-RU" dirty="0" smtClean="0">
                <a:latin typeface="Georgia" pitchFamily="18" charset="0"/>
              </a:rPr>
              <a:t>3. Предлагаем свои мнения по теме и кейсы, сомнения и другие позиции, нам важны и ценны для ПК ресурсы всей группы!</a:t>
            </a:r>
          </a:p>
          <a:p>
            <a:r>
              <a:rPr lang="ru-RU" dirty="0" smtClean="0">
                <a:latin typeface="Georgia" pitchFamily="18" charset="0"/>
              </a:rPr>
              <a:t>4. Рассматриваем предлагаемое содержание с позиции как и что можно применить к развитию и оценке ФГ обучающихся в нашей школе</a:t>
            </a:r>
            <a:endParaRPr lang="ru-RU" dirty="0">
              <a:latin typeface="Georgia"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3600" b="1" i="1" dirty="0" smtClean="0">
                <a:solidFill>
                  <a:schemeClr val="tx2"/>
                </a:solidFill>
                <a:latin typeface="Georgia" pitchFamily="18" charset="0"/>
              </a:rPr>
              <a:t>Кейсы-истории про то, как формируется и оценивается ФГ</a:t>
            </a:r>
            <a:endParaRPr lang="ru-RU" sz="3600" b="1" i="1" dirty="0">
              <a:solidFill>
                <a:schemeClr val="tx2"/>
              </a:solidFill>
              <a:latin typeface="Georgia" pitchFamily="18" charset="0"/>
            </a:endParaRPr>
          </a:p>
        </p:txBody>
      </p:sp>
      <p:sp>
        <p:nvSpPr>
          <p:cNvPr id="3" name="Содержимое 2"/>
          <p:cNvSpPr>
            <a:spLocks noGrp="1"/>
          </p:cNvSpPr>
          <p:nvPr>
            <p:ph idx="1"/>
          </p:nvPr>
        </p:nvSpPr>
        <p:spPr/>
        <p:txBody>
          <a:bodyPr>
            <a:normAutofit/>
          </a:bodyPr>
          <a:lstStyle/>
          <a:p>
            <a:r>
              <a:rPr lang="ru-RU" b="1" i="1" dirty="0" smtClean="0">
                <a:solidFill>
                  <a:srgbClr val="002060"/>
                </a:solidFill>
                <a:effectLst>
                  <a:outerShdw blurRad="38100" dist="38100" dir="2700000" algn="tl">
                    <a:srgbClr val="000000">
                      <a:alpha val="43137"/>
                    </a:srgbClr>
                  </a:outerShdw>
                </a:effectLst>
                <a:latin typeface="Georgia" pitchFamily="18" charset="0"/>
                <a:hlinkClick r:id="rId2" action="ppaction://hlinkfile"/>
              </a:rPr>
              <a:t>ПРОГРАММА </a:t>
            </a:r>
            <a:r>
              <a:rPr lang="ru-RU" b="1" i="1" dirty="0" err="1" smtClean="0">
                <a:solidFill>
                  <a:srgbClr val="002060"/>
                </a:solidFill>
                <a:effectLst>
                  <a:outerShdw blurRad="38100" dist="38100" dir="2700000" algn="tl">
                    <a:srgbClr val="000000">
                      <a:alpha val="43137"/>
                    </a:srgbClr>
                  </a:outerShdw>
                </a:effectLst>
                <a:latin typeface="Georgia" pitchFamily="18" charset="0"/>
                <a:hlinkClick r:id="rId2" action="ppaction://hlinkfile"/>
              </a:rPr>
              <a:t>конф</a:t>
            </a:r>
            <a:r>
              <a:rPr lang="ru-RU" b="1" i="1" dirty="0" smtClean="0">
                <a:solidFill>
                  <a:srgbClr val="002060"/>
                </a:solidFill>
                <a:effectLst>
                  <a:outerShdw blurRad="38100" dist="38100" dir="2700000" algn="tl">
                    <a:srgbClr val="000000">
                      <a:alpha val="43137"/>
                    </a:srgbClr>
                  </a:outerShdw>
                </a:effectLst>
                <a:latin typeface="Georgia" pitchFamily="18" charset="0"/>
                <a:hlinkClick r:id="rId2" action="ppaction://hlinkfile"/>
              </a:rPr>
              <a:t> 2021 (1).</a:t>
            </a:r>
            <a:r>
              <a:rPr lang="ru-RU" b="1" i="1" dirty="0" err="1" smtClean="0">
                <a:solidFill>
                  <a:srgbClr val="002060"/>
                </a:solidFill>
                <a:effectLst>
                  <a:outerShdw blurRad="38100" dist="38100" dir="2700000" algn="tl">
                    <a:srgbClr val="000000">
                      <a:alpha val="43137"/>
                    </a:srgbClr>
                  </a:outerShdw>
                </a:effectLst>
                <a:latin typeface="Georgia" pitchFamily="18" charset="0"/>
                <a:hlinkClick r:id="rId2" action="ppaction://hlinkfile"/>
              </a:rPr>
              <a:t>pdf</a:t>
            </a:r>
            <a:endParaRPr lang="ru-RU" b="1" i="1" dirty="0" smtClean="0">
              <a:solidFill>
                <a:srgbClr val="002060"/>
              </a:solidFill>
              <a:effectLst>
                <a:outerShdw blurRad="38100" dist="38100" dir="2700000" algn="tl">
                  <a:srgbClr val="000000">
                    <a:alpha val="43137"/>
                  </a:srgbClr>
                </a:outerShdw>
              </a:effectLst>
              <a:latin typeface="Georgia" pitchFamily="18" charset="0"/>
            </a:endParaRPr>
          </a:p>
          <a:p>
            <a:r>
              <a:rPr lang="ru-RU" b="1" i="1" dirty="0" smtClean="0">
                <a:solidFill>
                  <a:srgbClr val="002060"/>
                </a:solidFill>
                <a:effectLst>
                  <a:outerShdw blurRad="38100" dist="38100" dir="2700000" algn="tl">
                    <a:srgbClr val="000000">
                      <a:alpha val="43137"/>
                    </a:srgbClr>
                  </a:outerShdw>
                </a:effectLst>
                <a:latin typeface="Georgia" pitchFamily="18" charset="0"/>
                <a:hlinkClick r:id="rId3" action="ppaction://hlinkfile"/>
              </a:rPr>
              <a:t>Сборник_ИНО_2021.</a:t>
            </a:r>
            <a:r>
              <a:rPr lang="en-US" b="1" i="1" dirty="0" err="1" smtClean="0">
                <a:solidFill>
                  <a:srgbClr val="002060"/>
                </a:solidFill>
                <a:effectLst>
                  <a:outerShdw blurRad="38100" dist="38100" dir="2700000" algn="tl">
                    <a:srgbClr val="000000">
                      <a:alpha val="43137"/>
                    </a:srgbClr>
                  </a:outerShdw>
                </a:effectLst>
                <a:latin typeface="Georgia" pitchFamily="18" charset="0"/>
                <a:hlinkClick r:id="rId3" action="ppaction://hlinkfile"/>
              </a:rPr>
              <a:t>pdf</a:t>
            </a:r>
            <a:endParaRPr lang="ru-RU" b="1" i="1" dirty="0" smtClean="0">
              <a:solidFill>
                <a:srgbClr val="002060"/>
              </a:solidFill>
              <a:effectLst>
                <a:outerShdw blurRad="38100" dist="38100" dir="2700000" algn="tl">
                  <a:srgbClr val="000000">
                    <a:alpha val="43137"/>
                  </a:srgbClr>
                </a:outerShdw>
              </a:effectLst>
              <a:latin typeface="Georgia" pitchFamily="18" charset="0"/>
            </a:endParaRPr>
          </a:p>
          <a:p>
            <a:endParaRPr lang="ru-RU" b="1" i="1" dirty="0" smtClean="0">
              <a:solidFill>
                <a:srgbClr val="002060"/>
              </a:solidFill>
              <a:effectLst>
                <a:outerShdw blurRad="38100" dist="38100" dir="2700000" algn="tl">
                  <a:srgbClr val="000000">
                    <a:alpha val="43137"/>
                  </a:srgbClr>
                </a:outerShdw>
              </a:effectLst>
              <a:latin typeface="Georgia" pitchFamily="18" charset="0"/>
            </a:endParaRPr>
          </a:p>
          <a:p>
            <a:r>
              <a:rPr lang="ru-RU" b="1" i="1" dirty="0" smtClean="0">
                <a:solidFill>
                  <a:srgbClr val="002060"/>
                </a:solidFill>
                <a:effectLst>
                  <a:outerShdw blurRad="38100" dist="38100" dir="2700000" algn="tl">
                    <a:srgbClr val="000000">
                      <a:alpha val="43137"/>
                    </a:srgbClr>
                  </a:outerShdw>
                </a:effectLst>
                <a:latin typeface="Georgia" pitchFamily="18" charset="0"/>
              </a:rPr>
              <a:t>Кирилл Баранников</a:t>
            </a:r>
          </a:p>
          <a:p>
            <a:r>
              <a:rPr lang="ru-RU" dirty="0" smtClean="0">
                <a:latin typeface="Georgia" pitchFamily="18" charset="0"/>
                <a:hlinkClick r:id="rId4"/>
              </a:rPr>
              <a:t>https://www.youtube.com/watch?v=IrFUTRwu4CU&amp;list=PLdVDBB0tF423BTraSq9xtuOhY1wM5EPbd</a:t>
            </a:r>
            <a:r>
              <a:rPr lang="en-US" dirty="0" smtClean="0">
                <a:latin typeface="Georgia" pitchFamily="18" charset="0"/>
              </a:rPr>
              <a:t> </a:t>
            </a:r>
            <a:endParaRPr lang="ru-RU" dirty="0" smtClean="0">
              <a:latin typeface="Georgia" pitchFamily="18" charset="0"/>
            </a:endParaRPr>
          </a:p>
          <a:p>
            <a:r>
              <a:rPr lang="ru-RU" b="1" i="1" dirty="0" smtClean="0">
                <a:solidFill>
                  <a:srgbClr val="FF0000"/>
                </a:solidFill>
                <a:effectLst>
                  <a:outerShdw blurRad="38100" dist="38100" dir="2700000" algn="tl">
                    <a:srgbClr val="000000">
                      <a:alpha val="43137"/>
                    </a:srgbClr>
                  </a:outerShdw>
                </a:effectLst>
                <a:latin typeface="Georgia" pitchFamily="18" charset="0"/>
              </a:rPr>
              <a:t>Задание группе: отметить, то, что кажется Вам Важным</a:t>
            </a:r>
          </a:p>
          <a:p>
            <a:r>
              <a:rPr lang="ru-RU" b="1" i="1" dirty="0" smtClean="0">
                <a:solidFill>
                  <a:srgbClr val="FF0000"/>
                </a:solidFill>
                <a:effectLst>
                  <a:outerShdw blurRad="38100" dist="38100" dir="2700000" algn="tl">
                    <a:srgbClr val="000000">
                      <a:alpha val="43137"/>
                    </a:srgbClr>
                  </a:outerShdw>
                </a:effectLst>
                <a:latin typeface="Georgia" pitchFamily="18" charset="0"/>
              </a:rPr>
              <a:t>Сформулировать вопросы к кейсам про ФГ</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Заголовок 1"/>
          <p:cNvSpPr>
            <a:spLocks noGrp="1"/>
          </p:cNvSpPr>
          <p:nvPr>
            <p:ph type="title"/>
          </p:nvPr>
        </p:nvSpPr>
        <p:spPr>
          <a:xfrm>
            <a:off x="624417" y="333376"/>
            <a:ext cx="10972800" cy="796925"/>
          </a:xfrm>
          <a:solidFill>
            <a:schemeClr val="bg1"/>
          </a:solidFill>
        </p:spPr>
        <p:txBody>
          <a:bodyPr/>
          <a:lstStyle/>
          <a:p>
            <a:endParaRPr lang="ru-RU" dirty="0" smtClean="0"/>
          </a:p>
        </p:txBody>
      </p:sp>
      <p:sp>
        <p:nvSpPr>
          <p:cNvPr id="11267" name="Содержимое 2"/>
          <p:cNvSpPr>
            <a:spLocks noGrp="1"/>
          </p:cNvSpPr>
          <p:nvPr>
            <p:ph idx="1"/>
          </p:nvPr>
        </p:nvSpPr>
        <p:spPr>
          <a:xfrm>
            <a:off x="624418" y="1052513"/>
            <a:ext cx="10957983" cy="5472112"/>
          </a:xfrm>
          <a:solidFill>
            <a:schemeClr val="bg1"/>
          </a:solidFill>
        </p:spPr>
        <p:txBody>
          <a:bodyPr/>
          <a:lstStyle/>
          <a:p>
            <a:pPr indent="342900" algn="just">
              <a:buFontTx/>
              <a:buNone/>
            </a:pPr>
            <a:r>
              <a:rPr lang="ru-RU" sz="4400" dirty="0" smtClean="0">
                <a:solidFill>
                  <a:srgbClr val="C00000"/>
                </a:solidFill>
                <a:latin typeface="Times New Roman" panose="02020603050405020304" pitchFamily="18" charset="0"/>
                <a:cs typeface="Times New Roman" panose="02020603050405020304" pitchFamily="18" charset="0"/>
              </a:rPr>
              <a:t>Программа международной оценки обучающихся: Мониторинг знаний и умений в новом тысячелетии: </a:t>
            </a:r>
            <a:r>
              <a:rPr lang="en-US" sz="4400" b="1" dirty="0" smtClean="0">
                <a:solidFill>
                  <a:srgbClr val="C00000"/>
                </a:solidFill>
                <a:latin typeface="Times New Roman" panose="02020603050405020304" pitchFamily="18" charset="0"/>
                <a:cs typeface="Times New Roman" panose="02020603050405020304" pitchFamily="18" charset="0"/>
              </a:rPr>
              <a:t>PISA</a:t>
            </a:r>
            <a:r>
              <a:rPr lang="ru-RU" sz="4400" b="1" dirty="0" smtClean="0">
                <a:solidFill>
                  <a:srgbClr val="C00000"/>
                </a:solidFill>
                <a:latin typeface="Times New Roman" panose="02020603050405020304" pitchFamily="18" charset="0"/>
                <a:cs typeface="Times New Roman" panose="02020603050405020304" pitchFamily="18" charset="0"/>
              </a:rPr>
              <a:t> (</a:t>
            </a:r>
            <a:r>
              <a:rPr lang="en-US" sz="4400" b="1" dirty="0" err="1" smtClean="0">
                <a:solidFill>
                  <a:srgbClr val="C00000"/>
                </a:solidFill>
                <a:latin typeface="Times New Roman" panose="02020603050405020304" pitchFamily="18" charset="0"/>
                <a:cs typeface="Times New Roman" panose="02020603050405020304" pitchFamily="18" charset="0"/>
              </a:rPr>
              <a:t>Programme</a:t>
            </a:r>
            <a:r>
              <a:rPr lang="en-US" sz="4400" b="1" dirty="0" smtClean="0">
                <a:solidFill>
                  <a:srgbClr val="C00000"/>
                </a:solidFill>
                <a:latin typeface="Times New Roman" panose="02020603050405020304" pitchFamily="18" charset="0"/>
                <a:cs typeface="Times New Roman" panose="02020603050405020304" pitchFamily="18" charset="0"/>
              </a:rPr>
              <a:t> for International Student Assessment: Monitoring Knowledge and Skills in the New Millennium</a:t>
            </a:r>
            <a:r>
              <a:rPr lang="ru-RU" sz="4400" b="1" dirty="0" smtClean="0">
                <a:solidFill>
                  <a:srgbClr val="C00000"/>
                </a:solidFill>
                <a:latin typeface="Times New Roman" panose="02020603050405020304" pitchFamily="18" charset="0"/>
                <a:cs typeface="Times New Roman" panose="02020603050405020304" pitchFamily="18" charset="0"/>
              </a:rPr>
              <a:t>)</a:t>
            </a:r>
            <a:r>
              <a:rPr lang="en-US" sz="4400" b="1" dirty="0" smtClean="0">
                <a:solidFill>
                  <a:srgbClr val="C00000"/>
                </a:solidFill>
                <a:latin typeface="Times New Roman" panose="02020603050405020304" pitchFamily="18" charset="0"/>
                <a:cs typeface="Times New Roman" panose="02020603050405020304" pitchFamily="18" charset="0"/>
              </a:rPr>
              <a:t>.</a:t>
            </a:r>
          </a:p>
          <a:p>
            <a:pPr indent="342900" algn="just">
              <a:buFontTx/>
              <a:buNone/>
            </a:pPr>
            <a:endParaRPr lang="ru-RU" sz="2400" b="1" dirty="0" smtClean="0"/>
          </a:p>
          <a:p>
            <a:pPr indent="342900" algn="just">
              <a:buFontTx/>
              <a:buNone/>
            </a:pPr>
            <a:endParaRPr lang="ru-RU" sz="2200" dirty="0" smtClean="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422401" y="260350"/>
            <a:ext cx="10496551" cy="958850"/>
          </a:xfrm>
        </p:spPr>
        <p:txBody>
          <a:bodyPr>
            <a:normAutofit fontScale="90000"/>
          </a:bodyPr>
          <a:lstStyle/>
          <a:p>
            <a:pPr eaLnBrk="1" hangingPunct="1">
              <a:lnSpc>
                <a:spcPct val="70000"/>
              </a:lnSpc>
            </a:pPr>
            <a:r>
              <a:rPr lang="ru-RU" sz="3600" smtClean="0">
                <a:solidFill>
                  <a:srgbClr val="C00000"/>
                </a:solidFill>
                <a:latin typeface="Times New Roman" panose="02020603050405020304" pitchFamily="18" charset="0"/>
              </a:rPr>
              <a:t/>
            </a:r>
            <a:br>
              <a:rPr lang="ru-RU" sz="3600" smtClean="0">
                <a:solidFill>
                  <a:srgbClr val="C00000"/>
                </a:solidFill>
                <a:latin typeface="Times New Roman" panose="02020603050405020304" pitchFamily="18" charset="0"/>
              </a:rPr>
            </a:br>
            <a:r>
              <a:rPr lang="ru-RU" sz="3600" smtClean="0">
                <a:solidFill>
                  <a:srgbClr val="C00000"/>
                </a:solidFill>
                <a:latin typeface="Times New Roman" panose="02020603050405020304" pitchFamily="18" charset="0"/>
              </a:rPr>
              <a:t>Цели и задачи исследований</a:t>
            </a:r>
            <a:br>
              <a:rPr lang="ru-RU" sz="3600" smtClean="0">
                <a:solidFill>
                  <a:srgbClr val="C00000"/>
                </a:solidFill>
                <a:latin typeface="Times New Roman" panose="02020603050405020304" pitchFamily="18" charset="0"/>
              </a:rPr>
            </a:br>
            <a:endParaRPr lang="ru-RU" sz="3600" u="sng" smtClean="0">
              <a:solidFill>
                <a:srgbClr val="C00000"/>
              </a:solidFill>
              <a:latin typeface="Times New Roman" panose="02020603050405020304" pitchFamily="18" charset="0"/>
            </a:endParaRPr>
          </a:p>
        </p:txBody>
      </p:sp>
      <p:sp>
        <p:nvSpPr>
          <p:cNvPr id="12291" name="Rectangle 3"/>
          <p:cNvSpPr>
            <a:spLocks noGrp="1" noChangeArrowheads="1"/>
          </p:cNvSpPr>
          <p:nvPr>
            <p:ph sz="half" idx="1"/>
          </p:nvPr>
        </p:nvSpPr>
        <p:spPr>
          <a:xfrm>
            <a:off x="719667" y="1052513"/>
            <a:ext cx="5761567" cy="5329237"/>
          </a:xfrm>
          <a:solidFill>
            <a:schemeClr val="bg1"/>
          </a:solidFill>
        </p:spPr>
        <p:txBody>
          <a:bodyPr/>
          <a:lstStyle/>
          <a:p>
            <a:pPr algn="ctr" eaLnBrk="1" hangingPunct="1">
              <a:buFontTx/>
              <a:buNone/>
            </a:pPr>
            <a:r>
              <a:rPr lang="ru-RU" sz="2000" b="1" dirty="0" smtClean="0">
                <a:solidFill>
                  <a:srgbClr val="002060"/>
                </a:solidFill>
                <a:latin typeface="Times New Roman" panose="02020603050405020304" pitchFamily="18" charset="0"/>
                <a:cs typeface="Times New Roman" panose="02020603050405020304" pitchFamily="18" charset="0"/>
              </a:rPr>
              <a:t>Исследование </a:t>
            </a:r>
            <a:r>
              <a:rPr lang="en-US" sz="2000" b="1" dirty="0" smtClean="0">
                <a:solidFill>
                  <a:srgbClr val="002060"/>
                </a:solidFill>
                <a:latin typeface="Times New Roman" panose="02020603050405020304" pitchFamily="18" charset="0"/>
                <a:cs typeface="Times New Roman" panose="02020603050405020304" pitchFamily="18" charset="0"/>
              </a:rPr>
              <a:t>TIMSS </a:t>
            </a:r>
            <a:r>
              <a:rPr lang="ru-RU" sz="2000" b="1" dirty="0" smtClean="0">
                <a:solidFill>
                  <a:srgbClr val="002060"/>
                </a:solidFill>
                <a:latin typeface="Times New Roman" panose="02020603050405020304" pitchFamily="18" charset="0"/>
                <a:cs typeface="Times New Roman" panose="02020603050405020304" pitchFamily="18" charset="0"/>
              </a:rPr>
              <a:t>и </a:t>
            </a:r>
            <a:r>
              <a:rPr lang="en-US" sz="2000" b="1" dirty="0" smtClean="0">
                <a:solidFill>
                  <a:srgbClr val="002060"/>
                </a:solidFill>
                <a:latin typeface="Times New Roman" panose="02020603050405020304" pitchFamily="18" charset="0"/>
                <a:cs typeface="Times New Roman" panose="02020603050405020304" pitchFamily="18" charset="0"/>
              </a:rPr>
              <a:t>PIRLS</a:t>
            </a:r>
            <a:endParaRPr lang="ru-RU" sz="2000" b="1" dirty="0" smtClean="0">
              <a:solidFill>
                <a:srgbClr val="002060"/>
              </a:solidFill>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Char char="w"/>
            </a:pPr>
            <a:r>
              <a:rPr lang="ru-RU" sz="2000" dirty="0" smtClean="0">
                <a:solidFill>
                  <a:srgbClr val="002060"/>
                </a:solidFill>
                <a:latin typeface="Times New Roman" panose="02020603050405020304" pitchFamily="18" charset="0"/>
                <a:cs typeface="Times New Roman" panose="02020603050405020304" pitchFamily="18" charset="0"/>
              </a:rPr>
              <a:t>Оценка качества математического и естественнонаучного образования в начальной, основной и средней школе </a:t>
            </a:r>
            <a:r>
              <a:rPr lang="en-US" sz="2000" dirty="0" smtClean="0">
                <a:solidFill>
                  <a:srgbClr val="002060"/>
                </a:solidFill>
                <a:latin typeface="Times New Roman" panose="02020603050405020304" pitchFamily="18" charset="0"/>
                <a:cs typeface="Times New Roman" panose="02020603050405020304" pitchFamily="18" charset="0"/>
              </a:rPr>
              <a:t/>
            </a:r>
            <a:br>
              <a:rPr lang="en-US" sz="2000" dirty="0" smtClean="0">
                <a:solidFill>
                  <a:srgbClr val="002060"/>
                </a:solidFill>
                <a:latin typeface="Times New Roman" panose="02020603050405020304" pitchFamily="18" charset="0"/>
                <a:cs typeface="Times New Roman" panose="02020603050405020304" pitchFamily="18" charset="0"/>
              </a:rPr>
            </a:br>
            <a:r>
              <a:rPr lang="ru-RU" sz="2000" dirty="0" smtClean="0">
                <a:solidFill>
                  <a:srgbClr val="002060"/>
                </a:solidFill>
                <a:latin typeface="Times New Roman" panose="02020603050405020304" pitchFamily="18" charset="0"/>
                <a:cs typeface="Times New Roman" panose="02020603050405020304" pitchFamily="18" charset="0"/>
              </a:rPr>
              <a:t>(4, 8 и 11 классы)</a:t>
            </a:r>
          </a:p>
          <a:p>
            <a:pPr eaLnBrk="1" hangingPunct="1">
              <a:buFont typeface="Wingdings" panose="05000000000000000000" pitchFamily="2" charset="2"/>
              <a:buChar char="w"/>
            </a:pPr>
            <a:r>
              <a:rPr lang="ru-RU" sz="2000" dirty="0" smtClean="0">
                <a:solidFill>
                  <a:srgbClr val="002060"/>
                </a:solidFill>
                <a:latin typeface="Times New Roman" panose="02020603050405020304" pitchFamily="18" charset="0"/>
                <a:cs typeface="Times New Roman" panose="02020603050405020304" pitchFamily="18" charset="0"/>
              </a:rPr>
              <a:t> Оценка качества чтения и понимания текста учащимися начальной школы (4 класс)</a:t>
            </a:r>
          </a:p>
          <a:p>
            <a:pPr eaLnBrk="1" hangingPunct="1">
              <a:buFont typeface="Wingdings" panose="05000000000000000000" pitchFamily="2" charset="2"/>
              <a:buChar char="w"/>
            </a:pPr>
            <a:r>
              <a:rPr lang="ru-RU" sz="2000" dirty="0" smtClean="0">
                <a:solidFill>
                  <a:srgbClr val="002060"/>
                </a:solidFill>
                <a:latin typeface="Times New Roman" panose="02020603050405020304" pitchFamily="18" charset="0"/>
                <a:cs typeface="Times New Roman" panose="02020603050405020304" pitchFamily="18" charset="0"/>
              </a:rPr>
              <a:t>Выявление динамики в результатах (</a:t>
            </a:r>
            <a:r>
              <a:rPr lang="en-US" sz="2000" dirty="0" smtClean="0">
                <a:solidFill>
                  <a:srgbClr val="002060"/>
                </a:solidFill>
                <a:latin typeface="Times New Roman" panose="02020603050405020304" pitchFamily="18" charset="0"/>
                <a:cs typeface="Times New Roman" panose="02020603050405020304" pitchFamily="18" charset="0"/>
              </a:rPr>
              <a:t>TIMSS</a:t>
            </a:r>
            <a:r>
              <a:rPr lang="ru-RU" sz="2000" dirty="0" smtClean="0">
                <a:solidFill>
                  <a:srgbClr val="002060"/>
                </a:solidFill>
                <a:latin typeface="Times New Roman" panose="02020603050405020304" pitchFamily="18" charset="0"/>
                <a:cs typeface="Times New Roman" panose="02020603050405020304" pitchFamily="18" charset="0"/>
              </a:rPr>
              <a:t>)</a:t>
            </a:r>
          </a:p>
          <a:p>
            <a:pPr eaLnBrk="1" hangingPunct="1">
              <a:buFont typeface="Wingdings" panose="05000000000000000000" pitchFamily="2" charset="2"/>
              <a:buChar char="w"/>
            </a:pPr>
            <a:r>
              <a:rPr lang="ru-RU" sz="2000" dirty="0" smtClean="0">
                <a:solidFill>
                  <a:srgbClr val="002060"/>
                </a:solidFill>
                <a:latin typeface="Times New Roman" panose="02020603050405020304" pitchFamily="18" charset="0"/>
                <a:cs typeface="Times New Roman" panose="02020603050405020304" pitchFamily="18" charset="0"/>
              </a:rPr>
              <a:t>Выявление факторов, позволяющих объяснить различия в результатах </a:t>
            </a:r>
          </a:p>
          <a:p>
            <a:pPr eaLnBrk="1" hangingPunct="1"/>
            <a:endParaRPr lang="ru-RU" sz="2000" dirty="0" smtClean="0"/>
          </a:p>
          <a:p>
            <a:pPr eaLnBrk="1" hangingPunct="1"/>
            <a:endParaRPr lang="ru-RU" sz="2000" dirty="0" smtClean="0"/>
          </a:p>
        </p:txBody>
      </p:sp>
      <p:sp>
        <p:nvSpPr>
          <p:cNvPr id="12292" name="Rectangle 4"/>
          <p:cNvSpPr>
            <a:spLocks noGrp="1" noChangeArrowheads="1"/>
          </p:cNvSpPr>
          <p:nvPr>
            <p:ph sz="half" idx="2"/>
          </p:nvPr>
        </p:nvSpPr>
        <p:spPr>
          <a:xfrm>
            <a:off x="6671733" y="1052513"/>
            <a:ext cx="5088467" cy="5329237"/>
          </a:xfrm>
        </p:spPr>
        <p:txBody>
          <a:bodyPr/>
          <a:lstStyle/>
          <a:p>
            <a:pPr marL="63500" indent="-63500" eaLnBrk="1" hangingPunct="1">
              <a:buFontTx/>
              <a:buNone/>
            </a:pPr>
            <a:r>
              <a:rPr lang="ru-RU" sz="2000" b="1" dirty="0" smtClean="0">
                <a:solidFill>
                  <a:srgbClr val="002060"/>
                </a:solidFill>
                <a:latin typeface="Times New Roman" panose="02020603050405020304" pitchFamily="18" charset="0"/>
                <a:cs typeface="Times New Roman" panose="02020603050405020304" pitchFamily="18" charset="0"/>
              </a:rPr>
              <a:t>Исследование </a:t>
            </a:r>
            <a:r>
              <a:rPr lang="en-US" sz="2000" b="1" dirty="0" smtClean="0">
                <a:solidFill>
                  <a:srgbClr val="002060"/>
                </a:solidFill>
                <a:latin typeface="Times New Roman" panose="02020603050405020304" pitchFamily="18" charset="0"/>
                <a:cs typeface="Times New Roman" panose="02020603050405020304" pitchFamily="18" charset="0"/>
              </a:rPr>
              <a:t>PISA</a:t>
            </a:r>
          </a:p>
          <a:p>
            <a:pPr marL="63500" indent="-63500" eaLnBrk="1" hangingPunct="1"/>
            <a:r>
              <a:rPr lang="en-US" sz="2000" dirty="0" smtClean="0">
                <a:solidFill>
                  <a:srgbClr val="002060"/>
                </a:solidFill>
                <a:latin typeface="Times New Roman" panose="02020603050405020304" pitchFamily="18" charset="0"/>
                <a:cs typeface="Times New Roman" panose="02020603050405020304" pitchFamily="18" charset="0"/>
              </a:rPr>
              <a:t> </a:t>
            </a:r>
            <a:r>
              <a:rPr lang="ru-RU" sz="2000" dirty="0" smtClean="0">
                <a:solidFill>
                  <a:srgbClr val="002060"/>
                </a:solidFill>
                <a:latin typeface="Times New Roman" panose="02020603050405020304" pitchFamily="18" charset="0"/>
                <a:cs typeface="Times New Roman" panose="02020603050405020304" pitchFamily="18" charset="0"/>
              </a:rPr>
              <a:t>Оценка функциональной грамотности 15-летних учащихся в области математики, естествознания и чтения</a:t>
            </a:r>
          </a:p>
          <a:p>
            <a:pPr marL="63500" indent="-63500" eaLnBrk="1" hangingPunct="1"/>
            <a:r>
              <a:rPr lang="en-US" sz="2000" dirty="0" smtClean="0">
                <a:solidFill>
                  <a:srgbClr val="002060"/>
                </a:solidFill>
                <a:latin typeface="Times New Roman" panose="02020603050405020304" pitchFamily="18" charset="0"/>
                <a:cs typeface="Times New Roman" panose="02020603050405020304" pitchFamily="18" charset="0"/>
              </a:rPr>
              <a:t> </a:t>
            </a:r>
            <a:r>
              <a:rPr lang="ru-RU" sz="2000" dirty="0" smtClean="0">
                <a:solidFill>
                  <a:srgbClr val="002060"/>
                </a:solidFill>
                <a:latin typeface="Times New Roman" panose="02020603050405020304" pitchFamily="18" charset="0"/>
                <a:cs typeface="Times New Roman" panose="02020603050405020304" pitchFamily="18" charset="0"/>
              </a:rPr>
              <a:t>Оценка отношений и учебных стратегий</a:t>
            </a:r>
          </a:p>
          <a:p>
            <a:pPr marL="63500" indent="-63500" eaLnBrk="1" hangingPunct="1"/>
            <a:r>
              <a:rPr lang="en-US" sz="2000" dirty="0" smtClean="0">
                <a:solidFill>
                  <a:srgbClr val="002060"/>
                </a:solidFill>
                <a:latin typeface="Times New Roman" panose="02020603050405020304" pitchFamily="18" charset="0"/>
                <a:cs typeface="Times New Roman" panose="02020603050405020304" pitchFamily="18" charset="0"/>
              </a:rPr>
              <a:t> </a:t>
            </a:r>
            <a:r>
              <a:rPr lang="ru-RU" sz="2000" dirty="0" smtClean="0">
                <a:solidFill>
                  <a:srgbClr val="002060"/>
                </a:solidFill>
                <a:latin typeface="Times New Roman" panose="02020603050405020304" pitchFamily="18" charset="0"/>
                <a:cs typeface="Times New Roman" panose="02020603050405020304" pitchFamily="18" charset="0"/>
              </a:rPr>
              <a:t>Оценка качества и доступности образования</a:t>
            </a:r>
            <a:endParaRPr lang="en-US" sz="2000" dirty="0" smtClean="0">
              <a:solidFill>
                <a:srgbClr val="002060"/>
              </a:solidFill>
              <a:latin typeface="Times New Roman" panose="02020603050405020304" pitchFamily="18" charset="0"/>
              <a:cs typeface="Times New Roman" panose="02020603050405020304" pitchFamily="18" charset="0"/>
            </a:endParaRPr>
          </a:p>
          <a:p>
            <a:pPr marL="63500" indent="-63500" eaLnBrk="1" hangingPunct="1"/>
            <a:r>
              <a:rPr lang="en-US" sz="2000" dirty="0" smtClean="0">
                <a:solidFill>
                  <a:srgbClr val="002060"/>
                </a:solidFill>
                <a:latin typeface="Times New Roman" panose="02020603050405020304" pitchFamily="18" charset="0"/>
                <a:cs typeface="Times New Roman" panose="02020603050405020304" pitchFamily="18" charset="0"/>
              </a:rPr>
              <a:t> </a:t>
            </a:r>
            <a:r>
              <a:rPr lang="ru-RU" sz="2000" dirty="0" smtClean="0">
                <a:solidFill>
                  <a:srgbClr val="002060"/>
                </a:solidFill>
                <a:latin typeface="Times New Roman" panose="02020603050405020304" pitchFamily="18" charset="0"/>
                <a:cs typeface="Times New Roman" panose="02020603050405020304" pitchFamily="18" charset="0"/>
              </a:rPr>
              <a:t>Выявление динамики результатов</a:t>
            </a:r>
          </a:p>
          <a:p>
            <a:pPr marL="63500" indent="-63500" eaLnBrk="1" hangingPunct="1"/>
            <a:r>
              <a:rPr lang="en-US" sz="2000" dirty="0" smtClean="0">
                <a:solidFill>
                  <a:srgbClr val="002060"/>
                </a:solidFill>
                <a:latin typeface="Times New Roman" panose="02020603050405020304" pitchFamily="18" charset="0"/>
                <a:cs typeface="Times New Roman" panose="02020603050405020304" pitchFamily="18" charset="0"/>
              </a:rPr>
              <a:t> </a:t>
            </a:r>
            <a:r>
              <a:rPr lang="ru-RU" sz="2000" dirty="0" smtClean="0">
                <a:solidFill>
                  <a:srgbClr val="002060"/>
                </a:solidFill>
                <a:latin typeface="Times New Roman" panose="02020603050405020304" pitchFamily="18" charset="0"/>
                <a:cs typeface="Times New Roman" panose="02020603050405020304" pitchFamily="18" charset="0"/>
              </a:rPr>
              <a:t>Выявление факторов, позволяющих объяснить различия в результатах</a:t>
            </a:r>
          </a:p>
          <a:p>
            <a:pPr marL="63500" indent="-63500" eaLnBrk="1" hangingPunct="1"/>
            <a:endParaRPr lang="ru-RU" sz="2000" dirty="0" smtClean="0">
              <a:solidFill>
                <a:srgbClr val="002060"/>
              </a:solidFill>
              <a:latin typeface="Times New Roman" panose="02020603050405020304" pitchFamily="18" charset="0"/>
              <a:cs typeface="Times New Roman" panose="02020603050405020304" pitchFamily="18" charset="0"/>
            </a:endParaRPr>
          </a:p>
          <a:p>
            <a:pPr marL="63500" indent="-63500" eaLnBrk="1" hangingPunct="1"/>
            <a:endParaRPr lang="ru-RU" sz="2000" dirty="0" smtClean="0">
              <a:solidFill>
                <a:srgbClr val="002060"/>
              </a:solidFill>
              <a:latin typeface="Times New Roman" panose="02020603050405020304" pitchFamily="18" charset="0"/>
              <a:cs typeface="Times New Roman" panose="02020603050405020304" pitchFamily="18" charset="0"/>
            </a:endParaRPr>
          </a:p>
          <a:p>
            <a:pPr marL="63500" indent="-63500"/>
            <a:r>
              <a:rPr lang="ru-RU" sz="2000" b="1" dirty="0" smtClean="0">
                <a:solidFill>
                  <a:srgbClr val="FF0000"/>
                </a:solidFill>
                <a:latin typeface="Times New Roman" panose="02020603050405020304" pitchFamily="18" charset="0"/>
                <a:cs typeface="Times New Roman" panose="02020603050405020304" pitchFamily="18" charset="0"/>
              </a:rPr>
              <a:t>БАНК ЗАДАНИЙ </a:t>
            </a:r>
            <a:r>
              <a:rPr lang="en-US" sz="2000" b="1" dirty="0" smtClean="0">
                <a:solidFill>
                  <a:srgbClr val="FF0000"/>
                </a:solidFill>
                <a:latin typeface="Times New Roman" panose="02020603050405020304" pitchFamily="18" charset="0"/>
                <a:cs typeface="Times New Roman" panose="02020603050405020304" pitchFamily="18" charset="0"/>
              </a:rPr>
              <a:t>PISA</a:t>
            </a:r>
            <a:endParaRPr lang="ru-RU" sz="2000" b="1" dirty="0" smtClean="0">
              <a:solidFill>
                <a:srgbClr val="FF0000"/>
              </a:solidFill>
              <a:latin typeface="Times New Roman" panose="02020603050405020304" pitchFamily="18" charset="0"/>
              <a:cs typeface="Times New Roman" panose="02020603050405020304" pitchFamily="18" charset="0"/>
            </a:endParaRPr>
          </a:p>
          <a:p>
            <a:pPr marL="63500" indent="-63500" eaLnBrk="1" hangingPunct="1">
              <a:lnSpc>
                <a:spcPct val="70000"/>
              </a:lnSpc>
              <a:spcBef>
                <a:spcPct val="5000"/>
              </a:spcBef>
              <a:buFontTx/>
              <a:buNone/>
            </a:pPr>
            <a:endParaRPr lang="ru-RU" sz="2000" dirty="0" smtClean="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13314" name="Picture 1"/>
          <p:cNvPicPr>
            <a:picLocks noChangeAspect="1" noChangeArrowheads="1"/>
          </p:cNvPicPr>
          <p:nvPr/>
        </p:nvPicPr>
        <p:blipFill>
          <a:blip r:embed="rId3">
            <a:extLst>
              <a:ext uri="{28A0092B-C50C-407E-A947-70E740481C1C}">
                <a14:useLocalDpi xmlns="" xmlns:a14="http://schemas.microsoft.com/office/drawing/2010/main" val="0"/>
              </a:ext>
            </a:extLst>
          </a:blip>
          <a:srcRect l="18059" t="11287" r="1782" b="10889"/>
          <a:stretch>
            <a:fillRect/>
          </a:stretch>
        </p:blipFill>
        <p:spPr bwMode="auto">
          <a:xfrm>
            <a:off x="0" y="-26988"/>
            <a:ext cx="12549717" cy="720090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 name="Rectangle 4"/>
          <p:cNvSpPr>
            <a:spLocks noChangeArrowheads="1"/>
          </p:cNvSpPr>
          <p:nvPr/>
        </p:nvSpPr>
        <p:spPr bwMode="auto">
          <a:xfrm>
            <a:off x="912286" y="0"/>
            <a:ext cx="11279716" cy="369324"/>
          </a:xfrm>
          <a:prstGeom prst="rect">
            <a:avLst/>
          </a:prstGeom>
          <a:gradFill rotWithShape="0">
            <a:gsLst>
              <a:gs pos="0">
                <a:srgbClr val="00005E">
                  <a:alpha val="55000"/>
                </a:srgbClr>
              </a:gs>
              <a:gs pos="50000">
                <a:srgbClr val="0000CC">
                  <a:alpha val="75000"/>
                </a:srgbClr>
              </a:gs>
              <a:gs pos="100000">
                <a:srgbClr val="00005E">
                  <a:alpha val="74000"/>
                </a:srgbClr>
              </a:gs>
            </a:gsLst>
            <a:lin ang="5400000" scaled="1"/>
          </a:gradFill>
          <a:ln w="12700" algn="ctr">
            <a:noFill/>
            <a:round/>
            <a:headEnd/>
            <a:tailEnd/>
          </a:ln>
        </p:spPr>
        <p:txBody>
          <a:bodyPr lIns="91430" tIns="45716" rIns="91430" bIns="45716">
            <a:spAutoFit/>
          </a:bodyPr>
          <a:lstStyle/>
          <a:p>
            <a:pPr eaLnBrk="0" hangingPunct="0">
              <a:defRPr/>
            </a:pPr>
            <a:endParaRPr lang="en-GB">
              <a:latin typeface="Arial" charset="0"/>
            </a:endParaRPr>
          </a:p>
        </p:txBody>
      </p:sp>
      <p:sp>
        <p:nvSpPr>
          <p:cNvPr id="7" name="Title 1"/>
          <p:cNvSpPr txBox="1">
            <a:spLocks/>
          </p:cNvSpPr>
          <p:nvPr/>
        </p:nvSpPr>
        <p:spPr>
          <a:xfrm>
            <a:off x="1007533" y="192088"/>
            <a:ext cx="11184467" cy="952500"/>
          </a:xfrm>
          <a:prstGeom prst="rect">
            <a:avLst/>
          </a:prstGeom>
        </p:spPr>
        <p:txBody>
          <a:bodyPr lIns="91430" tIns="45716" rIns="91430" bIns="45716"/>
          <a:lstStyle/>
          <a:p>
            <a:pPr algn="ctr" defTabSz="914303" eaLnBrk="0" hangingPunct="0">
              <a:defRPr/>
            </a:pPr>
            <a:r>
              <a:rPr lang="en-GB" sz="2800" kern="0" dirty="0">
                <a:solidFill>
                  <a:schemeClr val="bg1"/>
                </a:solidFill>
                <a:latin typeface="+mj-lt"/>
                <a:ea typeface="+mj-ea"/>
                <a:cs typeface="+mj-cs"/>
              </a:rPr>
              <a:t>PISA</a:t>
            </a:r>
            <a:r>
              <a:rPr lang="ru-RU" sz="2800" kern="0" dirty="0">
                <a:solidFill>
                  <a:schemeClr val="bg1"/>
                </a:solidFill>
                <a:latin typeface="+mj-lt"/>
                <a:ea typeface="+mj-ea"/>
                <a:cs typeface="+mj-cs"/>
              </a:rPr>
              <a:t>- Международная оценка образовательных достижений</a:t>
            </a:r>
            <a:endParaRPr lang="en-GB" sz="2800" kern="0" dirty="0">
              <a:solidFill>
                <a:schemeClr val="bg1"/>
              </a:solidFill>
              <a:latin typeface="+mj-lt"/>
              <a:ea typeface="+mj-ea"/>
              <a:cs typeface="+mj-cs"/>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Заголовок 1"/>
          <p:cNvSpPr>
            <a:spLocks noGrp="1"/>
          </p:cNvSpPr>
          <p:nvPr>
            <p:ph type="title"/>
          </p:nvPr>
        </p:nvSpPr>
        <p:spPr>
          <a:solidFill>
            <a:schemeClr val="bg1"/>
          </a:solidFill>
        </p:spPr>
        <p:txBody>
          <a:bodyPr/>
          <a:lstStyle/>
          <a:p>
            <a:r>
              <a:rPr lang="ru-RU" sz="3600" b="1" smtClean="0">
                <a:solidFill>
                  <a:srgbClr val="C00000"/>
                </a:solidFill>
                <a:latin typeface="Times New Roman" panose="02020603050405020304" pitchFamily="18" charset="0"/>
                <a:cs typeface="Times New Roman" panose="02020603050405020304" pitchFamily="18" charset="0"/>
              </a:rPr>
              <a:t>Цели и задачи проведения международного исследования </a:t>
            </a:r>
            <a:r>
              <a:rPr lang="en-US" sz="3600" b="1" smtClean="0">
                <a:solidFill>
                  <a:srgbClr val="C00000"/>
                </a:solidFill>
                <a:latin typeface="Times New Roman" panose="02020603050405020304" pitchFamily="18" charset="0"/>
                <a:cs typeface="Times New Roman" panose="02020603050405020304" pitchFamily="18" charset="0"/>
              </a:rPr>
              <a:t>PISA</a:t>
            </a:r>
            <a:endParaRPr lang="ru-RU" smtClean="0"/>
          </a:p>
        </p:txBody>
      </p:sp>
      <p:sp>
        <p:nvSpPr>
          <p:cNvPr id="14339" name="Содержимое 2"/>
          <p:cNvSpPr>
            <a:spLocks noGrp="1"/>
          </p:cNvSpPr>
          <p:nvPr>
            <p:ph idx="1"/>
          </p:nvPr>
        </p:nvSpPr>
        <p:spPr>
          <a:xfrm>
            <a:off x="624418" y="1412875"/>
            <a:ext cx="10957983" cy="5111750"/>
          </a:xfrm>
          <a:solidFill>
            <a:schemeClr val="bg1"/>
          </a:solidFill>
        </p:spPr>
        <p:txBody>
          <a:bodyPr/>
          <a:lstStyle/>
          <a:p>
            <a:pPr indent="342900" algn="just">
              <a:buFontTx/>
              <a:buNone/>
            </a:pPr>
            <a:r>
              <a:rPr lang="ru-RU" sz="2200" dirty="0" smtClean="0">
                <a:solidFill>
                  <a:srgbClr val="002060"/>
                </a:solidFill>
                <a:latin typeface="Times New Roman" panose="02020603050405020304" pitchFamily="18" charset="0"/>
                <a:cs typeface="Times New Roman" panose="02020603050405020304" pitchFamily="18" charset="0"/>
              </a:rPr>
              <a:t>Основной целью исследования PISA является оценка образовательных достижений учащихся 15-летнего возраста. Ключевой вопрос исследования – «Обладают ли учащиеся 15-летнего возраста, получившие общее обязательное образование, знаниями и умениями, необходимыми им для полноценного функционирования в обществе?» Исследование направлено не на определение уровня освоения школьных программ, а на оценку способности учащихся применять полученные в школе знания и умения в жизненных ситуациях. </a:t>
            </a:r>
          </a:p>
          <a:p>
            <a:pPr indent="342900" algn="just">
              <a:buFontTx/>
              <a:buNone/>
            </a:pPr>
            <a:r>
              <a:rPr lang="ru-RU" sz="2200" dirty="0" smtClean="0">
                <a:solidFill>
                  <a:srgbClr val="002060"/>
                </a:solidFill>
                <a:latin typeface="Times New Roman" panose="02020603050405020304" pitchFamily="18" charset="0"/>
                <a:cs typeface="Times New Roman" panose="02020603050405020304" pitchFamily="18" charset="0"/>
              </a:rPr>
              <a:t>Исследование проводится трехлетними циклами.</a:t>
            </a:r>
          </a:p>
          <a:p>
            <a:pPr indent="342900" algn="just">
              <a:buFontTx/>
              <a:buNone/>
            </a:pPr>
            <a:r>
              <a:rPr lang="ru-RU" sz="2200" dirty="0" smtClean="0">
                <a:solidFill>
                  <a:srgbClr val="002060"/>
                </a:solidFill>
                <a:latin typeface="Times New Roman" panose="02020603050405020304" pitchFamily="18" charset="0"/>
                <a:cs typeface="Times New Roman" panose="02020603050405020304" pitchFamily="18" charset="0"/>
              </a:rPr>
              <a:t>Организатор – международный консорциум, состоящий из ведущих международных научных организаций при участии национальных центров и организации ОЭСР.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Заголовок 1"/>
          <p:cNvSpPr>
            <a:spLocks noGrp="1"/>
          </p:cNvSpPr>
          <p:nvPr>
            <p:ph type="title"/>
          </p:nvPr>
        </p:nvSpPr>
        <p:spPr>
          <a:solidFill>
            <a:schemeClr val="bg1"/>
          </a:solidFill>
        </p:spPr>
        <p:txBody>
          <a:bodyPr/>
          <a:lstStyle/>
          <a:p>
            <a:r>
              <a:rPr lang="ru-RU" sz="3600" b="1" smtClean="0">
                <a:solidFill>
                  <a:srgbClr val="C00000"/>
                </a:solidFill>
                <a:latin typeface="Times New Roman" panose="02020603050405020304" pitchFamily="18" charset="0"/>
                <a:cs typeface="Times New Roman" panose="02020603050405020304" pitchFamily="18" charset="0"/>
              </a:rPr>
              <a:t>Что исследуется?</a:t>
            </a:r>
            <a:endParaRPr lang="ru-RU" smtClean="0"/>
          </a:p>
        </p:txBody>
      </p:sp>
      <p:sp>
        <p:nvSpPr>
          <p:cNvPr id="16387" name="Содержимое 2"/>
          <p:cNvSpPr>
            <a:spLocks noGrp="1"/>
          </p:cNvSpPr>
          <p:nvPr>
            <p:ph idx="1"/>
          </p:nvPr>
        </p:nvSpPr>
        <p:spPr>
          <a:xfrm>
            <a:off x="624418" y="1412876"/>
            <a:ext cx="10957983" cy="5184775"/>
          </a:xfrm>
          <a:solidFill>
            <a:schemeClr val="bg1"/>
          </a:solidFill>
        </p:spPr>
        <p:txBody>
          <a:bodyPr/>
          <a:lstStyle/>
          <a:p>
            <a:pPr indent="342900" algn="just"/>
            <a:r>
              <a:rPr lang="ru-RU" sz="2200" dirty="0" smtClean="0">
                <a:solidFill>
                  <a:srgbClr val="002060"/>
                </a:solidFill>
                <a:latin typeface="Times New Roman" panose="02020603050405020304" pitchFamily="18" charset="0"/>
                <a:cs typeface="Times New Roman" panose="02020603050405020304" pitchFamily="18" charset="0"/>
              </a:rPr>
              <a:t>Основными областями для оценки образовательных достижений являются «грамотность чтения» (приоритетная область оценки, на которую отведено две трети времени тестирования), «естественнонаучная грамотность» и «математическая грамотность».</a:t>
            </a:r>
          </a:p>
          <a:p>
            <a:pPr indent="342900" algn="just"/>
            <a:r>
              <a:rPr lang="ru-RU" sz="2200" dirty="0" smtClean="0">
                <a:solidFill>
                  <a:srgbClr val="002060"/>
                </a:solidFill>
                <a:latin typeface="Times New Roman" panose="02020603050405020304" pitchFamily="18" charset="0"/>
                <a:cs typeface="Times New Roman" panose="02020603050405020304" pitchFamily="18" charset="0"/>
              </a:rPr>
              <a:t>В исследовании PISA также изучаются факторы, которые позволяют объяснить различия в результатах учащихся стран-участниц программы. К данным факторам относятся характеристики учащихся и их семей, характеристики образовательных учреждений и учебного процесса.</a:t>
            </a:r>
          </a:p>
          <a:p>
            <a:pPr indent="342900" algn="just"/>
            <a:r>
              <a:rPr lang="ru-RU" sz="2200" dirty="0" smtClean="0">
                <a:solidFill>
                  <a:srgbClr val="002060"/>
                </a:solidFill>
                <a:latin typeface="Times New Roman" panose="02020603050405020304" pitchFamily="18" charset="0"/>
                <a:cs typeface="Times New Roman" panose="02020603050405020304" pitchFamily="18" charset="0"/>
              </a:rPr>
              <a:t>в исследовании PISA одновременно реализованы несколько современных инновационных идей в измерениях: оценка функциональной грамотности, изучение отношений, интереса, мотивации и учебных стратегий.</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117600" y="228601"/>
            <a:ext cx="10382251" cy="1831975"/>
          </a:xfrm>
          <a:solidFill>
            <a:schemeClr val="bg1"/>
          </a:solidFill>
        </p:spPr>
        <p:txBody>
          <a:bodyPr/>
          <a:lstStyle/>
          <a:p>
            <a:pPr eaLnBrk="1" hangingPunct="1"/>
            <a:r>
              <a:rPr lang="ru-RU" sz="3200" smtClean="0">
                <a:solidFill>
                  <a:srgbClr val="C00000"/>
                </a:solidFill>
                <a:latin typeface="Times New Roman" panose="02020603050405020304" pitchFamily="18" charset="0"/>
                <a:cs typeface="Times New Roman" panose="02020603050405020304" pitchFamily="18" charset="0"/>
              </a:rPr>
              <a:t>Какие результаты международных исследований можно использовать для управления качеством образования</a:t>
            </a:r>
          </a:p>
        </p:txBody>
      </p:sp>
      <p:sp>
        <p:nvSpPr>
          <p:cNvPr id="11267" name="Rectangle 3"/>
          <p:cNvSpPr>
            <a:spLocks noGrp="1" noChangeArrowheads="1"/>
          </p:cNvSpPr>
          <p:nvPr>
            <p:ph idx="1"/>
          </p:nvPr>
        </p:nvSpPr>
        <p:spPr>
          <a:xfrm>
            <a:off x="1117600" y="2057400"/>
            <a:ext cx="10162117" cy="4179888"/>
          </a:xfrm>
          <a:solidFill>
            <a:schemeClr val="bg1"/>
          </a:solidFill>
        </p:spPr>
        <p:txBody>
          <a:bodyPr>
            <a:normAutofit fontScale="92500"/>
          </a:bodyPr>
          <a:lstStyle/>
          <a:p>
            <a:pPr marL="57150" indent="-57150" eaLnBrk="1" hangingPunct="1">
              <a:lnSpc>
                <a:spcPct val="90000"/>
              </a:lnSpc>
              <a:buFontTx/>
              <a:buNone/>
              <a:defRPr/>
            </a:pPr>
            <a:r>
              <a:rPr lang="ru-RU" sz="3000" b="1" dirty="0" smtClean="0">
                <a:solidFill>
                  <a:srgbClr val="002060"/>
                </a:solidFill>
                <a:latin typeface="Times New Roman" pitchFamily="18" charset="0"/>
                <a:cs typeface="Times New Roman" pitchFamily="18" charset="0"/>
              </a:rPr>
              <a:t>1.</a:t>
            </a:r>
            <a:r>
              <a:rPr lang="ru-RU" sz="3000" dirty="0" smtClean="0">
                <a:solidFill>
                  <a:srgbClr val="002060"/>
                </a:solidFill>
                <a:latin typeface="Times New Roman" pitchFamily="18" charset="0"/>
                <a:cs typeface="Times New Roman" pitchFamily="18" charset="0"/>
              </a:rPr>
              <a:t> Опыт стран, продемонстрировавших высокие результаты или положительную динамику, в реформировании образования</a:t>
            </a:r>
            <a:endParaRPr lang="en-US" sz="3000" dirty="0" smtClean="0">
              <a:solidFill>
                <a:srgbClr val="002060"/>
              </a:solidFill>
              <a:latin typeface="Times New Roman" pitchFamily="18" charset="0"/>
              <a:cs typeface="Times New Roman" pitchFamily="18" charset="0"/>
            </a:endParaRPr>
          </a:p>
          <a:p>
            <a:pPr marL="57150" indent="-57150" eaLnBrk="1" hangingPunct="1">
              <a:lnSpc>
                <a:spcPct val="90000"/>
              </a:lnSpc>
              <a:buFontTx/>
              <a:buNone/>
              <a:defRPr/>
            </a:pPr>
            <a:r>
              <a:rPr lang="ru-RU" sz="3000" b="1" dirty="0" smtClean="0">
                <a:solidFill>
                  <a:srgbClr val="002060"/>
                </a:solidFill>
                <a:latin typeface="Times New Roman" pitchFamily="18" charset="0"/>
                <a:cs typeface="Times New Roman" pitchFamily="18" charset="0"/>
              </a:rPr>
              <a:t>2.</a:t>
            </a:r>
            <a:r>
              <a:rPr lang="ru-RU" sz="3000" dirty="0" smtClean="0">
                <a:solidFill>
                  <a:srgbClr val="002060"/>
                </a:solidFill>
                <a:latin typeface="Times New Roman" pitchFamily="18" charset="0"/>
                <a:cs typeface="Times New Roman" pitchFamily="18" charset="0"/>
              </a:rPr>
              <a:t> Результаты тематических анализов данных международных исследований</a:t>
            </a:r>
          </a:p>
          <a:p>
            <a:pPr marL="57150" indent="-57150" eaLnBrk="1" hangingPunct="1">
              <a:lnSpc>
                <a:spcPct val="90000"/>
              </a:lnSpc>
              <a:buFontTx/>
              <a:buNone/>
              <a:defRPr/>
            </a:pPr>
            <a:r>
              <a:rPr lang="en-US" sz="3000" b="1" dirty="0" smtClean="0">
                <a:solidFill>
                  <a:srgbClr val="002060"/>
                </a:solidFill>
                <a:latin typeface="Times New Roman" pitchFamily="18" charset="0"/>
                <a:cs typeface="Times New Roman" pitchFamily="18" charset="0"/>
              </a:rPr>
              <a:t>3</a:t>
            </a:r>
            <a:r>
              <a:rPr lang="ru-RU" sz="3000" b="1" dirty="0" smtClean="0">
                <a:solidFill>
                  <a:srgbClr val="002060"/>
                </a:solidFill>
                <a:latin typeface="Times New Roman" pitchFamily="18" charset="0"/>
                <a:cs typeface="Times New Roman" pitchFamily="18" charset="0"/>
              </a:rPr>
              <a:t>.</a:t>
            </a:r>
            <a:r>
              <a:rPr lang="ru-RU" sz="3000" dirty="0" smtClean="0">
                <a:solidFill>
                  <a:srgbClr val="002060"/>
                </a:solidFill>
                <a:latin typeface="Times New Roman" pitchFamily="18" charset="0"/>
                <a:cs typeface="Times New Roman" pitchFamily="18" charset="0"/>
              </a:rPr>
              <a:t> Результаты анализа данных, проведенных специалистами самой страны</a:t>
            </a:r>
          </a:p>
          <a:p>
            <a:pPr marL="57150" indent="-57150" eaLnBrk="1" hangingPunct="1">
              <a:lnSpc>
                <a:spcPct val="90000"/>
              </a:lnSpc>
              <a:buFontTx/>
              <a:buNone/>
              <a:defRPr/>
            </a:pPr>
            <a:r>
              <a:rPr lang="ru-RU" sz="3000" b="1" dirty="0" smtClean="0">
                <a:solidFill>
                  <a:srgbClr val="002060"/>
                </a:solidFill>
                <a:latin typeface="Times New Roman" pitchFamily="18" charset="0"/>
                <a:cs typeface="Times New Roman" pitchFamily="18" charset="0"/>
              </a:rPr>
              <a:t>4</a:t>
            </a:r>
            <a:r>
              <a:rPr lang="ru-RU" sz="3000" dirty="0" smtClean="0">
                <a:solidFill>
                  <a:srgbClr val="002060"/>
                </a:solidFill>
                <a:latin typeface="Times New Roman" pitchFamily="18" charset="0"/>
                <a:cs typeface="Times New Roman" pitchFamily="18" charset="0"/>
              </a:rPr>
              <a:t>. Результаты анализа данных, проведенных специалистами других стран</a:t>
            </a:r>
          </a:p>
          <a:p>
            <a:pPr marL="57150" indent="-57150" eaLnBrk="1" hangingPunct="1">
              <a:lnSpc>
                <a:spcPct val="90000"/>
              </a:lnSpc>
              <a:buFontTx/>
              <a:buNone/>
              <a:defRPr/>
            </a:pPr>
            <a:r>
              <a:rPr lang="ru-RU" dirty="0" smtClean="0"/>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1923</TotalTime>
  <Words>878</Words>
  <Application>Microsoft Office PowerPoint</Application>
  <PresentationFormat>Произвольный</PresentationFormat>
  <Paragraphs>89</Paragraphs>
  <Slides>15</Slides>
  <Notes>1</Notes>
  <HiddenSlides>1</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Тема Office</vt:lpstr>
      <vt:lpstr>1.Современные подходы к оценке образовательных результатов учащихся 1.1. Оценка образовательных достижений школьников (функциональной грамотности) на основе методологии и инструментария международных сравнительных исследований (PISA)</vt:lpstr>
      <vt:lpstr>Протокол работы и коммуникации на вебинарах</vt:lpstr>
      <vt:lpstr>Кейсы-истории про то, как формируется и оценивается ФГ</vt:lpstr>
      <vt:lpstr>Слайд 4</vt:lpstr>
      <vt:lpstr> Цели и задачи исследований </vt:lpstr>
      <vt:lpstr>Слайд 6</vt:lpstr>
      <vt:lpstr>Цели и задачи проведения международного исследования PISA</vt:lpstr>
      <vt:lpstr>Что исследуется?</vt:lpstr>
      <vt:lpstr>Какие результаты международных исследований можно использовать для управления качеством образования</vt:lpstr>
      <vt:lpstr>Международные сравнительные исследования и оценка образовательных достижений школьников (PISA)</vt:lpstr>
      <vt:lpstr>1.Современные подходы к оценке образовательных результатов учащихся</vt:lpstr>
      <vt:lpstr>АНАЛИЗ</vt:lpstr>
      <vt:lpstr>ВСОКО – формирующее оценивание</vt:lpstr>
      <vt:lpstr>ВСОКО – формирующее оценивание</vt:lpstr>
      <vt:lpstr>Что мы узнаем из нового Education at Glance об особенных отличиях Российского образования на фоне других стран.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Внутришкольная система оценки качества образования: проектирование и применение</dc:title>
  <dc:creator>Князева Татьяна</dc:creator>
  <cp:lastModifiedBy>Пользователь Windows</cp:lastModifiedBy>
  <cp:revision>92</cp:revision>
  <dcterms:created xsi:type="dcterms:W3CDTF">2020-03-23T09:24:53Z</dcterms:created>
  <dcterms:modified xsi:type="dcterms:W3CDTF">2021-12-23T09:09:08Z</dcterms:modified>
</cp:coreProperties>
</file>