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9"/>
  </p:notesMasterIdLst>
  <p:sldIdLst>
    <p:sldId id="445" r:id="rId2"/>
    <p:sldId id="473" r:id="rId3"/>
    <p:sldId id="469" r:id="rId4"/>
    <p:sldId id="474" r:id="rId5"/>
    <p:sldId id="475" r:id="rId6"/>
    <p:sldId id="476" r:id="rId7"/>
    <p:sldId id="477" r:id="rId8"/>
    <p:sldId id="478" r:id="rId9"/>
    <p:sldId id="444" r:id="rId10"/>
    <p:sldId id="442" r:id="rId11"/>
    <p:sldId id="446" r:id="rId12"/>
    <p:sldId id="447" r:id="rId13"/>
    <p:sldId id="453" r:id="rId14"/>
    <p:sldId id="448" r:id="rId15"/>
    <p:sldId id="449" r:id="rId16"/>
    <p:sldId id="452" r:id="rId17"/>
    <p:sldId id="4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0EAA0-A13D-4B00-A09E-8B3F12FE46EC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C8668-DC08-4557-A85B-5C4BBFBAC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1397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Международные оценочные исследования PISA TIMSS PIRLS «Международная программа оценки учебных достижений 15-летних учащихся» оценивает способности подростков использовать знания, умения и навыки, приобретенные в школе для решения широкого диапазона жизненных задач в различных сферах человеческой деятельности, а также в межличностном общении и социальных отношениях «Оценка математической и естественнонаучной грамотности учащихся 4 и 8-х классов» «Изучение качества чтения и понимание текста» изучает читательскую грамотность учащихся, проучившихся четыре года. </a:t>
            </a:r>
            <a:r>
              <a:rPr lang="ru-RU" smtClean="0"/>
              <a:t>В благоприятной образовательной среде между третьим и пятым годом школьного обучения происходит качественный переход в становлении важнейшего компонента учебной самостоятельности: заканчивается обучение чтению (технике чтения), начинается чтение для обучения – использование письменных текстов как основного ресурса самообразования изучаются особенности содержания школьного математического и естественнонаучного образования в странах- участницах, особенности учебного процесса, а также факторы, связанные с характеристиками образовательных учреждений, учителей, учащихся и их семей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C8668-DC08-4557-A85B-5C4BBFBAC3B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1321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диагностических работах используется два типа оценивания заданий: дихотомическое (за выполнение задания выставляется 0 баллов или 1 балл) и </a:t>
            </a:r>
            <a:r>
              <a:rPr lang="ru-RU" dirty="0" err="1" smtClean="0"/>
              <a:t>политомическое</a:t>
            </a:r>
            <a:r>
              <a:rPr lang="ru-RU" dirty="0" smtClean="0"/>
              <a:t> (за выполнение задания ставится балл от 0 до 2). В случае дихотомических заданий 1 балл ставится при наличии правильного ответа в заданиях с кратким ответом либо при наличии обоснованного решения и </a:t>
            </a:r>
            <a:r>
              <a:rPr lang="ru-RU" dirty="0" err="1" smtClean="0"/>
              <a:t>пра</a:t>
            </a:r>
            <a:r>
              <a:rPr lang="ru-RU" dirty="0" smtClean="0"/>
              <a:t>-вильного ответа в заданиях с развернутым ответом. В </a:t>
            </a:r>
            <a:r>
              <a:rPr lang="ru-RU" dirty="0" err="1" smtClean="0"/>
              <a:t>политомических</a:t>
            </a:r>
            <a:r>
              <a:rPr lang="ru-RU" dirty="0" smtClean="0"/>
              <a:t> зада-</a:t>
            </a:r>
            <a:r>
              <a:rPr lang="ru-RU" dirty="0" err="1" smtClean="0"/>
              <a:t>ниях</a:t>
            </a:r>
            <a:r>
              <a:rPr lang="ru-RU" dirty="0" smtClean="0"/>
              <a:t> отдельным баллом оценивается каждый результативный шаг в </a:t>
            </a:r>
            <a:r>
              <a:rPr lang="ru-RU" dirty="0" err="1" smtClean="0"/>
              <a:t>продви-жении</a:t>
            </a:r>
            <a:r>
              <a:rPr lang="ru-RU" dirty="0" smtClean="0"/>
              <a:t> участника исследования по пути выполнения задания.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C8668-DC08-4557-A85B-5C4BBFBAC3B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7319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Экспертная проверка развернутых ответов участников проектов НИКО осуществляется на основе стандартизированных критериев и только при условии прохождения экспертами соответствующего предварительного </a:t>
            </a:r>
            <a:r>
              <a:rPr lang="ru-RU" dirty="0" err="1" smtClean="0"/>
              <a:t>обу-чения</a:t>
            </a:r>
            <a:r>
              <a:rPr lang="ru-RU" dirty="0" smtClean="0"/>
              <a:t> и аттестации. В процессе проверки работ осуществляется выборочный контроль качества проверки.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C8668-DC08-4557-A85B-5C4BBFBAC3B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0709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B27F-7FD5-45C9-A284-9261EF07AB0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10DD-8975-4920-8350-FBD07DA4736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52670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B27F-7FD5-45C9-A284-9261EF07AB0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10DD-8975-4920-8350-FBD07DA47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401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B27F-7FD5-45C9-A284-9261EF07AB0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10DD-8975-4920-8350-FBD07DA47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523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B27F-7FD5-45C9-A284-9261EF07AB0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10DD-8975-4920-8350-FBD07DA47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8623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B27F-7FD5-45C9-A284-9261EF07AB0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10DD-8975-4920-8350-FBD07DA4736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823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B27F-7FD5-45C9-A284-9261EF07AB0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10DD-8975-4920-8350-FBD07DA47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2610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B27F-7FD5-45C9-A284-9261EF07AB0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10DD-8975-4920-8350-FBD07DA47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973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B27F-7FD5-45C9-A284-9261EF07AB0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10DD-8975-4920-8350-FBD07DA47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877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B27F-7FD5-45C9-A284-9261EF07AB0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10DD-8975-4920-8350-FBD07DA47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508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31FB27F-7FD5-45C9-A284-9261EF07AB0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6110DD-8975-4920-8350-FBD07DA47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866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B27F-7FD5-45C9-A284-9261EF07AB0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10DD-8975-4920-8350-FBD07DA47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153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31FB27F-7FD5-45C9-A284-9261EF07AB0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66110DD-8975-4920-8350-FBD07DA4736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4909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legalacts.ru/doc/prikaz-rosobrnadzora-n-590-minprosveshchenija-rossii-n-219-o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506664" y="457200"/>
            <a:ext cx="7704137" cy="19812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b="1" dirty="0" smtClean="0">
                <a:ln>
                  <a:noFill/>
                </a:ln>
              </a:rPr>
              <a:t>Ленинградский государственный университет имени А. С. Пушкина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6664" y="2438400"/>
            <a:ext cx="7704137" cy="3810000"/>
          </a:xfrm>
        </p:spPr>
        <p:txBody>
          <a:bodyPr rtlCol="0">
            <a:normAutofit fontScale="62500" lnSpcReduction="20000"/>
          </a:bodyPr>
          <a:lstStyle/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Модуль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качеством образования на основе достоверных данных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Тема 2.1. Инструменты управления качеством образования для достижения учащимися функциональной грамотности.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3200" b="1" i="1" dirty="0" smtClean="0"/>
              <a:t>PISA</a:t>
            </a:r>
            <a:r>
              <a:rPr lang="ru-RU" sz="3200" b="1" i="1" dirty="0"/>
              <a:t>, </a:t>
            </a:r>
            <a:r>
              <a:rPr lang="ru-RU" sz="3200" b="1" i="1" dirty="0" smtClean="0"/>
              <a:t>ВПР,НИКО</a:t>
            </a:r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sz="3200" b="1" dirty="0"/>
          </a:p>
          <a:p>
            <a:pPr marL="0" indent="0" algn="ctr">
              <a:buNone/>
              <a:defRPr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Санкт-Петербург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7605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477" y="942210"/>
            <a:ext cx="10058400" cy="1450757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В </a:t>
            </a:r>
            <a:r>
              <a:rPr lang="ru-RU" sz="2700" dirty="0"/>
              <a:t>каждом новом цикле исследования вводятся новые направления:</a:t>
            </a:r>
            <a:br>
              <a:rPr lang="ru-RU" sz="2700" dirty="0"/>
            </a:br>
            <a:r>
              <a:rPr lang="ru-RU" sz="2700" dirty="0"/>
              <a:t>•	PISA-2012 – финансовая </a:t>
            </a:r>
            <a:r>
              <a:rPr lang="ru-RU" sz="2700" dirty="0" smtClean="0"/>
              <a:t>грамотность</a:t>
            </a:r>
            <a:br>
              <a:rPr lang="ru-RU" sz="2700" dirty="0" smtClean="0"/>
            </a:br>
            <a:r>
              <a:rPr lang="ru-RU" sz="2700" dirty="0" smtClean="0"/>
              <a:t>•</a:t>
            </a:r>
            <a:r>
              <a:rPr lang="ru-RU" sz="2700" dirty="0"/>
              <a:t>	PISA-2015 – решение проблем</a:t>
            </a:r>
            <a:br>
              <a:rPr lang="ru-RU" sz="2700" dirty="0"/>
            </a:br>
            <a:r>
              <a:rPr lang="ru-RU" sz="2700" dirty="0"/>
              <a:t>•	PISA-2018 – глобальные компетенции</a:t>
            </a:r>
            <a:br>
              <a:rPr lang="ru-RU" sz="2700" dirty="0"/>
            </a:br>
            <a:r>
              <a:rPr lang="ru-RU" sz="2700" dirty="0"/>
              <a:t>•	PISA-2021 – креативное мышление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251494"/>
            <a:ext cx="10058400" cy="36176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Исследование PISA реализуется Организацией Экономического </a:t>
            </a:r>
            <a:r>
              <a:rPr lang="ru-RU" dirty="0" smtClean="0"/>
              <a:t>Сотрудничества </a:t>
            </a:r>
            <a:r>
              <a:rPr lang="ru-RU" dirty="0"/>
              <a:t>и Развития (OECD – </a:t>
            </a:r>
            <a:r>
              <a:rPr lang="ru-RU" dirty="0" err="1"/>
              <a:t>Organization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Economic</a:t>
            </a:r>
            <a:r>
              <a:rPr lang="ru-RU" dirty="0"/>
              <a:t> </a:t>
            </a:r>
            <a:r>
              <a:rPr lang="ru-RU" dirty="0" err="1"/>
              <a:t>Cooperation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Development</a:t>
            </a:r>
            <a:r>
              <a:rPr lang="ru-RU" dirty="0"/>
              <a:t>), оно проводится каждые 3 года. Первый цикл исследования был осуществлен в 2000 году. Россия принимала участие во всех циклах </a:t>
            </a:r>
            <a:r>
              <a:rPr lang="ru-RU" dirty="0" smtClean="0"/>
              <a:t>исследования </a:t>
            </a:r>
            <a:r>
              <a:rPr lang="ru-RU" dirty="0"/>
              <a:t>(2000 г., 2003 г., 2006 г., 2009 г., 2012 г., 2015 г., 2018 г</a:t>
            </a:r>
            <a:r>
              <a:rPr lang="ru-RU" dirty="0" smtClean="0"/>
              <a:t>.).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3529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764" y="94892"/>
            <a:ext cx="11695798" cy="643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1050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Всероссийские проверочные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Чтобы повысить статус школьных предметов, </a:t>
            </a:r>
            <a:r>
              <a:rPr lang="ru-RU" dirty="0" err="1"/>
              <a:t>Рособрнадзор</a:t>
            </a:r>
            <a:r>
              <a:rPr lang="ru-RU" dirty="0"/>
              <a:t> с 2015 года решил проводить Всероссийские проверочные работы (ВПР). С 2016 года </a:t>
            </a:r>
            <a:r>
              <a:rPr lang="ru-RU" dirty="0" smtClean="0"/>
              <a:t>регулярно </a:t>
            </a:r>
            <a:r>
              <a:rPr lang="ru-RU" dirty="0"/>
              <a:t>проводятся ВПР. </a:t>
            </a:r>
          </a:p>
          <a:p>
            <a:r>
              <a:rPr lang="ru-RU" dirty="0" err="1"/>
              <a:t>Рособрнадзор</a:t>
            </a:r>
            <a:r>
              <a:rPr lang="ru-RU" dirty="0"/>
              <a:t> направил в органы управления образованием </a:t>
            </a:r>
            <a:r>
              <a:rPr lang="ru-RU" dirty="0" err="1"/>
              <a:t>методиче-ские</a:t>
            </a:r>
            <a:r>
              <a:rPr lang="ru-RU" dirty="0"/>
              <a:t> рекомендации по проведению Всероссийских проверочных работ. Они описывают сферы ответственности, начиная с образовательной организации и заканчивая региональными министерствами, по обеспечению процедуры «всероссийской контрольной» </a:t>
            </a:r>
          </a:p>
        </p:txBody>
      </p:sp>
    </p:spTree>
    <p:extLst>
      <p:ext uri="{BB962C8B-B14F-4D97-AF65-F5344CB8AC3E}">
        <p14:creationId xmlns:p14="http://schemas.microsoft.com/office/powerpoint/2010/main" xmlns="" val="715503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625" y="676275"/>
            <a:ext cx="1064895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7117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Национальные исследования качества образования (НИКО)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2014 г. по инициативе </a:t>
            </a:r>
            <a:r>
              <a:rPr lang="ru-RU" dirty="0" err="1"/>
              <a:t>Рособрнадзора</a:t>
            </a:r>
            <a:r>
              <a:rPr lang="ru-RU" dirty="0"/>
              <a:t> в Российской Федерации </a:t>
            </a:r>
            <a:r>
              <a:rPr lang="ru-RU" dirty="0" smtClean="0"/>
              <a:t>начата </a:t>
            </a:r>
            <a:r>
              <a:rPr lang="ru-RU" dirty="0"/>
              <a:t>реализация программы Национальных исследований качества образования (НИКО) </a:t>
            </a:r>
            <a:r>
              <a:rPr lang="ru-RU" dirty="0" smtClean="0"/>
              <a:t>.</a:t>
            </a:r>
          </a:p>
          <a:p>
            <a:r>
              <a:rPr lang="ru-RU" dirty="0"/>
              <a:t>Программа НИКО предусматривает проведение регулярных исследований качества образования по отдельным учебным предметам, на конкретных уровнях общего образования (не реже 2 раз в год), каждое из которых представляет собой отдельный проект в рамках общей программы. </a:t>
            </a:r>
          </a:p>
          <a:p>
            <a:r>
              <a:rPr lang="ru-RU" dirty="0"/>
              <a:t>Процедуры включают проведение диагностической работы и анкетирования с обеспечением условий для получения объективных результатов. Диагностические работы выполняются участниками исследований в присутствии организаторов и независимых (от образовательных организаций, в которых проводятся процедуры исследований) наблюдателей. В процедурах могут принимать участие общественные наблюдатели ЕГЭ или ОГЭ.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5160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Национальные исследования качества образования (НИКО)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Содержание диагностических работ по программам начального </a:t>
            </a:r>
            <a:r>
              <a:rPr lang="ru-RU" dirty="0" smtClean="0"/>
              <a:t>образования </a:t>
            </a:r>
            <a:r>
              <a:rPr lang="ru-RU" dirty="0"/>
              <a:t>соответствует Федеральному государственному образовательному стандарту начального общего образования (приказ </a:t>
            </a:r>
            <a:r>
              <a:rPr lang="ru-RU" dirty="0" err="1"/>
              <a:t>Минобрнауки</a:t>
            </a:r>
            <a:r>
              <a:rPr lang="ru-RU" dirty="0"/>
              <a:t> России от 06.19.2009 № 373).</a:t>
            </a:r>
          </a:p>
          <a:p>
            <a:r>
              <a:rPr lang="ru-RU" dirty="0"/>
              <a:t>Содержание диагностических работ по программам основного общего и среднего общего образования определяется Федеральным компонентом государственного стандарта основного общего образования (приказ </a:t>
            </a:r>
            <a:r>
              <a:rPr lang="ru-RU" dirty="0" err="1"/>
              <a:t>Минобра-зования</a:t>
            </a:r>
            <a:r>
              <a:rPr lang="ru-RU" dirty="0"/>
              <a:t> России от 05.03.2004 № 1089 «Об утверждении федерального ком-</a:t>
            </a:r>
            <a:r>
              <a:rPr lang="ru-RU" dirty="0" err="1"/>
              <a:t>понента</a:t>
            </a:r>
            <a:r>
              <a:rPr lang="ru-RU" dirty="0"/>
              <a:t> государственных стандартов начального общего, основного общего и среднего (полного) общего образования»). В части требований к уровню под-готовки выпускников содержание диагностических работ, с учетом </a:t>
            </a:r>
            <a:r>
              <a:rPr lang="ru-RU" dirty="0" err="1"/>
              <a:t>конкрет-ных</a:t>
            </a:r>
            <a:r>
              <a:rPr lang="ru-RU" dirty="0"/>
              <a:t> особенностей используемого инструментария, соответствует </a:t>
            </a:r>
            <a:r>
              <a:rPr lang="ru-RU" dirty="0" err="1"/>
              <a:t>Федераль</a:t>
            </a:r>
            <a:r>
              <a:rPr lang="ru-RU" dirty="0"/>
              <a:t>-ному государственному образовательному стандарту основного общего </a:t>
            </a:r>
            <a:r>
              <a:rPr lang="ru-RU" dirty="0" err="1"/>
              <a:t>обра-зования</a:t>
            </a:r>
            <a:r>
              <a:rPr lang="ru-RU" dirty="0"/>
              <a:t> (приказ </a:t>
            </a:r>
            <a:r>
              <a:rPr lang="ru-RU" dirty="0" err="1"/>
              <a:t>Минобрнауки</a:t>
            </a:r>
            <a:r>
              <a:rPr lang="ru-RU" dirty="0"/>
              <a:t> России от 17.12.2010 № 1897).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9039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895350"/>
            <a:ext cx="9601196" cy="498051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Представление и обсуждение результатов каждого проекта программы НИКО проводится на сайте программы edu-niko.ru, а также на очных </a:t>
            </a:r>
            <a:r>
              <a:rPr lang="ru-RU" dirty="0" smtClean="0"/>
              <a:t>межрегиональных </a:t>
            </a:r>
            <a:r>
              <a:rPr lang="ru-RU" dirty="0"/>
              <a:t>конференциях по оценке качества общего образования.</a:t>
            </a:r>
          </a:p>
          <a:p>
            <a:r>
              <a:rPr lang="ru-RU" dirty="0"/>
              <a:t>По результатам каждого проекта, реализуемого по программе НИКО, выпускается итоговый доклад, создается открытый банк заданий для </a:t>
            </a:r>
            <a:r>
              <a:rPr lang="ru-RU" dirty="0" smtClean="0"/>
              <a:t>использования </a:t>
            </a:r>
            <a:r>
              <a:rPr lang="ru-RU" dirty="0"/>
              <a:t>в оценочных процедурах в системе образования.</a:t>
            </a:r>
          </a:p>
          <a:p>
            <a:r>
              <a:rPr lang="ru-RU" dirty="0"/>
              <a:t>Не предусмотрено использование результатов НИКО для оценки </a:t>
            </a:r>
            <a:r>
              <a:rPr lang="ru-RU" dirty="0" smtClean="0"/>
              <a:t>деятельности </a:t>
            </a:r>
            <a:r>
              <a:rPr lang="ru-RU" dirty="0"/>
              <a:t>образовательных организаций, учителей, муниципальных и региональных органов исполнительной власти, осуществляющих государственное </a:t>
            </a:r>
            <a:r>
              <a:rPr lang="ru-RU" dirty="0" smtClean="0"/>
              <a:t>управление </a:t>
            </a:r>
            <a:r>
              <a:rPr lang="ru-RU" dirty="0"/>
              <a:t>в сфере образования.</a:t>
            </a:r>
          </a:p>
          <a:p>
            <a:r>
              <a:rPr lang="ru-RU" dirty="0"/>
              <a:t>Мероприятия НИКО проводятся на выборке образовательных </a:t>
            </a:r>
            <a:r>
              <a:rPr lang="ru-RU" dirty="0" smtClean="0"/>
              <a:t>организаций </a:t>
            </a:r>
            <a:r>
              <a:rPr lang="ru-RU" dirty="0"/>
              <a:t>(в среднем около 15 образовательных организаций, далее - ОО) от </a:t>
            </a:r>
            <a:r>
              <a:rPr lang="ru-RU" dirty="0" smtClean="0"/>
              <a:t>каждого </a:t>
            </a:r>
            <a:r>
              <a:rPr lang="ru-RU" dirty="0"/>
              <a:t>участвующего в исследованиях субъекта Российской Федерации). </a:t>
            </a:r>
            <a:r>
              <a:rPr lang="ru-RU" dirty="0" smtClean="0"/>
              <a:t>Выборка </a:t>
            </a:r>
            <a:r>
              <a:rPr lang="ru-RU" dirty="0"/>
              <a:t>составляется федеральными координаторами. В случае несогласия субъекта участвовать в исследовании координаторы предлагают замену. В каждом ОО  участвует вся параллель выбранных классов.</a:t>
            </a:r>
          </a:p>
        </p:txBody>
      </p:sp>
    </p:spTree>
    <p:extLst>
      <p:ext uri="{BB962C8B-B14F-4D97-AF65-F5344CB8AC3E}">
        <p14:creationId xmlns:p14="http://schemas.microsoft.com/office/powerpoint/2010/main" xmlns="" val="3312233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/>
              <a:t>Список информационных источников</a:t>
            </a:r>
            <a:r>
              <a:rPr lang="ru-RU" dirty="0"/>
              <a:t/>
            </a:r>
            <a:br>
              <a:rPr lang="ru-RU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dirty="0"/>
              <a:t>1.	Основные результаты исследования PISA www.oecd.org/</a:t>
            </a:r>
            <a:r>
              <a:rPr lang="ru-RU" dirty="0" err="1"/>
              <a:t>edu</a:t>
            </a:r>
            <a:r>
              <a:rPr lang="ru-RU" dirty="0"/>
              <a:t>/</a:t>
            </a:r>
            <a:r>
              <a:rPr lang="ru-RU" dirty="0" err="1"/>
              <a:t>pisa</a:t>
            </a:r>
            <a:r>
              <a:rPr lang="ru-RU" dirty="0"/>
              <a:t>, www.fioco.ru</a:t>
            </a:r>
          </a:p>
          <a:p>
            <a:r>
              <a:rPr lang="ru-RU" dirty="0"/>
              <a:t>2.	ФИОКО https://fioco.ru/Contents/Item/Display/2201684#_ftn1</a:t>
            </a:r>
          </a:p>
          <a:p>
            <a:r>
              <a:rPr lang="ru-RU" dirty="0"/>
              <a:t>3.	Методические рекомендации по проведению Всероссийских </a:t>
            </a:r>
            <a:r>
              <a:rPr lang="ru-RU" dirty="0" err="1"/>
              <a:t>провероч-ных</a:t>
            </a:r>
            <a:r>
              <a:rPr lang="ru-RU" dirty="0"/>
              <a:t> работ met-rec-vpr.pdf</a:t>
            </a:r>
          </a:p>
          <a:p>
            <a:r>
              <a:rPr lang="ru-RU" dirty="0"/>
              <a:t>4.	ФИОКО  Экспертиза учебных изданий</a:t>
            </a:r>
          </a:p>
          <a:p>
            <a:r>
              <a:rPr lang="ru-RU" dirty="0"/>
              <a:t>5.	</a:t>
            </a:r>
            <a:r>
              <a:rPr lang="ru-RU" dirty="0" err="1"/>
              <a:t>Рособрнадзор</a:t>
            </a:r>
            <a:r>
              <a:rPr lang="ru-RU" dirty="0"/>
              <a:t> Рекомендации по повышению объективности ВПР </a:t>
            </a:r>
          </a:p>
          <a:p>
            <a:r>
              <a:rPr lang="ru-RU" dirty="0"/>
              <a:t>6.	ВПР в образовательной организации определяются порядком </a:t>
            </a:r>
            <a:r>
              <a:rPr lang="ru-RU" dirty="0" err="1"/>
              <a:t>проведе-ния</a:t>
            </a:r>
            <a:r>
              <a:rPr lang="ru-RU" dirty="0"/>
              <a:t> ВПР в образовательной организации https://4vpr.ru/o/315-metodicheskie-rekomendacii-po-provedeniyu-vserossiyskih-proverochnyh-rabot.htm</a:t>
            </a:r>
          </a:p>
          <a:p>
            <a:r>
              <a:rPr lang="ru-RU" dirty="0"/>
              <a:t>7.	Российская газета  Всероссийские проверочные работы в школах перенесли на следу-</a:t>
            </a:r>
            <a:r>
              <a:rPr lang="ru-RU" dirty="0" err="1"/>
              <a:t>ющий</a:t>
            </a:r>
            <a:r>
              <a:rPr lang="ru-RU" dirty="0"/>
              <a:t> год  Дата обращения 15 июня 2020. </a:t>
            </a:r>
          </a:p>
          <a:p>
            <a:r>
              <a:rPr lang="ru-RU" dirty="0"/>
              <a:t>8.	НИКО: вопросы и ответы https://www.eduniko.ru/----c1vj7</a:t>
            </a:r>
          </a:p>
          <a:p>
            <a:r>
              <a:rPr lang="ru-RU" dirty="0"/>
              <a:t>9.	Видеоролик о системе оценки качества образования в России https://www.youtube.com/watch?v=uFANEP61QRQ&amp;feature=youtu.be . </a:t>
            </a:r>
          </a:p>
          <a:p>
            <a:r>
              <a:rPr lang="ru-RU" dirty="0"/>
              <a:t>10.	Приказ </a:t>
            </a:r>
            <a:r>
              <a:rPr lang="ru-RU" dirty="0" err="1"/>
              <a:t>Рособрнадзора</a:t>
            </a:r>
            <a:r>
              <a:rPr lang="ru-RU" dirty="0"/>
              <a:t> N590, </a:t>
            </a:r>
            <a:r>
              <a:rPr lang="ru-RU" dirty="0" err="1"/>
              <a:t>Минпросвещения</a:t>
            </a:r>
            <a:r>
              <a:rPr lang="ru-RU" dirty="0"/>
              <a:t> России N219 от 06.05.2019 "Об утверждении Методологии и критериев оценки качества общего образования в общеобразовательных организациях на основе практики международных исследований качества подготовки обучаю-</a:t>
            </a:r>
            <a:r>
              <a:rPr lang="ru-RU" dirty="0" err="1"/>
              <a:t>щихся</a:t>
            </a:r>
            <a:r>
              <a:rPr lang="ru-RU" dirty="0"/>
              <a:t>" .</a:t>
            </a:r>
          </a:p>
          <a:p>
            <a:r>
              <a:rPr lang="ru-RU" dirty="0"/>
              <a:t>11.	Комплексная система процедур оценки качества образования в российских школах https://www.ucheba.ru/article/4472 </a:t>
            </a:r>
          </a:p>
          <a:p>
            <a:r>
              <a:rPr lang="ru-RU" dirty="0"/>
              <a:t>12.	ЛОИРО http://oldsite.loiro2.beget.tech/rsoco/</a:t>
            </a:r>
          </a:p>
          <a:p>
            <a:r>
              <a:rPr lang="ru-RU" dirty="0"/>
              <a:t>13.	https://morozov.fm/soprovozhdenie-vebinarov-%E2%80%93-chto-eto-takoe.html</a:t>
            </a:r>
          </a:p>
          <a:p>
            <a:r>
              <a:rPr lang="ru-RU" dirty="0"/>
              <a:t>14.	https://sellskill.ru/blog/soprovozhdenie-vebinarov/</a:t>
            </a:r>
          </a:p>
          <a:p>
            <a:r>
              <a:rPr lang="ru-RU" dirty="0"/>
              <a:t>15.	Международные сопоставительные исследования https://fioco.ru/Contents/Item/Display/2201447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0242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Система </a:t>
            </a:r>
            <a:r>
              <a:rPr lang="ru-RU" dirty="0"/>
              <a:t>оценки качества образования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России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Рособрнадзор</a:t>
            </a:r>
            <a:r>
              <a:rPr lang="ru-RU" dirty="0"/>
              <a:t> выпустил видеоролик о системе оценки качества </a:t>
            </a:r>
            <a:r>
              <a:rPr lang="ru-RU" dirty="0" smtClean="0"/>
              <a:t>образования </a:t>
            </a:r>
            <a:r>
              <a:rPr lang="ru-RU" dirty="0"/>
              <a:t>в России. Она состоит из региональных и федеральных процедур: Национальное исследование качества образования (НИКО), </a:t>
            </a:r>
            <a:endParaRPr lang="ru-RU" dirty="0" smtClean="0"/>
          </a:p>
          <a:p>
            <a:r>
              <a:rPr lang="ru-RU" dirty="0" smtClean="0"/>
              <a:t>Всероссийские </a:t>
            </a:r>
            <a:r>
              <a:rPr lang="ru-RU" dirty="0"/>
              <a:t>проверочные работы (ВПР), </a:t>
            </a:r>
            <a:endParaRPr lang="ru-RU" dirty="0" smtClean="0"/>
          </a:p>
          <a:p>
            <a:r>
              <a:rPr lang="ru-RU" dirty="0" smtClean="0"/>
              <a:t>Государственная </a:t>
            </a:r>
            <a:r>
              <a:rPr lang="ru-RU" dirty="0"/>
              <a:t>итоговая аттестация для 9 классов (ГИА-9) и для 11 классов (ГИА-11) </a:t>
            </a:r>
            <a:endParaRPr lang="ru-RU" dirty="0" smtClean="0"/>
          </a:p>
          <a:p>
            <a:r>
              <a:rPr lang="ru-RU" dirty="0"/>
              <a:t>Также оценка качества образования должна проводиться на основании </a:t>
            </a:r>
            <a:r>
              <a:rPr lang="ru-RU" u="sng" dirty="0">
                <a:hlinkClick r:id="rId2"/>
              </a:rPr>
              <a:t>Приказ </a:t>
            </a:r>
            <a:r>
              <a:rPr lang="ru-RU" u="sng" dirty="0" err="1">
                <a:hlinkClick r:id="rId2"/>
              </a:rPr>
              <a:t>Рособрнадзора</a:t>
            </a:r>
            <a:r>
              <a:rPr lang="ru-RU" u="sng" dirty="0">
                <a:hlinkClick r:id="rId2"/>
              </a:rPr>
              <a:t> N590, </a:t>
            </a:r>
            <a:r>
              <a:rPr lang="ru-RU" u="sng" dirty="0" err="1">
                <a:hlinkClick r:id="rId2"/>
              </a:rPr>
              <a:t>Минпросвещения</a:t>
            </a:r>
            <a:r>
              <a:rPr lang="ru-RU" u="sng" dirty="0">
                <a:hlinkClick r:id="rId2"/>
              </a:rPr>
              <a:t> России N219 от 06.05.2019 "Об утверждении Методологии и критериев оценки качества общего образования в общеобразовательных организациях на основе практики международных исследований качества подготовки обучающихся"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946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224" y="293778"/>
            <a:ext cx="10229938" cy="571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4885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Комплексная система процедур оценки качества образования </a:t>
            </a:r>
            <a:r>
              <a:rPr lang="ru-RU" sz="3200" dirty="0" smtClean="0"/>
              <a:t>в </a:t>
            </a:r>
            <a:r>
              <a:rPr lang="ru-RU" sz="3200" dirty="0"/>
              <a:t>Российских школах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784" t="40909" r="27392" b="23493"/>
          <a:stretch/>
        </p:blipFill>
        <p:spPr>
          <a:xfrm>
            <a:off x="1447799" y="1847850"/>
            <a:ext cx="8943976" cy="428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22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Комплексная система процедур оценки качества образования </a:t>
            </a:r>
            <a:r>
              <a:rPr lang="ru-RU" sz="3200" dirty="0" smtClean="0"/>
              <a:t>в </a:t>
            </a:r>
            <a:r>
              <a:rPr lang="ru-RU" sz="3200" dirty="0"/>
              <a:t>Российских школах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783" t="43206" r="26747" b="15455"/>
          <a:stretch/>
        </p:blipFill>
        <p:spPr>
          <a:xfrm>
            <a:off x="2209799" y="1781175"/>
            <a:ext cx="8239125" cy="451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6043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Комплексная система процедур оценки качества образования </a:t>
            </a:r>
            <a:r>
              <a:rPr lang="ru-RU" sz="3200" dirty="0" smtClean="0"/>
              <a:t>в </a:t>
            </a:r>
            <a:r>
              <a:rPr lang="ru-RU" sz="3200" dirty="0"/>
              <a:t>Российских школах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784" t="33158" r="27392" b="44450"/>
          <a:stretch/>
        </p:blipFill>
        <p:spPr>
          <a:xfrm>
            <a:off x="1657349" y="2181224"/>
            <a:ext cx="9239249" cy="27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4619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Комплексная система процедур оценки качества образования </a:t>
            </a:r>
            <a:r>
              <a:rPr lang="ru-RU" sz="3200" dirty="0" smtClean="0"/>
              <a:t>в </a:t>
            </a:r>
            <a:r>
              <a:rPr lang="ru-RU" sz="3200" dirty="0"/>
              <a:t>Российских школах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37" t="35455" r="25616" b="12871"/>
          <a:stretch/>
        </p:blipFill>
        <p:spPr>
          <a:xfrm>
            <a:off x="2276477" y="1885950"/>
            <a:ext cx="8077198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4391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697" y="483360"/>
            <a:ext cx="7929928" cy="578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7420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Международное исследование </a:t>
            </a:r>
            <a:r>
              <a:rPr lang="en-US" dirty="0"/>
              <a:t>PISA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Международная программа по оценке образовательных достижений учащихся PISA (</a:t>
            </a:r>
            <a:r>
              <a:rPr lang="ru-RU" dirty="0" err="1"/>
              <a:t>Programme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International</a:t>
            </a:r>
            <a:r>
              <a:rPr lang="ru-RU" dirty="0"/>
              <a:t> </a:t>
            </a:r>
            <a:r>
              <a:rPr lang="ru-RU" dirty="0" err="1"/>
              <a:t>Student</a:t>
            </a:r>
            <a:r>
              <a:rPr lang="ru-RU" dirty="0"/>
              <a:t> </a:t>
            </a:r>
            <a:r>
              <a:rPr lang="ru-RU" dirty="0" err="1"/>
              <a:t>Assessment</a:t>
            </a:r>
            <a:r>
              <a:rPr lang="ru-RU" dirty="0"/>
              <a:t>) является </a:t>
            </a:r>
            <a:r>
              <a:rPr lang="ru-RU" dirty="0" smtClean="0"/>
              <a:t>мониторинговым </a:t>
            </a:r>
            <a:r>
              <a:rPr lang="ru-RU" dirty="0"/>
              <a:t>исследованием качества общего образования, в рамках </a:t>
            </a:r>
            <a:r>
              <a:rPr lang="ru-RU" dirty="0" smtClean="0"/>
              <a:t>которого </a:t>
            </a:r>
            <a:r>
              <a:rPr lang="ru-RU" dirty="0"/>
              <a:t>оцениваются знания и навыки учащихся школ в возрасте 15-ти лет. </a:t>
            </a:r>
          </a:p>
        </p:txBody>
      </p:sp>
    </p:spTree>
    <p:extLst>
      <p:ext uri="{BB962C8B-B14F-4D97-AF65-F5344CB8AC3E}">
        <p14:creationId xmlns:p14="http://schemas.microsoft.com/office/powerpoint/2010/main" xmlns="" val="595354593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209</TotalTime>
  <Words>961</Words>
  <Application>Microsoft Office PowerPoint</Application>
  <PresentationFormat>Произвольный</PresentationFormat>
  <Paragraphs>58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Ретро</vt:lpstr>
      <vt:lpstr>Ленинградский государственный университет имени А. С. Пушкина</vt:lpstr>
      <vt:lpstr>Система оценки качества образования  в России</vt:lpstr>
      <vt:lpstr>Слайд 3</vt:lpstr>
      <vt:lpstr>Комплексная система процедур оценки качества образования в Российских школах </vt:lpstr>
      <vt:lpstr>Комплексная система процедур оценки качества образования в Российских школах </vt:lpstr>
      <vt:lpstr>Комплексная система процедур оценки качества образования в Российских школах </vt:lpstr>
      <vt:lpstr>Комплексная система процедур оценки качества образования в Российских школах </vt:lpstr>
      <vt:lpstr>Слайд 8</vt:lpstr>
      <vt:lpstr>Международное исследование PISA</vt:lpstr>
      <vt:lpstr>     В каждом новом цикле исследования вводятся новые направления: • PISA-2012 – финансовая грамотность • PISA-2015 – решение проблем • PISA-2018 – глобальные компетенции • PISA-2021 – креативное мышление </vt:lpstr>
      <vt:lpstr>Слайд 11</vt:lpstr>
      <vt:lpstr>Всероссийские проверочные работы</vt:lpstr>
      <vt:lpstr>Слайд 13</vt:lpstr>
      <vt:lpstr>Национальные исследования качества образования (НИКО)</vt:lpstr>
      <vt:lpstr>Национальные исследования качества образования (НИКО)</vt:lpstr>
      <vt:lpstr>Слайд 16</vt:lpstr>
      <vt:lpstr>Список информационных источников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24</cp:revision>
  <dcterms:created xsi:type="dcterms:W3CDTF">2021-10-05T18:55:52Z</dcterms:created>
  <dcterms:modified xsi:type="dcterms:W3CDTF">2022-01-17T08:55:36Z</dcterms:modified>
</cp:coreProperties>
</file>