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0" r:id="rId2"/>
    <p:sldId id="256" r:id="rId3"/>
    <p:sldId id="257" r:id="rId4"/>
    <p:sldId id="268" r:id="rId5"/>
    <p:sldId id="258" r:id="rId6"/>
    <p:sldId id="259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593E3D8-ADB5-48C3-B418-49875893683A}" type="datetimeFigureOut">
              <a:rPr lang="ru-RU" smtClean="0"/>
              <a:pPr/>
              <a:t>26.10.2012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A6BA846-1168-4F52-BB88-609A18A0A65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1&amp;text=%D0%B0%D1%82%D0%BE%D0%BC%D1%8B%20%D0%B8%20%D0%BC%D0%BE%D0%BB%D0%B5%D0%BA%D1%83%D0%BB%D1%8B%20%D0%BA%D0%B0%D1%80%D1%82%D0%B8%D0%BD%D0%BA%D0%B8&amp;noreask=1&amp;img_url=gdb.rferl.org/C8DDA366-A694-4FEA-8A6F-14C2E9BB78AE_mw800_s.jpg&amp;pos=36&amp;rpt=simage&amp;lr=2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images.yandex.ru/yandsearch?text=%D0%B0%D1%82%D0%BE%D0%BC%D1%8B%20%D0%B8%20%D0%BC%D0%BE%D0%BB%D0%B5%D0%BA%D1%83%D0%BB%D1%8B%20%D0%BA%D0%B0%D1%80%D1%82%D0%B8%D0%BD%D0%BA%D0%B8&amp;noreask=1&amp;img_url=www.ixbt.com/short/images/22255_1_.jpg&amp;pos=8&amp;rpt=simage&amp;lr=2" TargetMode="External"/><Relationship Id="rId2" Type="http://schemas.openxmlformats.org/officeDocument/2006/relationships/hyperlink" Target="http://images.yandex.ru/yandsearch?text=%D1%81%D1%82%D1%80%D0%BE%D0%B5%D0%BD%D0%B8%D0%B5%20%D0%B2%D0%B5%D1%89%D0%B5%D1%81%D1%82%D0%B2%20%D0%BA%D0%B0%D1%80%D1%82%D0%B8%D0%BD%D0%BA%D0%B8&amp;noreask=1&amp;img_url=konkurs.vpotochmash.ru/images/img_3.png&amp;pos=3&amp;rpt=simage&amp;lr=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images.yandex.ru/yandsearch?text=%D0%B0%D1%82%D0%BE%D0%BC%D1%8B%20%D0%B8%20%D0%BC%D0%BE%D0%BB%D0%B5%D0%BA%D1%83%D0%BB%D1%8B%20%D0%BA%D0%B0%D1%80%D1%82%D0%B8%D0%BD%D0%BA%D0%B8&amp;noreask=1&amp;img_url=www.tiensmed.ru/images/hitozan-formula.jpg&amp;pos=23&amp;rpt=simage&amp;lr=2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0" Type="http://schemas.openxmlformats.org/officeDocument/2006/relationships/hyperlink" Target="http://images.yandex.ru/yandsearch?p=1&amp;text=%D0%B0%D1%82%D0%BE%D0%BC%D1%8B%20%D0%B8%20%D0%BC%D0%BE%D0%BB%D0%B5%D0%BA%D1%83%D0%BB%D1%8B%20%D0%BA%D0%B0%D1%80%D1%82%D0%B8%D0%BD%D0%BA%D0%B8&amp;noreask=1&amp;img_url=www.cs.cmu.edu/afs/cs/misc/rayshade/all_mach/omega/doc/Examples/jpg/buckyball.jpg&amp;pos=52&amp;rpt=simage&amp;lr=2" TargetMode="External"/><Relationship Id="rId4" Type="http://schemas.openxmlformats.org/officeDocument/2006/relationships/hyperlink" Target="http://images.yandex.ru/yandsearch?text=%D0%B0%D1%82%D0%BE%D0%BC%D1%8B%20%D0%B8%20%D0%BC%D0%BE%D0%BB%D0%B5%D0%BA%D1%83%D0%BB%D1%8B%20%D0%BA%D0%B0%D1%80%D1%82%D0%B8%D0%BD%D0%BA%D0%B8&amp;noreask=1&amp;img_url=rewalls.com/pic/201109/1280x800/reWalls.com-47423.jpg&amp;pos=18&amp;rpt=simage&amp;lr=2" TargetMode="External"/><Relationship Id="rId9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0%BA%D0%B0%D1%80%D1%82%D0%B8%D0%BD%D0%BA%D0%B8%20%D0%BF%D0%BE%D0%B6%D0%B0%D1%80&amp;img_url=er.ru/media/userdata/news/2011/10/01/b57acc7c0277673520e295b81f8d9a3d.jpg&amp;pos=16&amp;rpt=simage" TargetMode="External"/><Relationship Id="rId3" Type="http://schemas.openxmlformats.org/officeDocument/2006/relationships/hyperlink" Target="http://images.yandex.ru/yandsearch?text=%D0%BA%D0%B0%D1%80%D1%82%D0%B8%D0%BD%D0%BA%D0%B8%20%20%D1%84%D0%B8%D0%B7%D0%B8%D1%87%D0%B5%D1%81%D0%BA%D0%B8%D0%B5%20%D1%8F%D0%B2%D0%BB%D0%B5%D0%BD%D0%B8%D1%8F%20%D0%BF%D1%80%D0%B8%D1%80%D0%BE%D0%B4%D1%8B&amp;noreask=1&amp;img_url=900igr.net/datai/priroda/5-JAvlenija-1.files/0001-001-Fizicheskie-javlenija-v-prirode.jpg&amp;pos=0&amp;rpt=simage&amp;lr=2" TargetMode="External"/><Relationship Id="rId7" Type="http://schemas.openxmlformats.org/officeDocument/2006/relationships/image" Target="../media/image2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p=3&amp;text=%D0%BA%D0%B0%D1%80%D1%82%D0%B8%D0%BD%D0%BA%D0%B8%20%20%D1%84%D0%B8%D0%B7%D0%B8%D1%87%D0%B5%D1%81%D0%BA%D0%B8%D0%B5%20%D1%8F%D0%B2%D0%BB%D0%B5%D0%BD%D0%B8%D1%8F%20%D0%BF%D1%80%D0%B8%D1%80%D0%BE%D0%B4%D1%8B&amp;noreask=1&amp;img_url=www.xrest.ru/images/collection/00044/900/original.jpg&amp;pos=92&amp;rpt=simage&amp;lr=2" TargetMode="External"/><Relationship Id="rId5" Type="http://schemas.openxmlformats.org/officeDocument/2006/relationships/image" Target="../media/image22.jpeg"/><Relationship Id="rId4" Type="http://schemas.openxmlformats.org/officeDocument/2006/relationships/image" Target="../media/image21.jpeg"/><Relationship Id="rId9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text=%D0%BA%D0%B0%D1%80%D1%82%D0%B8%D0%BD%D0%BA%D0%B8%20%D0%B2%D0%B5%D1%82%D0%B5%D1%80&amp;img_url=img0.liveinternet.ru/images/attach/c/3/76/350/76350070_large_Speed_16.jpg&amp;pos=9&amp;rpt=simage" TargetMode="External"/><Relationship Id="rId3" Type="http://schemas.openxmlformats.org/officeDocument/2006/relationships/image" Target="../media/image25.jpeg"/><Relationship Id="rId7" Type="http://schemas.openxmlformats.org/officeDocument/2006/relationships/image" Target="../media/image27.jpeg"/><Relationship Id="rId2" Type="http://schemas.openxmlformats.org/officeDocument/2006/relationships/hyperlink" Target="http://images.yandex.ru/yandsearch?text=%D0%BA%D0%B0%D1%80%D1%82%D0%B8%D0%BD%D0%BA%D0%B8%20%D0%B4%D0%BE%D0%B6%D0%B4%D1%8C&amp;img_url=wallpaper.goodfon.ru/image/32188-1024x768.jpg&amp;pos=16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A%D0%B0%D1%80%D1%82%D0%B8%D0%BD%D0%BA%D0%B8%20%D0%B2%D0%BE%D0%B4%D0%BE%D0%BF%D0%B0%D0%B4&amp;img_url=img.oboz.obozrevatel.com/files/NewsPhoto/2009/01/31/283247/144660_image_large.jpg&amp;pos=1&amp;rpt=simage" TargetMode="External"/><Relationship Id="rId11" Type="http://schemas.openxmlformats.org/officeDocument/2006/relationships/image" Target="../media/image29.jpeg"/><Relationship Id="rId5" Type="http://schemas.openxmlformats.org/officeDocument/2006/relationships/image" Target="../media/image26.jpeg"/><Relationship Id="rId10" Type="http://schemas.openxmlformats.org/officeDocument/2006/relationships/hyperlink" Target="http://images.yandex.ru/yandsearch?text=%D1%80%D0%B0%D0%B4%D1%83%D0%B3%D0%B0%20%D0%BA%D0%B0%D1%80%D1%82%D0%B8%D0%BD%D0%BA%D0%B0&amp;noreask=1&amp;img_url=www.symbolsbook.ru/images/R/Rainbow2.jpg&amp;pos=20&amp;rpt=simage&amp;lr=2" TargetMode="External"/><Relationship Id="rId4" Type="http://schemas.openxmlformats.org/officeDocument/2006/relationships/hyperlink" Target="http://images.yandex.ru/yandsearch?text=%D0%BA%D0%B0%D1%80%D1%82%D0%B8%D0%BD%D0%BA%D0%B8%20%D0%BB%D0%B8%D1%81%D1%82%D0%BE%D0%BF%D0%B0%D0%B4&amp;img_url=cs9950.userapi.com/u1601520/-6/x_d70abc99.jpg&amp;pos=3&amp;rpt=simage" TargetMode="External"/><Relationship Id="rId9" Type="http://schemas.openxmlformats.org/officeDocument/2006/relationships/image" Target="../media/image28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mages.yandex.ru/yandsearch?text=%D0%BA%D0%B0%D1%80%D1%82%D0%B8%D0%BD%D0%BA%D0%B8%20%D1%85%D0%B8%D0%BC%D0%B8%D1%87%D0%B5%D1%81%D0%BA%D0%B8%D0%B5%20%D0%B2%D0%B5%D1%89%D0%B5%D1%81%D1%82%D0%B2%D0%B0&amp;img_url=www.hes.haywood.k12.nc.us/wp-content/uploads/2009/11/Beaker.JPG&amp;pos=10&amp;rpt=simage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images.yandex.ru/yandsearch?p=1&amp;text=%D0%BA%D0%B0%D1%80%D1%82%D0%B8%D0%BD%D0%BA%D0%B8%20%D0%BC%D0%BE%D0%BB%D0%B5%D0%BA%D1%83%D0%BB%D1%8B%20%D0%B3%D0%B0%D0%B7%D1%8B&amp;img_url=www.zastavki.com/pictures/1024x768/2011/Creative_Wallpaper_Molecules_027854_.jpg&amp;pos=30&amp;rpt=simag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images.yandex.ru/yandsearch?text=%D0%BA%D0%B0%D1%80%D1%82%D0%B8%D0%BD%D0%BA%D0%B8%20%D0%B5%D0%BB%D1%8C%20&amp;img_url=vkramatorske.net/uploads/images/00/00/02/2010/12/17/85f287.jpg&amp;pos=21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A%D0%B0%D1%80%D1%82%D0%B8%D0%BD%D0%BA%D0%B8%20%D1%80%D0%BE%D0%B7%D0%B0&amp;img_url=img-fotki.yandex.ru/get/5601/afrodiana.42/0_42e67_a17b329f_XL&amp;pos=1&amp;rpt=simage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images.yandex.ru/yandsearch?p=1&amp;text=%D0%BA%D0%B0%D1%80%D1%82%D0%B8%D0%BD%D0%BA%D0%B8%20%D0%B5%D0%BB%D1%8C%20%D0%BF%D0%BE%D0%B3%D0%B8%D0%B1%D0%B0%D1%8E%D1%89%D0%B0%D1%8F&amp;img_url=www.lesmaster.com/img/gibel_eli.jpg&amp;pos=40&amp;rpt=simag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yandex.ru/yandsearch?p=1&amp;text=%D1%80%D0%B0%D1%81%D1%82%D1%8F%D0%B6%D0%B5%D0%BD%D0%B8%D0%B5%20%D0%BF%D1%80%D1%83%D0%B6%D0%B8%D0%BD%D1%8B%20%D0%BA%D0%B0%D1%80%D1%82%D0%B8%D0%BD%D0%BA%D0%B0&amp;img_url=zyek.ru/images/7_big.jpg&amp;pos=43&amp;rpt=simag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images.yandex.ru/yandsearch?p=4&amp;text=%D0%BA%D0%B0%D1%80%D1%82%D0%B8%D0%BD%D0%BA%D0%B8%20%D0%BA%D0%BE%D1%80%D1%80%D0%BE%D0%B7%D0%B8%D1%8F&amp;img_url=www.smash-repair.com.au/images/rust-repairs.jpg&amp;pos=144&amp;rpt=simage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://images.yandex.ru/yandsearch?text=%D0%BA%D0%B0%D1%80%D1%82%D0%B8%D0%BD%D0%BA%D0%B8%20%D1%81%D0%BD%D0%B5%D0%B3%D0%BE%D0%BF%D0%B0%D0%B4&amp;img_url=static.rbytes.net/fullsize_screenshots/d/x/dx-winter-snow-screensaver.jpg&amp;pos=2&amp;rpt=simag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mages.yandex.ru/yandsearch?text=%D0%BA%D0%B0%D1%80%D1%82%D0%B8%D0%BD%D0%BA%D0%B8%20%D0%BA%D0%B8%D0%BF%D0%B5%D0%BD%D0%B8%D0%B5&amp;img_url=www.specural.com/files/slovar/kipenie2.jpg&amp;pos=0&amp;rpt=simage" TargetMode="External"/><Relationship Id="rId11" Type="http://schemas.openxmlformats.org/officeDocument/2006/relationships/image" Target="../media/image19.jpeg"/><Relationship Id="rId5" Type="http://schemas.openxmlformats.org/officeDocument/2006/relationships/image" Target="../media/image16.jpeg"/><Relationship Id="rId10" Type="http://schemas.openxmlformats.org/officeDocument/2006/relationships/hyperlink" Target="http://images.yandex.ru/yandsearch?text=%D1%85%D0%B8%D0%BC%D0%B8%D1%87%D0%B5%D1%81%D0%BA%D0%B0%D1%8F%20%D1%80%D0%B5%D0%B0%D0%BA%D1%86%D0%B8%D1%8F%20%D0%BA%D0%B0%D1%80%D1%82%D0%B8%D0%BD%D0%BA%D0%B0&amp;noreask=1&amp;img_url=gorod.tomsk.ru/uploads/11740/1243485575/10010010.jpg&amp;pos=4&amp;rpt=simage&amp;lr=2" TargetMode="External"/><Relationship Id="rId4" Type="http://schemas.openxmlformats.org/officeDocument/2006/relationships/hyperlink" Target="http://images.yandex.ru/yandsearch?text=%D0%BA%D0%B0%D1%80%D1%82%D0%B8%D0%BD%D0%BA%D0%B8%20%D0%BF%D1%80%D0%B8%D0%BB%D0%B8%D0%B2&amp;img_url=dic.academic.ru/pictures/enc_colier/ph01794.jpg&amp;pos=1&amp;rpt=simage" TargetMode="External"/><Relationship Id="rId9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4-tub-ru.yandex.net/i?id=260349320-4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30738" y="285728"/>
            <a:ext cx="2527476" cy="2117997"/>
          </a:xfrm>
          <a:prstGeom prst="rect">
            <a:avLst/>
          </a:prstGeom>
          <a:noFill/>
        </p:spPr>
      </p:pic>
      <p:pic>
        <p:nvPicPr>
          <p:cNvPr id="1036" name="Picture 12" descr="http://im2-tub-ru.yandex.net/i?id=37254580-43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1" y="4357694"/>
            <a:ext cx="2773700" cy="2000264"/>
          </a:xfrm>
          <a:prstGeom prst="rect">
            <a:avLst/>
          </a:prstGeom>
          <a:noFill/>
        </p:spPr>
      </p:pic>
      <p:pic>
        <p:nvPicPr>
          <p:cNvPr id="1038" name="Picture 14" descr="http://im6-tub-ru.yandex.net/i?id=247873061-29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4285" y="285728"/>
            <a:ext cx="3150046" cy="2143140"/>
          </a:xfrm>
          <a:prstGeom prst="rect">
            <a:avLst/>
          </a:prstGeom>
          <a:noFill/>
        </p:spPr>
      </p:pic>
      <p:pic>
        <p:nvPicPr>
          <p:cNvPr id="1040" name="Picture 16" descr="http://im3-tub-ru.yandex.net/i?id=391263180-54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714744" y="4572008"/>
            <a:ext cx="1985484" cy="1857388"/>
          </a:xfrm>
          <a:prstGeom prst="rect">
            <a:avLst/>
          </a:prstGeom>
          <a:noFill/>
        </p:spPr>
      </p:pic>
      <p:pic>
        <p:nvPicPr>
          <p:cNvPr id="1042" name="Picture 18" descr="http://im4-tub-ru.yandex.net/i?id=146836955-11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6524638" y="4429132"/>
            <a:ext cx="2333641" cy="2000264"/>
          </a:xfrm>
          <a:prstGeom prst="rect">
            <a:avLst/>
          </a:prstGeom>
          <a:noFill/>
        </p:spPr>
      </p:pic>
      <p:pic>
        <p:nvPicPr>
          <p:cNvPr id="1034" name="Picture 10" descr="http://im4-tub-ru.yandex.net/i?id=194110846-69-72&amp;n=21">
            <a:hlinkClick r:id="rId12"/>
          </p:cNvPr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401894" y="1928802"/>
            <a:ext cx="2527427" cy="192882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10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9" dur="2000" fill="hold"/>
                                        <p:tgtEl>
                                          <p:spTgt spid="10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2" dur="2000" fill="hold"/>
                                        <p:tgtEl>
                                          <p:spTgt spid="10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000"/>
                            </p:stCondLst>
                            <p:childTnLst>
                              <p:par>
                                <p:cTn id="44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2000" fill="hold"/>
                                        <p:tgtEl>
                                          <p:spTgt spid="10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1000"/>
                            </p:stCondLst>
                            <p:childTnLst>
                              <p:par>
                                <p:cTn id="47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0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1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1725602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chemeClr val="bg1"/>
                </a:solidFill>
              </a:rPr>
              <a:t>8. Какие </a:t>
            </a:r>
            <a:r>
              <a:rPr lang="ru-RU" sz="4000" dirty="0" smtClean="0">
                <a:solidFill>
                  <a:schemeClr val="bg1"/>
                </a:solidFill>
                <a:latin typeface="Arial Narrow" pitchFamily="34" charset="0"/>
              </a:rPr>
              <a:t>явления</a:t>
            </a:r>
            <a:r>
              <a:rPr lang="ru-RU" sz="4000" dirty="0" smtClean="0">
                <a:solidFill>
                  <a:schemeClr val="bg1"/>
                </a:solidFill>
              </a:rPr>
              <a:t> изображены ? Ответ обосновать.</a:t>
            </a:r>
            <a:endParaRPr lang="ru-RU" dirty="0"/>
          </a:p>
        </p:txBody>
      </p:sp>
      <p:pic>
        <p:nvPicPr>
          <p:cNvPr id="7170" name="Picture 2" descr="http://hiero.ru/pict/b7f/20057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57884" y="4357694"/>
            <a:ext cx="2745514" cy="1824031"/>
          </a:xfrm>
          <a:prstGeom prst="rect">
            <a:avLst/>
          </a:prstGeom>
          <a:noFill/>
        </p:spPr>
      </p:pic>
      <p:pic>
        <p:nvPicPr>
          <p:cNvPr id="7172" name="Picture 4" descr="http://im0-tub-ru.yandex.net/i?id=469647325-27-72&amp;n=21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928802"/>
            <a:ext cx="2571754" cy="1785940"/>
          </a:xfrm>
          <a:prstGeom prst="rect">
            <a:avLst/>
          </a:prstGeom>
          <a:noFill/>
        </p:spPr>
      </p:pic>
      <p:pic>
        <p:nvPicPr>
          <p:cNvPr id="7174" name="Picture 6" descr="http://stat17.privet.ru/lr/0911226e206e42c4f181470428ab528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4214818"/>
            <a:ext cx="2857520" cy="1873811"/>
          </a:xfrm>
          <a:prstGeom prst="rect">
            <a:avLst/>
          </a:prstGeom>
          <a:noFill/>
        </p:spPr>
      </p:pic>
      <p:pic>
        <p:nvPicPr>
          <p:cNvPr id="7176" name="Picture 8" descr="http://im6-tub-ru.yandex.net/i?id=463547078-62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1928802"/>
            <a:ext cx="3071802" cy="1687803"/>
          </a:xfrm>
          <a:prstGeom prst="rect">
            <a:avLst/>
          </a:prstGeom>
          <a:noFill/>
        </p:spPr>
      </p:pic>
      <p:pic>
        <p:nvPicPr>
          <p:cNvPr id="7178" name="Picture 10" descr="http://im7-tub-ru.yandex.net/i?id=25437780-29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2928926" y="3214686"/>
            <a:ext cx="3333757" cy="200025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1725602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9. Какие явления изображены ? Ответ обосновать.</a:t>
            </a:r>
            <a:endParaRPr lang="ru-RU" sz="3600" dirty="0">
              <a:solidFill>
                <a:schemeClr val="bg1"/>
              </a:solidFill>
            </a:endParaRPr>
          </a:p>
        </p:txBody>
      </p:sp>
      <p:pic>
        <p:nvPicPr>
          <p:cNvPr id="6146" name="Picture 2" descr="http://im4-tub-ru.yandex.net/i?id=283326346-6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2000240"/>
            <a:ext cx="2857520" cy="1785950"/>
          </a:xfrm>
          <a:prstGeom prst="rect">
            <a:avLst/>
          </a:prstGeom>
          <a:noFill/>
        </p:spPr>
      </p:pic>
      <p:pic>
        <p:nvPicPr>
          <p:cNvPr id="6148" name="Picture 4" descr="http://im6-tub-ru.yandex.net/i?id=329559151-2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5008" y="4714884"/>
            <a:ext cx="2381267" cy="1785950"/>
          </a:xfrm>
          <a:prstGeom prst="rect">
            <a:avLst/>
          </a:prstGeom>
          <a:noFill/>
        </p:spPr>
      </p:pic>
      <p:pic>
        <p:nvPicPr>
          <p:cNvPr id="6150" name="Picture 6" descr="http://im3-tub-ru.yandex.net/i?id=186447346-30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1538" y="4500570"/>
            <a:ext cx="3314707" cy="2071692"/>
          </a:xfrm>
          <a:prstGeom prst="rect">
            <a:avLst/>
          </a:prstGeom>
          <a:noFill/>
        </p:spPr>
      </p:pic>
      <p:pic>
        <p:nvPicPr>
          <p:cNvPr id="6154" name="Picture 10" descr="http://im4-tub-ru.yandex.net/i?id=516025646-56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572132" y="1928802"/>
            <a:ext cx="2405066" cy="1803800"/>
          </a:xfrm>
          <a:prstGeom prst="rect">
            <a:avLst/>
          </a:prstGeom>
          <a:noFill/>
        </p:spPr>
      </p:pic>
      <p:pic>
        <p:nvPicPr>
          <p:cNvPr id="4098" name="Picture 2" descr="http://im4-tub-ru.yandex.net/i?id=74155774-13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571869" y="3071809"/>
            <a:ext cx="2703198" cy="1810177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642918"/>
            <a:ext cx="7324724" cy="5072099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r>
              <a:rPr lang="ru-RU" sz="4100" b="1" dirty="0">
                <a:solidFill>
                  <a:schemeClr val="accent1"/>
                </a:solidFill>
                <a:latin typeface="+mj-lt"/>
              </a:rPr>
              <a:t>Заполнить таблицу. </a:t>
            </a:r>
            <a:r>
              <a:rPr lang="ru-RU" sz="4100" dirty="0">
                <a:solidFill>
                  <a:schemeClr val="accent1"/>
                </a:solidFill>
                <a:latin typeface="+mj-lt"/>
              </a:rPr>
              <a:t>Приведенный перечень  слов распределить по соответствующим колонкам: топор, прыжок, снегопад, вода, карандаш, сахар, воздух, соль, нефть, минеральная вода, испарение, книга.</a:t>
            </a:r>
          </a:p>
          <a:p>
            <a:pPr algn="ctr">
              <a:buNone/>
            </a:pPr>
            <a:r>
              <a:rPr lang="ru-RU" sz="4100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>
                <a:latin typeface="+mj-lt"/>
              </a:rPr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00166" y="2357430"/>
          <a:ext cx="6477024" cy="3498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042"/>
                <a:gridCol w="1600994"/>
                <a:gridCol w="1600994"/>
                <a:gridCol w="1600994"/>
              </a:tblGrid>
              <a:tr h="11430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Физическое тело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Вещество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Смесь веществ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Явление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851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51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8515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7424766" cy="562612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chemeClr val="accent1"/>
                </a:solidFill>
                <a:latin typeface="+mj-lt"/>
              </a:rPr>
              <a:t>С помощью пластилина и бумаги выполнить соответствующие задания.</a:t>
            </a:r>
          </a:p>
          <a:p>
            <a:pPr>
              <a:buNone/>
            </a:pPr>
            <a:r>
              <a:rPr lang="ru-RU" dirty="0">
                <a:solidFill>
                  <a:schemeClr val="accent1"/>
                </a:solidFill>
                <a:latin typeface="+mj-lt"/>
              </a:rPr>
              <a:t>1 команда: изобразить диффузию </a:t>
            </a:r>
            <a:r>
              <a:rPr lang="ru-RU" smtClean="0">
                <a:solidFill>
                  <a:schemeClr val="accent1"/>
                </a:solidFill>
                <a:latin typeface="+mj-lt"/>
              </a:rPr>
              <a:t>между двумя веществами,</a:t>
            </a:r>
            <a:endParaRPr lang="ru-RU" dirty="0">
              <a:solidFill>
                <a:schemeClr val="accent1"/>
              </a:solidFill>
              <a:latin typeface="+mj-lt"/>
            </a:endParaRPr>
          </a:p>
          <a:p>
            <a:pPr>
              <a:buNone/>
            </a:pPr>
            <a:r>
              <a:rPr lang="ru-RU" dirty="0">
                <a:solidFill>
                  <a:schemeClr val="accent1"/>
                </a:solidFill>
                <a:latin typeface="+mj-lt"/>
              </a:rPr>
              <a:t>2 команда: расположение молекул </a:t>
            </a:r>
            <a:r>
              <a:rPr lang="ru-RU" dirty="0" smtClean="0">
                <a:solidFill>
                  <a:schemeClr val="accent1"/>
                </a:solidFill>
                <a:latin typeface="+mj-lt"/>
              </a:rPr>
              <a:t>в </a:t>
            </a:r>
            <a:r>
              <a:rPr lang="ru-RU" dirty="0">
                <a:solidFill>
                  <a:schemeClr val="accent1"/>
                </a:solidFill>
                <a:latin typeface="+mj-lt"/>
              </a:rPr>
              <a:t>газах, жидкостях и твердых телах,</a:t>
            </a:r>
          </a:p>
          <a:p>
            <a:pPr>
              <a:buNone/>
            </a:pPr>
            <a:r>
              <a:rPr lang="ru-RU" dirty="0">
                <a:solidFill>
                  <a:schemeClr val="accent1"/>
                </a:solidFill>
                <a:latin typeface="+mj-lt"/>
              </a:rPr>
              <a:t>3 команда -  изобразить молекулы воды, кислорода, водорода.</a:t>
            </a:r>
          </a:p>
          <a:p>
            <a:pPr>
              <a:buNone/>
            </a:pPr>
            <a:r>
              <a:rPr lang="ru-RU" dirty="0">
                <a:solidFill>
                  <a:schemeClr val="accent1"/>
                </a:solidFill>
                <a:latin typeface="+mj-lt"/>
              </a:rPr>
              <a:t>Объяснить, что изображено</a:t>
            </a:r>
          </a:p>
          <a:p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74320"/>
            <a:ext cx="7284938" cy="4940630"/>
          </a:xfrm>
        </p:spPr>
        <p:txBody>
          <a:bodyPr>
            <a:normAutofit/>
          </a:bodyPr>
          <a:lstStyle/>
          <a:p>
            <a:pPr lvl="0"/>
            <a:r>
              <a:rPr lang="ru-RU" dirty="0" smtClean="0">
                <a:solidFill>
                  <a:schemeClr val="accent1"/>
                </a:solidFill>
              </a:rPr>
              <a:t>Домашнее задание: </a:t>
            </a:r>
            <a:r>
              <a:rPr lang="ru-RU" sz="4800" dirty="0" smtClean="0">
                <a:solidFill>
                  <a:schemeClr val="accent1"/>
                </a:solidFill>
                <a:ea typeface="Times New Roman" pitchFamily="18" charset="0"/>
                <a:cs typeface="Times New Roman" pitchFamily="18" charset="0"/>
              </a:rPr>
              <a:t>повторить главу 2 (см.р. на следующем уроке), работа в словарях </a:t>
            </a:r>
            <a:r>
              <a:rPr lang="ru-RU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2571744"/>
            <a:ext cx="6480048" cy="2301240"/>
          </a:xfrm>
          <a:noFill/>
        </p:spPr>
        <p:txBody>
          <a:bodyPr>
            <a:normAutofit/>
          </a:bodyPr>
          <a:lstStyle/>
          <a:p>
            <a:pPr algn="ctr"/>
            <a:r>
              <a:rPr lang="ru-RU" sz="4800" dirty="0" smtClean="0"/>
              <a:t>Строение и свойства вещества</a:t>
            </a:r>
            <a:endParaRPr lang="ru-RU" sz="48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1. Какие </a:t>
            </a:r>
            <a:r>
              <a:rPr lang="ru-RU" dirty="0">
                <a:solidFill>
                  <a:srgbClr val="00B0F0"/>
                </a:solidFill>
              </a:rPr>
              <a:t>состояния воды вы наблюдали?</a:t>
            </a:r>
          </a:p>
        </p:txBody>
      </p:sp>
      <p:pic>
        <p:nvPicPr>
          <p:cNvPr id="14338" name="Picture 2" descr="http://im2-tub-ru.yandex.net/i?id=21799230-01-72&amp;n=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357430"/>
            <a:ext cx="3333773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28604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2. Приведите </a:t>
            </a:r>
            <a:r>
              <a:rPr lang="ru-RU" dirty="0">
                <a:solidFill>
                  <a:srgbClr val="00B0F0"/>
                </a:solidFill>
              </a:rPr>
              <a:t>по три примера органических и неорганических веществ.</a:t>
            </a:r>
          </a:p>
        </p:txBody>
      </p:sp>
      <p:pic>
        <p:nvPicPr>
          <p:cNvPr id="25602" name="Picture 2" descr="http://im0-tub-ru.yandex.net/i?id=165259865-5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500306"/>
            <a:ext cx="3833839" cy="285752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3. Сохраняют </a:t>
            </a:r>
            <a:r>
              <a:rPr lang="ru-RU" dirty="0">
                <a:solidFill>
                  <a:srgbClr val="00B0F0"/>
                </a:solidFill>
              </a:rPr>
              <a:t>ли свою форму газы и жидкости?</a:t>
            </a:r>
          </a:p>
        </p:txBody>
      </p:sp>
      <p:pic>
        <p:nvPicPr>
          <p:cNvPr id="13314" name="Picture 2" descr="http://im4-tub-ru.yandex.net/i?id=368210413-37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428868"/>
            <a:ext cx="3476636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7424766" cy="165416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/>
              <a:t>4. Тела </a:t>
            </a:r>
            <a:r>
              <a:rPr lang="ru-RU" sz="2800" dirty="0"/>
              <a:t>имеют различную форму, объем, окраску. Внимательно рассмотрите рисунки, а затем сравните их: что одинаковое и что разное.</a:t>
            </a:r>
          </a:p>
        </p:txBody>
      </p:sp>
      <p:pic>
        <p:nvPicPr>
          <p:cNvPr id="12290" name="Picture 2" descr="http://im8-tub-ru.yandex.net/i?id=102171030-01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2214554"/>
            <a:ext cx="1647829" cy="2187384"/>
          </a:xfrm>
          <a:prstGeom prst="rect">
            <a:avLst/>
          </a:prstGeom>
          <a:noFill/>
        </p:spPr>
      </p:pic>
      <p:pic>
        <p:nvPicPr>
          <p:cNvPr id="12292" name="Picture 4" descr="http://im0-tub-ru.yandex.net/i?id=430742170-69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14744" y="2357430"/>
            <a:ext cx="2476517" cy="1857388"/>
          </a:xfrm>
          <a:prstGeom prst="rect">
            <a:avLst/>
          </a:prstGeom>
          <a:noFill/>
        </p:spPr>
      </p:pic>
      <p:pic>
        <p:nvPicPr>
          <p:cNvPr id="12294" name="Picture 6" descr="http://im6-tub-ru.yandex.net/i?id=173450418-42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42976" y="4929198"/>
            <a:ext cx="2286000" cy="1428750"/>
          </a:xfrm>
          <a:prstGeom prst="rect">
            <a:avLst/>
          </a:prstGeom>
          <a:noFill/>
        </p:spPr>
      </p:pic>
      <p:pic>
        <p:nvPicPr>
          <p:cNvPr id="12296" name="Picture 8" descr="http://img-fotki.yandex.ru/get/5110/belvoin.48/0_57223_3e3d4bbc_XL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475332" y="4857760"/>
            <a:ext cx="1811151" cy="1357322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8"/>
            <a:ext cx="7210452" cy="3940180"/>
          </a:xfrm>
        </p:spPr>
        <p:txBody>
          <a:bodyPr>
            <a:normAutofit/>
          </a:bodyPr>
          <a:lstStyle/>
          <a:p>
            <a:r>
              <a:rPr lang="ru-RU" sz="3100" dirty="0" smtClean="0"/>
              <a:t>5. </a:t>
            </a:r>
            <a:r>
              <a:rPr lang="ru-RU" sz="3600" dirty="0" smtClean="0"/>
              <a:t>О </a:t>
            </a:r>
            <a:r>
              <a:rPr lang="ru-RU" sz="3600" dirty="0"/>
              <a:t>предмете известно, что он хорошо сохраняет свой объем и форму. В каком состоянии находится вещество, из которого состоит этот предмет?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2154230"/>
          </a:xfrm>
        </p:spPr>
        <p:txBody>
          <a:bodyPr>
            <a:normAutofit/>
          </a:bodyPr>
          <a:lstStyle/>
          <a:p>
            <a:pPr algn="ctr"/>
            <a:r>
              <a:rPr lang="ru-RU" sz="3100" dirty="0" smtClean="0"/>
              <a:t>6. Растянули, сжали  пружину, затем отпустили. Что происходит с пружиной? Какое  свойство характерно для пружины?</a:t>
            </a:r>
            <a:endParaRPr lang="ru-RU" dirty="0"/>
          </a:p>
        </p:txBody>
      </p:sp>
      <p:pic>
        <p:nvPicPr>
          <p:cNvPr id="7172" name="Picture 4" descr="http://im6-tub-ru.yandex.net/i?id=430611448-39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2857496"/>
            <a:ext cx="3484269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143985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bg1"/>
                </a:solidFill>
              </a:rPr>
              <a:t>7. Какие явления изображены ? </a:t>
            </a:r>
            <a:r>
              <a:rPr lang="ru-RU" sz="3600" dirty="0">
                <a:solidFill>
                  <a:schemeClr val="bg1"/>
                </a:solidFill>
              </a:rPr>
              <a:t>Ответ обосновать.</a:t>
            </a:r>
          </a:p>
        </p:txBody>
      </p:sp>
      <p:pic>
        <p:nvPicPr>
          <p:cNvPr id="8194" name="Picture 2" descr="http://im4-tub-ru.yandex.net/i?id=295614680-26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071678"/>
            <a:ext cx="2381253" cy="1785940"/>
          </a:xfrm>
          <a:prstGeom prst="rect">
            <a:avLst/>
          </a:prstGeom>
          <a:noFill/>
        </p:spPr>
      </p:pic>
      <p:pic>
        <p:nvPicPr>
          <p:cNvPr id="8196" name="Picture 4" descr="http://im8-tub-ru.yandex.net/i?id=149012240-31-72&amp;n=21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1536" y="2214554"/>
            <a:ext cx="2516815" cy="1714512"/>
          </a:xfrm>
          <a:prstGeom prst="rect">
            <a:avLst/>
          </a:prstGeom>
          <a:noFill/>
        </p:spPr>
      </p:pic>
      <p:pic>
        <p:nvPicPr>
          <p:cNvPr id="8198" name="Picture 6" descr="http://im2-tub-ru.yandex.net/i?id=9182779-41-72&amp;n=21">
            <a:hlinkClick r:id="rId6"/>
          </p:cNvPr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86512" y="2143116"/>
            <a:ext cx="2571768" cy="1928826"/>
          </a:xfrm>
          <a:prstGeom prst="rect">
            <a:avLst/>
          </a:prstGeom>
          <a:noFill/>
        </p:spPr>
      </p:pic>
      <p:pic>
        <p:nvPicPr>
          <p:cNvPr id="8200" name="Picture 8" descr="http://im4-tub-ru.yandex.net/i?id=178125242-37-72&amp;n=21">
            <a:hlinkClick r:id="rId8"/>
          </p:cNvPr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28728" y="4357694"/>
            <a:ext cx="2667019" cy="1785950"/>
          </a:xfrm>
          <a:prstGeom prst="rect">
            <a:avLst/>
          </a:prstGeom>
          <a:noFill/>
        </p:spPr>
      </p:pic>
      <p:pic>
        <p:nvPicPr>
          <p:cNvPr id="6146" name="Picture 2" descr="http://im8-tub-ru.yandex.net/i?id=444326694-01-72&amp;n=21">
            <a:hlinkClick r:id="rId10"/>
          </p:cNvPr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5149208" y="4643446"/>
            <a:ext cx="2142187" cy="185738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158</TotalTime>
  <Words>238</Words>
  <Application>Microsoft Office PowerPoint</Application>
  <PresentationFormat>Экран (4:3)</PresentationFormat>
  <Paragraphs>32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Техническая</vt:lpstr>
      <vt:lpstr>Слайд 1</vt:lpstr>
      <vt:lpstr>Строение и свойства вещества</vt:lpstr>
      <vt:lpstr>1. Какие состояния воды вы наблюдали?</vt:lpstr>
      <vt:lpstr>2. Приведите по три примера органических и неорганических веществ.</vt:lpstr>
      <vt:lpstr>3. Сохраняют ли свою форму газы и жидкости?</vt:lpstr>
      <vt:lpstr>4. Тела имеют различную форму, объем, окраску. Внимательно рассмотрите рисунки, а затем сравните их: что одинаковое и что разное.</vt:lpstr>
      <vt:lpstr>5. О предмете известно, что он хорошо сохраняет свой объем и форму. В каком состоянии находится вещество, из которого состоит этот предмет?</vt:lpstr>
      <vt:lpstr>6. Растянули, сжали  пружину, затем отпустили. Что происходит с пружиной? Какое  свойство характерно для пружины?</vt:lpstr>
      <vt:lpstr>7. Какие явления изображены ? Ответ обосновать.</vt:lpstr>
      <vt:lpstr>8. Какие явления изображены ? Ответ обосновать.</vt:lpstr>
      <vt:lpstr>9. Какие явления изображены ? Ответ обосновать.</vt:lpstr>
      <vt:lpstr>Слайд 12</vt:lpstr>
      <vt:lpstr>Слайд 13</vt:lpstr>
      <vt:lpstr>Домашнее задание: повторить главу 2 (см.р. на следующем уроке), работа в словарях 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Archer</dc:creator>
  <cp:lastModifiedBy>учитель</cp:lastModifiedBy>
  <cp:revision>20</cp:revision>
  <dcterms:created xsi:type="dcterms:W3CDTF">2012-10-24T21:18:11Z</dcterms:created>
  <dcterms:modified xsi:type="dcterms:W3CDTF">2012-10-26T05:46:40Z</dcterms:modified>
</cp:coreProperties>
</file>