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7" r:id="rId9"/>
    <p:sldId id="261" r:id="rId10"/>
    <p:sldId id="262" r:id="rId11"/>
    <p:sldId id="268" r:id="rId12"/>
    <p:sldId id="263" r:id="rId13"/>
    <p:sldId id="264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47;&#1072;&#1075;&#1088;&#1091;&#1079;&#1082;&#1080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47;&#1072;&#1075;&#1088;&#1091;&#1079;&#1082;&#1080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47;&#1072;&#1075;&#1088;&#1091;&#1079;&#1082;&#1080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47;&#1072;&#1075;&#1088;&#1091;&#1079;&#1082;&#1080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y  = 3x^2 - 12x + 9</c:v>
          </c:tx>
          <c:xVal>
            <c:numRef>
              <c:f>'все 4'!$A$2:$A$12</c:f>
              <c:numCache>
                <c:formatCode>General</c:formatCode>
                <c:ptCount val="11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</c:numCache>
            </c:numRef>
          </c:xVal>
          <c:yVal>
            <c:numRef>
              <c:f>'все 4'!$B$2:$B$12</c:f>
              <c:numCache>
                <c:formatCode>General</c:formatCode>
                <c:ptCount val="11"/>
                <c:pt idx="0">
                  <c:v>72</c:v>
                </c:pt>
                <c:pt idx="1">
                  <c:v>45</c:v>
                </c:pt>
                <c:pt idx="2">
                  <c:v>24</c:v>
                </c:pt>
                <c:pt idx="3">
                  <c:v>9</c:v>
                </c:pt>
                <c:pt idx="4">
                  <c:v>0</c:v>
                </c:pt>
                <c:pt idx="5">
                  <c:v>-3</c:v>
                </c:pt>
                <c:pt idx="6">
                  <c:v>0</c:v>
                </c:pt>
                <c:pt idx="7">
                  <c:v>9</c:v>
                </c:pt>
                <c:pt idx="8">
                  <c:v>24</c:v>
                </c:pt>
                <c:pt idx="9">
                  <c:v>45</c:v>
                </c:pt>
                <c:pt idx="10">
                  <c:v>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09952"/>
        <c:axId val="82910528"/>
      </c:scatterChart>
      <c:valAx>
        <c:axId val="82909952"/>
        <c:scaling>
          <c:orientation val="minMax"/>
          <c:max val="12"/>
          <c:min val="-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2910528"/>
        <c:crosses val="autoZero"/>
        <c:crossBetween val="midCat"/>
        <c:majorUnit val="1"/>
      </c:valAx>
      <c:valAx>
        <c:axId val="82910528"/>
        <c:scaling>
          <c:orientation val="minMax"/>
          <c:max val="12"/>
          <c:min val="-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909952"/>
        <c:crosses val="autoZero"/>
        <c:crossBetween val="midCat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y  = 3x^2 - 12x + 9</c:v>
          </c:tx>
          <c:xVal>
            <c:numRef>
              <c:f>'все 4'!$A$2:$A$12</c:f>
              <c:numCache>
                <c:formatCode>General</c:formatCode>
                <c:ptCount val="11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</c:numCache>
            </c:numRef>
          </c:xVal>
          <c:yVal>
            <c:numRef>
              <c:f>'все 4'!$B$2:$B$12</c:f>
              <c:numCache>
                <c:formatCode>General</c:formatCode>
                <c:ptCount val="11"/>
                <c:pt idx="0">
                  <c:v>72</c:v>
                </c:pt>
                <c:pt idx="1">
                  <c:v>45</c:v>
                </c:pt>
                <c:pt idx="2">
                  <c:v>24</c:v>
                </c:pt>
                <c:pt idx="3">
                  <c:v>9</c:v>
                </c:pt>
                <c:pt idx="4">
                  <c:v>0</c:v>
                </c:pt>
                <c:pt idx="5">
                  <c:v>-3</c:v>
                </c:pt>
                <c:pt idx="6">
                  <c:v>0</c:v>
                </c:pt>
                <c:pt idx="7">
                  <c:v>9</c:v>
                </c:pt>
                <c:pt idx="8">
                  <c:v>24</c:v>
                </c:pt>
                <c:pt idx="9">
                  <c:v>45</c:v>
                </c:pt>
                <c:pt idx="10">
                  <c:v>72</c:v>
                </c:pt>
              </c:numCache>
            </c:numRef>
          </c:yVal>
          <c:smooth val="1"/>
        </c:ser>
        <c:ser>
          <c:idx val="1"/>
          <c:order val="1"/>
          <c:tx>
            <c:v>y  = 3x^2 + 12x + 9</c:v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</c:marker>
          <c:xVal>
            <c:numRef>
              <c:f>'все 4'!$A$14:$A$24</c:f>
              <c:numCache>
                <c:formatCode>General</c:formatCode>
                <c:ptCount val="11"/>
                <c:pt idx="0">
                  <c:v>-7</c:v>
                </c:pt>
                <c:pt idx="1">
                  <c:v>-6</c:v>
                </c:pt>
                <c:pt idx="2">
                  <c:v>-5</c:v>
                </c:pt>
                <c:pt idx="3">
                  <c:v>-4</c:v>
                </c:pt>
                <c:pt idx="4">
                  <c:v>-3</c:v>
                </c:pt>
                <c:pt idx="5">
                  <c:v>-2</c:v>
                </c:pt>
                <c:pt idx="6">
                  <c:v>-1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</c:numCache>
            </c:numRef>
          </c:xVal>
          <c:yVal>
            <c:numRef>
              <c:f>'все 4'!$B$14:$B$24</c:f>
              <c:numCache>
                <c:formatCode>General</c:formatCode>
                <c:ptCount val="11"/>
                <c:pt idx="0">
                  <c:v>72</c:v>
                </c:pt>
                <c:pt idx="1">
                  <c:v>45</c:v>
                </c:pt>
                <c:pt idx="2">
                  <c:v>24</c:v>
                </c:pt>
                <c:pt idx="3">
                  <c:v>9</c:v>
                </c:pt>
                <c:pt idx="4">
                  <c:v>0</c:v>
                </c:pt>
                <c:pt idx="5">
                  <c:v>-3</c:v>
                </c:pt>
                <c:pt idx="6">
                  <c:v>0</c:v>
                </c:pt>
                <c:pt idx="7">
                  <c:v>9</c:v>
                </c:pt>
                <c:pt idx="8">
                  <c:v>24</c:v>
                </c:pt>
                <c:pt idx="9">
                  <c:v>45</c:v>
                </c:pt>
                <c:pt idx="10">
                  <c:v>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519168"/>
        <c:axId val="83519744"/>
      </c:scatterChart>
      <c:valAx>
        <c:axId val="83519168"/>
        <c:scaling>
          <c:orientation val="minMax"/>
          <c:max val="12"/>
          <c:min val="-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3519744"/>
        <c:crosses val="autoZero"/>
        <c:crossBetween val="midCat"/>
        <c:majorUnit val="1"/>
      </c:valAx>
      <c:valAx>
        <c:axId val="83519744"/>
        <c:scaling>
          <c:orientation val="minMax"/>
          <c:max val="12"/>
          <c:min val="-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519168"/>
        <c:crosses val="autoZero"/>
        <c:crossBetween val="midCat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y  = 3x^2 - 12x + 9</c:v>
          </c:tx>
          <c:xVal>
            <c:numRef>
              <c:f>'все 4'!$A$2:$A$12</c:f>
              <c:numCache>
                <c:formatCode>General</c:formatCode>
                <c:ptCount val="11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</c:numCache>
            </c:numRef>
          </c:xVal>
          <c:yVal>
            <c:numRef>
              <c:f>'все 4'!$B$2:$B$12</c:f>
              <c:numCache>
                <c:formatCode>General</c:formatCode>
                <c:ptCount val="11"/>
                <c:pt idx="0">
                  <c:v>72</c:v>
                </c:pt>
                <c:pt idx="1">
                  <c:v>45</c:v>
                </c:pt>
                <c:pt idx="2">
                  <c:v>24</c:v>
                </c:pt>
                <c:pt idx="3">
                  <c:v>9</c:v>
                </c:pt>
                <c:pt idx="4">
                  <c:v>0</c:v>
                </c:pt>
                <c:pt idx="5">
                  <c:v>-3</c:v>
                </c:pt>
                <c:pt idx="6">
                  <c:v>0</c:v>
                </c:pt>
                <c:pt idx="7">
                  <c:v>9</c:v>
                </c:pt>
                <c:pt idx="8">
                  <c:v>24</c:v>
                </c:pt>
                <c:pt idx="9">
                  <c:v>45</c:v>
                </c:pt>
                <c:pt idx="10">
                  <c:v>72</c:v>
                </c:pt>
              </c:numCache>
            </c:numRef>
          </c:yVal>
          <c:smooth val="1"/>
        </c:ser>
        <c:ser>
          <c:idx val="2"/>
          <c:order val="1"/>
          <c:tx>
            <c:v>y  = -3x^2 - 12x - 9</c:v>
          </c:tx>
          <c:spPr>
            <a:ln>
              <a:solidFill>
                <a:srgbClr val="00B050"/>
              </a:solidFill>
            </a:ln>
          </c:spPr>
          <c:xVal>
            <c:numRef>
              <c:f>'все 4'!$A$26:$A$36</c:f>
              <c:numCache>
                <c:formatCode>General</c:formatCode>
                <c:ptCount val="11"/>
                <c:pt idx="0">
                  <c:v>-7</c:v>
                </c:pt>
                <c:pt idx="1">
                  <c:v>-6</c:v>
                </c:pt>
                <c:pt idx="2">
                  <c:v>-5</c:v>
                </c:pt>
                <c:pt idx="3">
                  <c:v>-4</c:v>
                </c:pt>
                <c:pt idx="4">
                  <c:v>-3</c:v>
                </c:pt>
                <c:pt idx="5">
                  <c:v>-2</c:v>
                </c:pt>
                <c:pt idx="6">
                  <c:v>-1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</c:numCache>
            </c:numRef>
          </c:xVal>
          <c:yVal>
            <c:numRef>
              <c:f>'все 4'!$B$26:$B$36</c:f>
              <c:numCache>
                <c:formatCode>General</c:formatCode>
                <c:ptCount val="11"/>
                <c:pt idx="0">
                  <c:v>-72</c:v>
                </c:pt>
                <c:pt idx="1">
                  <c:v>-45</c:v>
                </c:pt>
                <c:pt idx="2">
                  <c:v>-24</c:v>
                </c:pt>
                <c:pt idx="3">
                  <c:v>-9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-9</c:v>
                </c:pt>
                <c:pt idx="8">
                  <c:v>-24</c:v>
                </c:pt>
                <c:pt idx="9">
                  <c:v>-45</c:v>
                </c:pt>
                <c:pt idx="10">
                  <c:v>-72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522048"/>
        <c:axId val="83522624"/>
      </c:scatterChart>
      <c:valAx>
        <c:axId val="83522048"/>
        <c:scaling>
          <c:orientation val="minMax"/>
          <c:max val="12"/>
          <c:min val="-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3522624"/>
        <c:crosses val="autoZero"/>
        <c:crossBetween val="midCat"/>
        <c:majorUnit val="1"/>
      </c:valAx>
      <c:valAx>
        <c:axId val="83522624"/>
        <c:scaling>
          <c:orientation val="minMax"/>
          <c:max val="12"/>
          <c:min val="-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522048"/>
        <c:crosses val="autoZero"/>
        <c:crossBetween val="midCat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y  = 3x^2 - 12x + 9</c:v>
          </c:tx>
          <c:xVal>
            <c:numRef>
              <c:f>'все 4'!$A$2:$A$12</c:f>
              <c:numCache>
                <c:formatCode>General</c:formatCode>
                <c:ptCount val="11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</c:numCache>
            </c:numRef>
          </c:xVal>
          <c:yVal>
            <c:numRef>
              <c:f>'все 4'!$B$2:$B$12</c:f>
              <c:numCache>
                <c:formatCode>General</c:formatCode>
                <c:ptCount val="11"/>
                <c:pt idx="0">
                  <c:v>72</c:v>
                </c:pt>
                <c:pt idx="1">
                  <c:v>45</c:v>
                </c:pt>
                <c:pt idx="2">
                  <c:v>24</c:v>
                </c:pt>
                <c:pt idx="3">
                  <c:v>9</c:v>
                </c:pt>
                <c:pt idx="4">
                  <c:v>0</c:v>
                </c:pt>
                <c:pt idx="5">
                  <c:v>-3</c:v>
                </c:pt>
                <c:pt idx="6">
                  <c:v>0</c:v>
                </c:pt>
                <c:pt idx="7">
                  <c:v>9</c:v>
                </c:pt>
                <c:pt idx="8">
                  <c:v>24</c:v>
                </c:pt>
                <c:pt idx="9">
                  <c:v>45</c:v>
                </c:pt>
                <c:pt idx="10">
                  <c:v>72</c:v>
                </c:pt>
              </c:numCache>
            </c:numRef>
          </c:yVal>
          <c:smooth val="1"/>
        </c:ser>
        <c:ser>
          <c:idx val="3"/>
          <c:order val="1"/>
          <c:tx>
            <c:v>y  = -3x^2 + 12x - 9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xVal>
            <c:numRef>
              <c:f>'все 4'!$A$38:$A$48</c:f>
              <c:numCache>
                <c:formatCode>General</c:formatCode>
                <c:ptCount val="11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</c:numCache>
            </c:numRef>
          </c:xVal>
          <c:yVal>
            <c:numRef>
              <c:f>'все 4'!$B$38:$B$48</c:f>
              <c:numCache>
                <c:formatCode>General</c:formatCode>
                <c:ptCount val="11"/>
                <c:pt idx="0">
                  <c:v>-72</c:v>
                </c:pt>
                <c:pt idx="1">
                  <c:v>-45</c:v>
                </c:pt>
                <c:pt idx="2">
                  <c:v>-24</c:v>
                </c:pt>
                <c:pt idx="3">
                  <c:v>-9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-9</c:v>
                </c:pt>
                <c:pt idx="8">
                  <c:v>-24</c:v>
                </c:pt>
                <c:pt idx="9">
                  <c:v>-45</c:v>
                </c:pt>
                <c:pt idx="10">
                  <c:v>-72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524928"/>
        <c:axId val="43073536"/>
      </c:scatterChart>
      <c:valAx>
        <c:axId val="83524928"/>
        <c:scaling>
          <c:orientation val="minMax"/>
          <c:max val="12"/>
          <c:min val="-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073536"/>
        <c:crosses val="autoZero"/>
        <c:crossBetween val="midCat"/>
        <c:majorUnit val="1"/>
      </c:valAx>
      <c:valAx>
        <c:axId val="43073536"/>
        <c:scaling>
          <c:orientation val="minMax"/>
          <c:max val="12"/>
          <c:min val="-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524928"/>
        <c:crosses val="autoZero"/>
        <c:crossBetween val="midCat"/>
        <c:majorUnit val="1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y  = 3x^2 - 12x + 9</c:v>
          </c:tx>
          <c:xVal>
            <c:numRef>
              <c:f>Лист2!$A$2:$A$12</c:f>
              <c:numCache>
                <c:formatCode>General</c:formatCode>
                <c:ptCount val="11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</c:numCache>
            </c:numRef>
          </c:xVal>
          <c:yVal>
            <c:numRef>
              <c:f>Лист2!$B$2:$B$12</c:f>
              <c:numCache>
                <c:formatCode>General</c:formatCode>
                <c:ptCount val="11"/>
                <c:pt idx="0">
                  <c:v>72</c:v>
                </c:pt>
                <c:pt idx="1">
                  <c:v>45</c:v>
                </c:pt>
                <c:pt idx="2">
                  <c:v>24</c:v>
                </c:pt>
                <c:pt idx="3">
                  <c:v>9</c:v>
                </c:pt>
                <c:pt idx="4">
                  <c:v>0</c:v>
                </c:pt>
                <c:pt idx="5">
                  <c:v>-3</c:v>
                </c:pt>
                <c:pt idx="6">
                  <c:v>0</c:v>
                </c:pt>
                <c:pt idx="7">
                  <c:v>9</c:v>
                </c:pt>
                <c:pt idx="8">
                  <c:v>24</c:v>
                </c:pt>
                <c:pt idx="9">
                  <c:v>45</c:v>
                </c:pt>
                <c:pt idx="10">
                  <c:v>72</c:v>
                </c:pt>
              </c:numCache>
            </c:numRef>
          </c:yVal>
          <c:smooth val="1"/>
        </c:ser>
        <c:ser>
          <c:idx val="1"/>
          <c:order val="1"/>
          <c:tx>
            <c:v>y  = 3x^2 + 12x + 9</c:v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</c:marker>
          <c:xVal>
            <c:numRef>
              <c:f>Лист2!$A$14:$A$24</c:f>
              <c:numCache>
                <c:formatCode>General</c:formatCode>
                <c:ptCount val="11"/>
                <c:pt idx="0">
                  <c:v>-7</c:v>
                </c:pt>
                <c:pt idx="1">
                  <c:v>-6</c:v>
                </c:pt>
                <c:pt idx="2">
                  <c:v>-5</c:v>
                </c:pt>
                <c:pt idx="3">
                  <c:v>-4</c:v>
                </c:pt>
                <c:pt idx="4">
                  <c:v>-3</c:v>
                </c:pt>
                <c:pt idx="5">
                  <c:v>-2</c:v>
                </c:pt>
                <c:pt idx="6">
                  <c:v>-1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</c:numCache>
            </c:numRef>
          </c:xVal>
          <c:yVal>
            <c:numRef>
              <c:f>Лист2!$B$14:$B$24</c:f>
              <c:numCache>
                <c:formatCode>General</c:formatCode>
                <c:ptCount val="11"/>
                <c:pt idx="0">
                  <c:v>72</c:v>
                </c:pt>
                <c:pt idx="1">
                  <c:v>45</c:v>
                </c:pt>
                <c:pt idx="2">
                  <c:v>24</c:v>
                </c:pt>
                <c:pt idx="3">
                  <c:v>9</c:v>
                </c:pt>
                <c:pt idx="4">
                  <c:v>0</c:v>
                </c:pt>
                <c:pt idx="5">
                  <c:v>-3</c:v>
                </c:pt>
                <c:pt idx="6">
                  <c:v>0</c:v>
                </c:pt>
                <c:pt idx="7">
                  <c:v>9</c:v>
                </c:pt>
                <c:pt idx="8">
                  <c:v>24</c:v>
                </c:pt>
                <c:pt idx="9">
                  <c:v>45</c:v>
                </c:pt>
                <c:pt idx="10">
                  <c:v>72</c:v>
                </c:pt>
              </c:numCache>
            </c:numRef>
          </c:yVal>
          <c:smooth val="1"/>
        </c:ser>
        <c:ser>
          <c:idx val="2"/>
          <c:order val="2"/>
          <c:tx>
            <c:v>y  = -3x^2 - 12x - 9</c:v>
          </c:tx>
          <c:spPr>
            <a:ln>
              <a:solidFill>
                <a:srgbClr val="00B050"/>
              </a:solidFill>
            </a:ln>
          </c:spPr>
          <c:xVal>
            <c:numRef>
              <c:f>Лист2!$A$26:$A$36</c:f>
              <c:numCache>
                <c:formatCode>General</c:formatCode>
                <c:ptCount val="11"/>
                <c:pt idx="0">
                  <c:v>-7</c:v>
                </c:pt>
                <c:pt idx="1">
                  <c:v>-6</c:v>
                </c:pt>
                <c:pt idx="2">
                  <c:v>-5</c:v>
                </c:pt>
                <c:pt idx="3">
                  <c:v>-4</c:v>
                </c:pt>
                <c:pt idx="4">
                  <c:v>-3</c:v>
                </c:pt>
                <c:pt idx="5">
                  <c:v>-2</c:v>
                </c:pt>
                <c:pt idx="6">
                  <c:v>-1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</c:numCache>
            </c:numRef>
          </c:xVal>
          <c:yVal>
            <c:numRef>
              <c:f>Лист2!$B$26:$B$36</c:f>
              <c:numCache>
                <c:formatCode>General</c:formatCode>
                <c:ptCount val="11"/>
                <c:pt idx="0">
                  <c:v>-72</c:v>
                </c:pt>
                <c:pt idx="1">
                  <c:v>-45</c:v>
                </c:pt>
                <c:pt idx="2">
                  <c:v>-24</c:v>
                </c:pt>
                <c:pt idx="3">
                  <c:v>-9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-9</c:v>
                </c:pt>
                <c:pt idx="8">
                  <c:v>-24</c:v>
                </c:pt>
                <c:pt idx="9">
                  <c:v>-45</c:v>
                </c:pt>
                <c:pt idx="10">
                  <c:v>-72</c:v>
                </c:pt>
              </c:numCache>
            </c:numRef>
          </c:yVal>
          <c:smooth val="1"/>
        </c:ser>
        <c:ser>
          <c:idx val="3"/>
          <c:order val="3"/>
          <c:tx>
            <c:v>y  = -3x^2 + 12x - 9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xVal>
            <c:numRef>
              <c:f>Лист2!$A$38:$A$48</c:f>
              <c:numCache>
                <c:formatCode>General</c:formatCode>
                <c:ptCount val="11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</c:numCache>
            </c:numRef>
          </c:xVal>
          <c:yVal>
            <c:numRef>
              <c:f>Лист2!$B$38:$B$48</c:f>
              <c:numCache>
                <c:formatCode>General</c:formatCode>
                <c:ptCount val="11"/>
                <c:pt idx="0">
                  <c:v>-72</c:v>
                </c:pt>
                <c:pt idx="1">
                  <c:v>-45</c:v>
                </c:pt>
                <c:pt idx="2">
                  <c:v>-24</c:v>
                </c:pt>
                <c:pt idx="3">
                  <c:v>-9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-9</c:v>
                </c:pt>
                <c:pt idx="8">
                  <c:v>-24</c:v>
                </c:pt>
                <c:pt idx="9">
                  <c:v>-45</c:v>
                </c:pt>
                <c:pt idx="10">
                  <c:v>-72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75840"/>
        <c:axId val="43076416"/>
      </c:scatterChart>
      <c:valAx>
        <c:axId val="43075840"/>
        <c:scaling>
          <c:orientation val="minMax"/>
          <c:max val="12"/>
          <c:min val="-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076416"/>
        <c:crosses val="autoZero"/>
        <c:crossBetween val="midCat"/>
        <c:majorUnit val="1"/>
      </c:valAx>
      <c:valAx>
        <c:axId val="43076416"/>
        <c:scaling>
          <c:orientation val="minMax"/>
          <c:max val="12"/>
          <c:min val="-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075840"/>
        <c:crosses val="autoZero"/>
        <c:crossBetween val="midCat"/>
        <c:majorUnit val="1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E09AE9-0B23-456A-B84A-CE8ED501BB3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DB2E23-F27B-4846-ADFB-149AFE7B5B9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26130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Исследование поведения квадратичной функции при изменении знаков её коэффициентов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Руководитель работы</a:t>
            </a:r>
          </a:p>
          <a:p>
            <a:r>
              <a:rPr lang="ru-RU" dirty="0" smtClean="0"/>
              <a:t>Громова Н.А.</a:t>
            </a:r>
          </a:p>
          <a:p>
            <a:r>
              <a:rPr lang="ru-RU" dirty="0" smtClean="0"/>
              <a:t>Выполнил</a:t>
            </a:r>
            <a:r>
              <a:rPr lang="ru-RU" dirty="0" smtClean="0"/>
              <a:t>: Космачёва.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МБОУ «Гатчинская СОШ №2»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6" y="571480"/>
            <a:ext cx="8472518" cy="121442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4.   </a:t>
            </a:r>
            <a:r>
              <a:rPr lang="ru-RU" sz="2200" b="1" dirty="0">
                <a:solidFill>
                  <a:srgbClr val="002060"/>
                </a:solidFill>
              </a:rPr>
              <a:t>Изменим в первоначальной функции  знаки всех коэффициентов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Получим функцию   </a:t>
            </a:r>
            <a:r>
              <a:rPr lang="en-US" sz="2200" dirty="0" smtClean="0">
                <a:solidFill>
                  <a:srgbClr val="002060"/>
                </a:solidFill>
              </a:rPr>
              <a:t>Y</a:t>
            </a:r>
            <a:r>
              <a:rPr lang="ru-RU" sz="2200" dirty="0" smtClean="0">
                <a:solidFill>
                  <a:srgbClr val="002060"/>
                </a:solidFill>
              </a:rPr>
              <a:t> = – 3</a:t>
            </a:r>
            <a:r>
              <a:rPr lang="en-US" sz="2200" dirty="0" smtClean="0">
                <a:solidFill>
                  <a:srgbClr val="002060"/>
                </a:solidFill>
              </a:rPr>
              <a:t>x</a:t>
            </a:r>
            <a:r>
              <a:rPr lang="ru-RU" sz="2200" baseline="30000" dirty="0" smtClean="0">
                <a:solidFill>
                  <a:srgbClr val="002060"/>
                </a:solidFill>
              </a:rPr>
              <a:t>2 </a:t>
            </a:r>
            <a:r>
              <a:rPr lang="ru-RU" sz="2200" dirty="0" smtClean="0">
                <a:solidFill>
                  <a:srgbClr val="002060"/>
                </a:solidFill>
              </a:rPr>
              <a:t>+ 12</a:t>
            </a:r>
            <a:r>
              <a:rPr lang="en-US" sz="2200" dirty="0" smtClean="0">
                <a:solidFill>
                  <a:srgbClr val="002060"/>
                </a:solidFill>
              </a:rPr>
              <a:t>x</a:t>
            </a:r>
            <a:r>
              <a:rPr lang="ru-RU" sz="2200" dirty="0" smtClean="0">
                <a:solidFill>
                  <a:srgbClr val="002060"/>
                </a:solidFill>
              </a:rPr>
              <a:t> – 9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17721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1800" dirty="0"/>
              <a:t>Ветви параболы направлены вниз, </a:t>
            </a:r>
          </a:p>
          <a:p>
            <a:pPr lvl="0"/>
            <a:r>
              <a:rPr lang="ru-RU" sz="1800" dirty="0"/>
              <a:t>Координаты вершины  (2; 3);</a:t>
            </a:r>
          </a:p>
          <a:p>
            <a:r>
              <a:rPr lang="ru-RU" sz="1800" dirty="0"/>
              <a:t>Х</a:t>
            </a:r>
            <a:r>
              <a:rPr lang="ru-RU" sz="1800" baseline="-25000" dirty="0"/>
              <a:t>0 </a:t>
            </a:r>
            <a:r>
              <a:rPr lang="ru-RU" sz="1800" dirty="0"/>
              <a:t>= </a:t>
            </a:r>
            <a:r>
              <a:rPr lang="ru-RU" sz="1800" dirty="0" smtClean="0"/>
              <a:t>2</a:t>
            </a:r>
            <a:r>
              <a:rPr lang="ru-RU" sz="1800" dirty="0"/>
              <a:t>, </a:t>
            </a:r>
          </a:p>
          <a:p>
            <a:r>
              <a:rPr lang="ru-RU" sz="1800" dirty="0"/>
              <a:t>у</a:t>
            </a:r>
            <a:r>
              <a:rPr lang="ru-RU" sz="1800" baseline="-25000" dirty="0"/>
              <a:t>0</a:t>
            </a:r>
            <a:r>
              <a:rPr lang="ru-RU" sz="1800" dirty="0"/>
              <a:t> = у(х</a:t>
            </a:r>
            <a:r>
              <a:rPr lang="ru-RU" sz="1800" baseline="-25000" dirty="0"/>
              <a:t>0</a:t>
            </a:r>
            <a:r>
              <a:rPr lang="ru-RU" sz="1800" dirty="0"/>
              <a:t>) = у(2) = –3*2</a:t>
            </a:r>
            <a:r>
              <a:rPr lang="ru-RU" sz="1800" baseline="30000" dirty="0"/>
              <a:t>2   </a:t>
            </a:r>
            <a:r>
              <a:rPr lang="ru-RU" sz="1800" dirty="0"/>
              <a:t>+12*2 –9 = –12+24–9 = 3</a:t>
            </a:r>
          </a:p>
          <a:p>
            <a:pPr lvl="0"/>
            <a:r>
              <a:rPr lang="ru-RU" sz="1800" dirty="0"/>
              <a:t>ось симметрии  </a:t>
            </a:r>
            <a:r>
              <a:rPr lang="ru-RU" sz="1800" dirty="0" err="1"/>
              <a:t>х</a:t>
            </a:r>
            <a:r>
              <a:rPr lang="ru-RU" sz="1800" dirty="0"/>
              <a:t> = х</a:t>
            </a:r>
            <a:r>
              <a:rPr lang="ru-RU" sz="1800" baseline="-25000" dirty="0"/>
              <a:t>0,  </a:t>
            </a:r>
            <a:r>
              <a:rPr lang="ru-RU" sz="1800" dirty="0" err="1"/>
              <a:t>х</a:t>
            </a:r>
            <a:r>
              <a:rPr lang="ru-RU" sz="1800" dirty="0"/>
              <a:t> = 2,</a:t>
            </a:r>
          </a:p>
          <a:p>
            <a:pPr lvl="0"/>
            <a:r>
              <a:rPr lang="ru-RU" sz="1800" dirty="0"/>
              <a:t>нули функции: </a:t>
            </a:r>
            <a:r>
              <a:rPr lang="ru-RU" sz="1800" dirty="0" err="1"/>
              <a:t>х</a:t>
            </a:r>
            <a:r>
              <a:rPr lang="ru-RU" sz="1800" dirty="0"/>
              <a:t> = 1 и </a:t>
            </a:r>
            <a:r>
              <a:rPr lang="ru-RU" sz="1800" dirty="0" err="1"/>
              <a:t>х</a:t>
            </a:r>
            <a:r>
              <a:rPr lang="ru-RU" sz="1800" dirty="0"/>
              <a:t> = 3,</a:t>
            </a:r>
          </a:p>
          <a:p>
            <a:r>
              <a:rPr lang="ru-RU" sz="1800" dirty="0"/>
              <a:t>–3</a:t>
            </a:r>
            <a:r>
              <a:rPr lang="en-US" sz="1800" dirty="0"/>
              <a:t>x</a:t>
            </a:r>
            <a:r>
              <a:rPr lang="ru-RU" sz="1800" baseline="30000" dirty="0"/>
              <a:t>2 </a:t>
            </a:r>
            <a:r>
              <a:rPr lang="ru-RU" sz="1800" dirty="0"/>
              <a:t>+ 12</a:t>
            </a:r>
            <a:r>
              <a:rPr lang="en-US" sz="1800" dirty="0"/>
              <a:t>x </a:t>
            </a:r>
            <a:r>
              <a:rPr lang="ru-RU" sz="1800" dirty="0"/>
              <a:t>– 9 = 0 /(– 3)</a:t>
            </a:r>
          </a:p>
          <a:p>
            <a:r>
              <a:rPr lang="en-US" sz="1800" dirty="0"/>
              <a:t>x</a:t>
            </a:r>
            <a:r>
              <a:rPr lang="ru-RU" sz="1800" baseline="30000" dirty="0"/>
              <a:t>2 </a:t>
            </a:r>
            <a:r>
              <a:rPr lang="ru-RU" sz="1800" dirty="0"/>
              <a:t>- 4</a:t>
            </a:r>
            <a:r>
              <a:rPr lang="en-US" sz="1800" dirty="0"/>
              <a:t>x</a:t>
            </a:r>
            <a:r>
              <a:rPr lang="ru-RU" sz="1800" dirty="0"/>
              <a:t> + 3 = 0</a:t>
            </a:r>
          </a:p>
          <a:p>
            <a:r>
              <a:rPr lang="ru-RU" sz="1800" dirty="0"/>
              <a:t>по обратной теореме Виета  х</a:t>
            </a:r>
            <a:r>
              <a:rPr lang="ru-RU" sz="1800" baseline="-25000" dirty="0"/>
              <a:t>1</a:t>
            </a:r>
            <a:r>
              <a:rPr lang="ru-RU" sz="1800" dirty="0"/>
              <a:t>=1,х</a:t>
            </a:r>
            <a:r>
              <a:rPr lang="ru-RU" sz="1800" baseline="-25000" dirty="0"/>
              <a:t>2</a:t>
            </a:r>
            <a:r>
              <a:rPr lang="ru-RU" sz="1800" dirty="0"/>
              <a:t>=3,</a:t>
            </a:r>
          </a:p>
          <a:p>
            <a:pPr lvl="0"/>
            <a:r>
              <a:rPr lang="ru-RU" sz="1800" dirty="0"/>
              <a:t>точка пересечения с осью </a:t>
            </a:r>
            <a:r>
              <a:rPr lang="ru-RU" sz="1800" dirty="0" err="1"/>
              <a:t>Оу</a:t>
            </a:r>
            <a:r>
              <a:rPr lang="ru-RU" sz="1800" dirty="0"/>
              <a:t>  (0;– 9)</a:t>
            </a:r>
          </a:p>
          <a:p>
            <a:pPr lvl="0"/>
            <a:r>
              <a:rPr lang="ru-RU" sz="1800" dirty="0"/>
              <a:t>построим таблицу значений</a:t>
            </a:r>
            <a:r>
              <a:rPr lang="ru-RU" sz="1800" dirty="0" smtClean="0"/>
              <a:t>:</a:t>
            </a:r>
          </a:p>
          <a:p>
            <a:pPr lvl="0"/>
            <a:endParaRPr lang="ru-RU" sz="1800" dirty="0"/>
          </a:p>
          <a:p>
            <a:pPr lvl="0"/>
            <a:endParaRPr lang="ru-RU" sz="1800" dirty="0" smtClean="0"/>
          </a:p>
          <a:p>
            <a:pPr lvl="0"/>
            <a:endParaRPr lang="ru-RU" sz="1800" dirty="0"/>
          </a:p>
          <a:p>
            <a:pPr lvl="0"/>
            <a:endParaRPr lang="ru-RU" sz="1800" dirty="0" smtClean="0"/>
          </a:p>
          <a:p>
            <a:r>
              <a:rPr lang="ru-RU" sz="1800" dirty="0"/>
              <a:t>Построим график функции в той же координатной плоскости  </a:t>
            </a:r>
          </a:p>
          <a:p>
            <a:pPr lvl="0"/>
            <a:endParaRPr lang="ru-RU" sz="18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5335606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2479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14286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Графики  функций  </a:t>
            </a:r>
            <a:r>
              <a:rPr lang="en-US" sz="2000" b="1" dirty="0" smtClean="0">
                <a:solidFill>
                  <a:srgbClr val="002060"/>
                </a:solidFill>
              </a:rPr>
              <a:t>Y</a:t>
            </a:r>
            <a:r>
              <a:rPr lang="ru-RU" sz="2000" b="1" dirty="0" smtClean="0">
                <a:solidFill>
                  <a:srgbClr val="002060"/>
                </a:solidFill>
              </a:rPr>
              <a:t> = 3</a:t>
            </a:r>
            <a:r>
              <a:rPr lang="en-US" sz="2000" b="1" dirty="0" smtClean="0">
                <a:solidFill>
                  <a:srgbClr val="002060"/>
                </a:solidFill>
              </a:rPr>
              <a:t>x</a:t>
            </a:r>
            <a:r>
              <a:rPr lang="ru-RU" sz="2000" b="1" baseline="30000" dirty="0" smtClean="0">
                <a:solidFill>
                  <a:srgbClr val="002060"/>
                </a:solidFill>
              </a:rPr>
              <a:t>2 </a:t>
            </a:r>
            <a:r>
              <a:rPr lang="ru-RU" sz="2000" b="1" dirty="0" smtClean="0">
                <a:solidFill>
                  <a:srgbClr val="002060"/>
                </a:solidFill>
              </a:rPr>
              <a:t>– 12</a:t>
            </a:r>
            <a:r>
              <a:rPr lang="en-US" sz="2000" b="1" dirty="0" smtClean="0">
                <a:solidFill>
                  <a:srgbClr val="002060"/>
                </a:solidFill>
              </a:rPr>
              <a:t>x</a:t>
            </a:r>
            <a:r>
              <a:rPr lang="ru-RU" sz="2000" b="1" dirty="0" smtClean="0">
                <a:solidFill>
                  <a:srgbClr val="002060"/>
                </a:solidFill>
              </a:rPr>
              <a:t> + 9  и  </a:t>
            </a:r>
            <a:r>
              <a:rPr lang="en-US" sz="2000" b="1" dirty="0" smtClean="0">
                <a:solidFill>
                  <a:srgbClr val="002060"/>
                </a:solidFill>
              </a:rPr>
              <a:t>Y</a:t>
            </a:r>
            <a:r>
              <a:rPr lang="ru-RU" sz="2000" b="1" dirty="0" smtClean="0">
                <a:solidFill>
                  <a:srgbClr val="002060"/>
                </a:solidFill>
              </a:rPr>
              <a:t> = -3</a:t>
            </a:r>
            <a:r>
              <a:rPr lang="en-US" sz="2000" b="1" dirty="0" smtClean="0">
                <a:solidFill>
                  <a:srgbClr val="002060"/>
                </a:solidFill>
              </a:rPr>
              <a:t>x</a:t>
            </a:r>
            <a:r>
              <a:rPr lang="ru-RU" sz="2000" b="1" baseline="30000" dirty="0" smtClean="0">
                <a:solidFill>
                  <a:srgbClr val="002060"/>
                </a:solidFill>
              </a:rPr>
              <a:t>2 </a:t>
            </a:r>
            <a:r>
              <a:rPr lang="ru-RU" sz="2000" b="1" dirty="0" smtClean="0">
                <a:solidFill>
                  <a:srgbClr val="002060"/>
                </a:solidFill>
              </a:rPr>
              <a:t>+ 12</a:t>
            </a:r>
            <a:r>
              <a:rPr lang="en-US" sz="2000" b="1" dirty="0" smtClean="0">
                <a:solidFill>
                  <a:srgbClr val="002060"/>
                </a:solidFill>
              </a:rPr>
              <a:t>x</a:t>
            </a:r>
            <a:r>
              <a:rPr lang="ru-RU" sz="2000" b="1" dirty="0" smtClean="0">
                <a:solidFill>
                  <a:srgbClr val="002060"/>
                </a:solidFill>
              </a:rPr>
              <a:t> -9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357290" y="1928802"/>
          <a:ext cx="6286544" cy="420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ВЫВОДЫ: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изменении знаков всех  коэффициентов «а», «б», «в»  график функции   становится симметричным относительно Ох т.к.</a:t>
            </a:r>
          </a:p>
          <a:p>
            <a:pPr lvl="0"/>
            <a:r>
              <a:rPr lang="ru-RU" dirty="0"/>
              <a:t>Направление ветвей изменилось,     </a:t>
            </a:r>
          </a:p>
          <a:p>
            <a:pPr lvl="0"/>
            <a:r>
              <a:rPr lang="ru-RU" dirty="0" smtClean="0"/>
              <a:t>Координата </a:t>
            </a:r>
            <a:r>
              <a:rPr lang="ru-RU" dirty="0"/>
              <a:t>вершины  </a:t>
            </a:r>
            <a:r>
              <a:rPr lang="ru-RU" dirty="0" smtClean="0"/>
              <a:t>стала симметричной </a:t>
            </a:r>
            <a:r>
              <a:rPr lang="ru-RU" dirty="0"/>
              <a:t>относительно оси Ох,</a:t>
            </a:r>
          </a:p>
          <a:p>
            <a:pPr lvl="0"/>
            <a:r>
              <a:rPr lang="ru-RU" dirty="0" smtClean="0"/>
              <a:t>ось </a:t>
            </a:r>
            <a:r>
              <a:rPr lang="ru-RU" dirty="0"/>
              <a:t>симметрии осталась  неизменной,</a:t>
            </a:r>
          </a:p>
          <a:p>
            <a:pPr lvl="0"/>
            <a:r>
              <a:rPr lang="ru-RU" dirty="0"/>
              <a:t>Нули функции т.е. точки пересечения с осью Ох не изменились,</a:t>
            </a:r>
          </a:p>
          <a:p>
            <a:pPr lvl="0"/>
            <a:r>
              <a:rPr lang="ru-RU" dirty="0"/>
              <a:t>А точка пересечения с осью </a:t>
            </a:r>
            <a:r>
              <a:rPr lang="ru-RU" dirty="0" err="1"/>
              <a:t>Оу</a:t>
            </a:r>
            <a:r>
              <a:rPr lang="ru-RU" dirty="0"/>
              <a:t> </a:t>
            </a:r>
            <a:r>
              <a:rPr lang="ru-RU" dirty="0" smtClean="0"/>
              <a:t>стала </a:t>
            </a:r>
            <a:r>
              <a:rPr lang="ru-RU" dirty="0"/>
              <a:t>симметричной относительно оси Ох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-214338"/>
            <a:ext cx="9072626" cy="235743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solidFill>
                  <a:srgbClr val="002060"/>
                </a:solidFill>
              </a:rPr>
              <a:t>Общий </a:t>
            </a:r>
            <a:r>
              <a:rPr lang="ru-RU" sz="2200" b="1" dirty="0">
                <a:solidFill>
                  <a:srgbClr val="002060"/>
                </a:solidFill>
              </a:rPr>
              <a:t>вывод:</a:t>
            </a: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Симметричны  относительно оси </a:t>
            </a:r>
            <a:r>
              <a:rPr lang="ru-RU" sz="2200" dirty="0" err="1">
                <a:solidFill>
                  <a:srgbClr val="002060"/>
                </a:solidFill>
              </a:rPr>
              <a:t>Оу</a:t>
            </a:r>
            <a:r>
              <a:rPr lang="ru-RU" sz="2200" dirty="0">
                <a:solidFill>
                  <a:srgbClr val="002060"/>
                </a:solidFill>
              </a:rPr>
              <a:t> графики 1 и </a:t>
            </a:r>
            <a:r>
              <a:rPr lang="ru-RU" sz="2200" dirty="0" smtClean="0">
                <a:solidFill>
                  <a:srgbClr val="002060"/>
                </a:solidFill>
              </a:rPr>
              <a:t>2;   </a:t>
            </a:r>
            <a:r>
              <a:rPr lang="ru-RU" sz="2200" dirty="0">
                <a:solidFill>
                  <a:srgbClr val="002060"/>
                </a:solidFill>
              </a:rPr>
              <a:t>3 и 4 функций</a:t>
            </a:r>
            <a:r>
              <a:rPr lang="ru-RU" sz="2200" dirty="0" smtClean="0">
                <a:solidFill>
                  <a:srgbClr val="002060"/>
                </a:solidFill>
              </a:rPr>
              <a:t>.(</a:t>
            </a:r>
            <a:r>
              <a:rPr lang="ru-RU" sz="2200" dirty="0" err="1" smtClean="0">
                <a:solidFill>
                  <a:srgbClr val="002060"/>
                </a:solidFill>
              </a:rPr>
              <a:t>коэффициет</a:t>
            </a:r>
            <a:r>
              <a:rPr lang="ru-RU" sz="2200" dirty="0" smtClean="0">
                <a:solidFill>
                  <a:srgbClr val="002060"/>
                </a:solidFill>
              </a:rPr>
              <a:t> «в» противоположный),</a:t>
            </a: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Симметричны  относительно оси Ох графики 2 и </a:t>
            </a:r>
            <a:r>
              <a:rPr lang="ru-RU" sz="2200" dirty="0" smtClean="0">
                <a:solidFill>
                  <a:srgbClr val="002060"/>
                </a:solidFill>
              </a:rPr>
              <a:t>3;    </a:t>
            </a:r>
            <a:r>
              <a:rPr lang="ru-RU" sz="2200" dirty="0">
                <a:solidFill>
                  <a:srgbClr val="002060"/>
                </a:solidFill>
              </a:rPr>
              <a:t>1 и 4 функций</a:t>
            </a:r>
            <a:r>
              <a:rPr lang="ru-RU" sz="2200" dirty="0" smtClean="0">
                <a:solidFill>
                  <a:srgbClr val="002060"/>
                </a:solidFill>
              </a:rPr>
              <a:t>.(все коэффициенты противоположны),</a:t>
            </a: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Симметричны относительно начала координат графики 1 и </a:t>
            </a:r>
            <a:r>
              <a:rPr lang="ru-RU" sz="2200" dirty="0" smtClean="0">
                <a:solidFill>
                  <a:srgbClr val="002060"/>
                </a:solidFill>
              </a:rPr>
              <a:t>3; </a:t>
            </a:r>
            <a:r>
              <a:rPr lang="ru-RU" sz="2200" dirty="0">
                <a:solidFill>
                  <a:srgbClr val="002060"/>
                </a:solidFill>
              </a:rPr>
              <a:t>2 и 4 функций</a:t>
            </a:r>
            <a:r>
              <a:rPr lang="ru-RU" sz="2200" dirty="0" smtClean="0">
                <a:solidFill>
                  <a:srgbClr val="002060"/>
                </a:solidFill>
              </a:rPr>
              <a:t>. (коэффициенты «а» и «с» противоположны).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85852" y="2071678"/>
          <a:ext cx="6643734" cy="463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ИТОГ ИССЛЕДОВАТЕЛЬСКОЙ РАБОТЫ: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143932" cy="4714908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2800" dirty="0" smtClean="0"/>
              <a:t>График квадратичной функции при замене </a:t>
            </a:r>
            <a:r>
              <a:rPr lang="ru-RU" sz="2800" dirty="0" err="1" smtClean="0"/>
              <a:t>ко-эффициента</a:t>
            </a:r>
            <a:r>
              <a:rPr lang="ru-RU" sz="2800" dirty="0" smtClean="0"/>
              <a:t>  «в» на противоположный становится симметричным относительно оси </a:t>
            </a:r>
            <a:r>
              <a:rPr lang="ru-RU" sz="2800" dirty="0" err="1" smtClean="0"/>
              <a:t>Оу</a:t>
            </a:r>
            <a:r>
              <a:rPr lang="ru-RU" sz="2800" dirty="0" smtClean="0"/>
              <a:t>,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/>
              <a:t>График квадратичной функции при замене коэффициентов «а» и «с» на противоположные становится симметричным </a:t>
            </a:r>
            <a:r>
              <a:rPr lang="ru-RU" sz="2800" smtClean="0"/>
              <a:t>относительно  </a:t>
            </a:r>
            <a:r>
              <a:rPr lang="ru-RU" sz="2800" dirty="0" smtClean="0"/>
              <a:t>начала координат,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/>
              <a:t>График квадратичной функции при замене знаков всех его  коэффициентов на противоположные становится симметричным относительно оси Ох.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/>
          </a:p>
          <a:p>
            <a:pPr>
              <a:buFont typeface="Wingdings" pitchFamily="2" charset="2"/>
              <a:buChar char="§"/>
            </a:pPr>
            <a:endParaRPr lang="ru-RU" sz="2800" dirty="0" smtClean="0"/>
          </a:p>
          <a:p>
            <a:pPr>
              <a:buFont typeface="Wingdings" pitchFamily="2" charset="2"/>
              <a:buChar char="§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785794"/>
            <a:ext cx="8229600" cy="571504"/>
          </a:xfrm>
        </p:spPr>
        <p:txBody>
          <a:bodyPr>
            <a:normAutofit/>
          </a:bodyPr>
          <a:lstStyle/>
          <a:p>
            <a:pPr lvl="0"/>
            <a:r>
              <a:rPr lang="ru-RU" sz="3100" b="1" dirty="0" smtClean="0">
                <a:solidFill>
                  <a:srgbClr val="002060"/>
                </a:solidFill>
              </a:rPr>
              <a:t>1</a:t>
            </a:r>
            <a:r>
              <a:rPr lang="ru-RU" sz="3100" dirty="0" smtClean="0">
                <a:solidFill>
                  <a:srgbClr val="002060"/>
                </a:solidFill>
              </a:rPr>
              <a:t>.</a:t>
            </a:r>
            <a:r>
              <a:rPr lang="ru-RU" sz="3100" b="1" dirty="0" smtClean="0">
                <a:solidFill>
                  <a:srgbClr val="002060"/>
                </a:solidFill>
              </a:rPr>
              <a:t>Построим </a:t>
            </a:r>
            <a:r>
              <a:rPr lang="ru-RU" sz="3100" b="1" dirty="0">
                <a:solidFill>
                  <a:srgbClr val="002060"/>
                </a:solidFill>
              </a:rPr>
              <a:t>график функции  </a:t>
            </a:r>
            <a:r>
              <a:rPr lang="en-US" sz="3100" b="1" dirty="0">
                <a:solidFill>
                  <a:srgbClr val="002060"/>
                </a:solidFill>
              </a:rPr>
              <a:t>Y</a:t>
            </a:r>
            <a:r>
              <a:rPr lang="ru-RU" sz="3100" b="1" dirty="0">
                <a:solidFill>
                  <a:srgbClr val="002060"/>
                </a:solidFill>
              </a:rPr>
              <a:t> = 3</a:t>
            </a:r>
            <a:r>
              <a:rPr lang="en-US" sz="3100" b="1" dirty="0">
                <a:solidFill>
                  <a:srgbClr val="002060"/>
                </a:solidFill>
              </a:rPr>
              <a:t>x</a:t>
            </a:r>
            <a:r>
              <a:rPr lang="ru-RU" sz="3100" b="1" baseline="30000" dirty="0">
                <a:solidFill>
                  <a:srgbClr val="002060"/>
                </a:solidFill>
              </a:rPr>
              <a:t>2 </a:t>
            </a:r>
            <a:r>
              <a:rPr lang="ru-RU" sz="3100" b="1" dirty="0">
                <a:solidFill>
                  <a:srgbClr val="002060"/>
                </a:solidFill>
              </a:rPr>
              <a:t>– 12</a:t>
            </a:r>
            <a:r>
              <a:rPr lang="en-US" sz="3100" b="1" dirty="0">
                <a:solidFill>
                  <a:srgbClr val="002060"/>
                </a:solidFill>
              </a:rPr>
              <a:t>x</a:t>
            </a:r>
            <a:r>
              <a:rPr lang="ru-RU" sz="3100" b="1" dirty="0">
                <a:solidFill>
                  <a:srgbClr val="002060"/>
                </a:solidFill>
              </a:rPr>
              <a:t> + </a:t>
            </a:r>
            <a:r>
              <a:rPr lang="ru-RU" sz="3100" b="1" dirty="0" smtClean="0">
                <a:solidFill>
                  <a:srgbClr val="002060"/>
                </a:solidFill>
              </a:rPr>
              <a:t>9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6217"/>
            <a:ext cx="8229600" cy="5268931"/>
          </a:xfrm>
        </p:spPr>
        <p:txBody>
          <a:bodyPr>
            <a:noAutofit/>
          </a:bodyPr>
          <a:lstStyle/>
          <a:p>
            <a:pPr lvl="0"/>
            <a:r>
              <a:rPr lang="ru-RU" sz="1800" dirty="0"/>
              <a:t>Ветви параболы направлены </a:t>
            </a:r>
            <a:r>
              <a:rPr lang="ru-RU" sz="1800" dirty="0" smtClean="0"/>
              <a:t>вверх,</a:t>
            </a:r>
          </a:p>
          <a:p>
            <a:pPr lvl="0"/>
            <a:r>
              <a:rPr lang="ru-RU" sz="1800" dirty="0" smtClean="0"/>
              <a:t>Координаты вершины  (2; –3); </a:t>
            </a:r>
          </a:p>
          <a:p>
            <a:r>
              <a:rPr lang="ru-RU" sz="1800" b="1" dirty="0" smtClean="0"/>
              <a:t>Х</a:t>
            </a:r>
            <a:r>
              <a:rPr lang="ru-RU" sz="1800" b="1" baseline="-25000" dirty="0" smtClean="0"/>
              <a:t>0 </a:t>
            </a:r>
            <a:r>
              <a:rPr lang="ru-RU" sz="1800" b="1" dirty="0" smtClean="0"/>
              <a:t>= </a:t>
            </a:r>
            <a:r>
              <a:rPr lang="ru-RU" sz="1800" dirty="0" smtClean="0"/>
              <a:t>2</a:t>
            </a:r>
            <a:r>
              <a:rPr lang="ru-RU" sz="1800" dirty="0"/>
              <a:t>, </a:t>
            </a:r>
          </a:p>
          <a:p>
            <a:r>
              <a:rPr lang="ru-RU" sz="1800" dirty="0"/>
              <a:t>у</a:t>
            </a:r>
            <a:r>
              <a:rPr lang="ru-RU" sz="1800" baseline="-25000" dirty="0"/>
              <a:t>0</a:t>
            </a:r>
            <a:r>
              <a:rPr lang="ru-RU" sz="1800" dirty="0"/>
              <a:t> = у(х</a:t>
            </a:r>
            <a:r>
              <a:rPr lang="ru-RU" sz="1800" baseline="-25000" dirty="0"/>
              <a:t>0</a:t>
            </a:r>
            <a:r>
              <a:rPr lang="ru-RU" sz="1800" dirty="0"/>
              <a:t>) = у(2) = 3*2</a:t>
            </a:r>
            <a:r>
              <a:rPr lang="ru-RU" sz="1800" baseline="30000" dirty="0"/>
              <a:t>2   </a:t>
            </a:r>
            <a:r>
              <a:rPr lang="ru-RU" sz="1800" dirty="0"/>
              <a:t>–12*2 +9 = 12–24+9 = –3</a:t>
            </a:r>
          </a:p>
          <a:p>
            <a:pPr lvl="0"/>
            <a:r>
              <a:rPr lang="ru-RU" sz="1800" dirty="0"/>
              <a:t>ось симметрии  </a:t>
            </a:r>
            <a:r>
              <a:rPr lang="ru-RU" sz="1800" b="1" dirty="0" err="1"/>
              <a:t>х</a:t>
            </a:r>
            <a:r>
              <a:rPr lang="ru-RU" sz="1800" b="1" dirty="0"/>
              <a:t> = х</a:t>
            </a:r>
            <a:r>
              <a:rPr lang="ru-RU" sz="1800" b="1" baseline="-25000" dirty="0"/>
              <a:t>0</a:t>
            </a:r>
            <a:r>
              <a:rPr lang="ru-RU" sz="1800" baseline="-25000" dirty="0"/>
              <a:t>,  </a:t>
            </a:r>
            <a:r>
              <a:rPr lang="ru-RU" sz="1800" dirty="0" err="1"/>
              <a:t>х</a:t>
            </a:r>
            <a:r>
              <a:rPr lang="ru-RU" sz="1800" dirty="0"/>
              <a:t> = 2,</a:t>
            </a:r>
          </a:p>
          <a:p>
            <a:pPr lvl="0"/>
            <a:r>
              <a:rPr lang="ru-RU" sz="1800" dirty="0"/>
              <a:t>нули функции: </a:t>
            </a:r>
            <a:r>
              <a:rPr lang="ru-RU" sz="1800" dirty="0" err="1"/>
              <a:t>х</a:t>
            </a:r>
            <a:r>
              <a:rPr lang="ru-RU" sz="1800" dirty="0"/>
              <a:t> = 1 и </a:t>
            </a:r>
            <a:r>
              <a:rPr lang="ru-RU" sz="1800" dirty="0" err="1"/>
              <a:t>х</a:t>
            </a:r>
            <a:r>
              <a:rPr lang="ru-RU" sz="1800" dirty="0"/>
              <a:t> = 3,</a:t>
            </a:r>
          </a:p>
          <a:p>
            <a:r>
              <a:rPr lang="ru-RU" sz="1800" dirty="0"/>
              <a:t>3</a:t>
            </a:r>
            <a:r>
              <a:rPr lang="en-US" sz="1800" dirty="0"/>
              <a:t>x</a:t>
            </a:r>
            <a:r>
              <a:rPr lang="ru-RU" sz="1800" baseline="30000" dirty="0"/>
              <a:t>2 </a:t>
            </a:r>
            <a:r>
              <a:rPr lang="ru-RU" sz="1800" dirty="0"/>
              <a:t>- 12</a:t>
            </a:r>
            <a:r>
              <a:rPr lang="en-US" sz="1800" dirty="0"/>
              <a:t>x</a:t>
            </a:r>
            <a:r>
              <a:rPr lang="ru-RU" sz="1800" dirty="0"/>
              <a:t> + 9 = 0 / 3</a:t>
            </a:r>
          </a:p>
          <a:p>
            <a:r>
              <a:rPr lang="en-US" sz="1800" dirty="0"/>
              <a:t>x</a:t>
            </a:r>
            <a:r>
              <a:rPr lang="ru-RU" sz="1800" baseline="30000" dirty="0"/>
              <a:t>2 </a:t>
            </a:r>
            <a:r>
              <a:rPr lang="ru-RU" sz="1800" dirty="0"/>
              <a:t>- 4</a:t>
            </a:r>
            <a:r>
              <a:rPr lang="en-US" sz="1800" dirty="0"/>
              <a:t>x</a:t>
            </a:r>
            <a:r>
              <a:rPr lang="ru-RU" sz="1800" dirty="0"/>
              <a:t> + 3 = 0</a:t>
            </a:r>
          </a:p>
          <a:p>
            <a:r>
              <a:rPr lang="ru-RU" sz="1800" dirty="0"/>
              <a:t>по обратной теореме Виета  находим: х</a:t>
            </a:r>
            <a:r>
              <a:rPr lang="ru-RU" sz="1800" baseline="-25000" dirty="0"/>
              <a:t>1</a:t>
            </a:r>
            <a:r>
              <a:rPr lang="ru-RU" sz="1800" dirty="0"/>
              <a:t>=1,х</a:t>
            </a:r>
            <a:r>
              <a:rPr lang="ru-RU" sz="1800" baseline="-25000" dirty="0"/>
              <a:t>2</a:t>
            </a:r>
            <a:r>
              <a:rPr lang="ru-RU" sz="1800" dirty="0"/>
              <a:t>=3,</a:t>
            </a:r>
          </a:p>
          <a:p>
            <a:pPr lvl="0"/>
            <a:r>
              <a:rPr lang="ru-RU" sz="1800" dirty="0"/>
              <a:t>точка пересечения с осью </a:t>
            </a:r>
            <a:r>
              <a:rPr lang="ru-RU" sz="1800" dirty="0" err="1"/>
              <a:t>Оу</a:t>
            </a:r>
            <a:r>
              <a:rPr lang="ru-RU" sz="1800" dirty="0"/>
              <a:t>  (0; 9)</a:t>
            </a:r>
          </a:p>
          <a:p>
            <a:pPr lvl="0"/>
            <a:r>
              <a:rPr lang="ru-RU" sz="1800" dirty="0"/>
              <a:t>построим таблицу значений</a:t>
            </a:r>
            <a:r>
              <a:rPr lang="ru-RU" sz="1800" dirty="0" smtClean="0"/>
              <a:t>:</a:t>
            </a:r>
          </a:p>
          <a:p>
            <a:pPr lvl="0"/>
            <a:endParaRPr lang="ru-RU" sz="1800" dirty="0"/>
          </a:p>
          <a:p>
            <a:pPr lvl="0"/>
            <a:endParaRPr lang="ru-RU" sz="1800" dirty="0" smtClean="0"/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Построим график функции в координатной плоскости  с  размерами –12≤х≤12</a:t>
            </a:r>
            <a:r>
              <a:rPr lang="ru-RU" sz="1800" dirty="0" smtClean="0"/>
              <a:t>,       –</a:t>
            </a:r>
            <a:r>
              <a:rPr lang="ru-RU" sz="1800" dirty="0"/>
              <a:t>12≤у≤12. </a:t>
            </a:r>
          </a:p>
          <a:p>
            <a:pPr lvl="0"/>
            <a:endParaRPr lang="ru-RU" sz="1800" dirty="0" smtClean="0"/>
          </a:p>
          <a:p>
            <a:pPr lvl="0">
              <a:buNone/>
            </a:pPr>
            <a:endParaRPr lang="ru-RU" sz="2000" dirty="0"/>
          </a:p>
          <a:p>
            <a:pPr>
              <a:buNone/>
            </a:pP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5206381"/>
          <a:ext cx="6096000" cy="79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28627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2490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Г</a:t>
            </a:r>
            <a:r>
              <a:rPr lang="ru-RU" b="1" dirty="0" smtClean="0">
                <a:solidFill>
                  <a:srgbClr val="002060"/>
                </a:solidFill>
              </a:rPr>
              <a:t>рафик функции  </a:t>
            </a:r>
            <a:r>
              <a:rPr lang="en-US" b="1" dirty="0" smtClean="0">
                <a:solidFill>
                  <a:srgbClr val="002060"/>
                </a:solidFill>
              </a:rPr>
              <a:t>Y</a:t>
            </a:r>
            <a:r>
              <a:rPr lang="ru-RU" b="1" dirty="0" smtClean="0">
                <a:solidFill>
                  <a:srgbClr val="002060"/>
                </a:solidFill>
              </a:rPr>
              <a:t> = 3</a:t>
            </a:r>
            <a:r>
              <a:rPr lang="en-US" b="1" dirty="0" smtClean="0">
                <a:solidFill>
                  <a:srgbClr val="002060"/>
                </a:solidFill>
              </a:rPr>
              <a:t>x</a:t>
            </a:r>
            <a:r>
              <a:rPr lang="ru-RU" b="1" baseline="30000" dirty="0" smtClean="0">
                <a:solidFill>
                  <a:srgbClr val="002060"/>
                </a:solidFill>
              </a:rPr>
              <a:t>2 </a:t>
            </a:r>
            <a:r>
              <a:rPr lang="ru-RU" b="1" dirty="0" smtClean="0">
                <a:solidFill>
                  <a:srgbClr val="002060"/>
                </a:solidFill>
              </a:rPr>
              <a:t>– 12</a:t>
            </a:r>
            <a:r>
              <a:rPr lang="en-US" b="1" dirty="0" smtClean="0">
                <a:solidFill>
                  <a:srgbClr val="002060"/>
                </a:solidFill>
              </a:rPr>
              <a:t>x</a:t>
            </a:r>
            <a:r>
              <a:rPr lang="ru-RU" b="1" dirty="0" smtClean="0">
                <a:solidFill>
                  <a:srgbClr val="002060"/>
                </a:solidFill>
              </a:rPr>
              <a:t> + 9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728" y="1857364"/>
          <a:ext cx="6143668" cy="4062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15370" cy="100013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3400" b="1" dirty="0" smtClean="0">
                <a:solidFill>
                  <a:srgbClr val="002060"/>
                </a:solidFill>
              </a:rPr>
              <a:t> 2. Заменим знак второго коэффициента.</a:t>
            </a:r>
            <a:br>
              <a:rPr lang="ru-RU" sz="3400" b="1" dirty="0" smtClean="0">
                <a:solidFill>
                  <a:srgbClr val="002060"/>
                </a:solidFill>
              </a:rPr>
            </a:br>
            <a:r>
              <a:rPr lang="ru-RU" sz="3400" b="1" dirty="0" smtClean="0">
                <a:solidFill>
                  <a:srgbClr val="002060"/>
                </a:solidFill>
              </a:rPr>
              <a:t> Получим функцию </a:t>
            </a:r>
            <a:r>
              <a:rPr lang="en-US" sz="3400" b="1" dirty="0" smtClean="0">
                <a:solidFill>
                  <a:srgbClr val="002060"/>
                </a:solidFill>
              </a:rPr>
              <a:t>Y</a:t>
            </a:r>
            <a:r>
              <a:rPr lang="ru-RU" sz="3400" b="1" dirty="0" smtClean="0">
                <a:solidFill>
                  <a:srgbClr val="002060"/>
                </a:solidFill>
              </a:rPr>
              <a:t> = 3</a:t>
            </a:r>
            <a:r>
              <a:rPr lang="en-US" sz="3400" b="1" dirty="0" smtClean="0">
                <a:solidFill>
                  <a:srgbClr val="002060"/>
                </a:solidFill>
              </a:rPr>
              <a:t>x</a:t>
            </a:r>
            <a:r>
              <a:rPr lang="ru-RU" sz="3400" b="1" baseline="30000" dirty="0" smtClean="0">
                <a:solidFill>
                  <a:srgbClr val="002060"/>
                </a:solidFill>
              </a:rPr>
              <a:t>2 </a:t>
            </a:r>
            <a:r>
              <a:rPr lang="ru-RU" sz="3400" b="1" dirty="0" smtClean="0">
                <a:solidFill>
                  <a:srgbClr val="002060"/>
                </a:solidFill>
              </a:rPr>
              <a:t>+ 12</a:t>
            </a:r>
            <a:r>
              <a:rPr lang="en-US" sz="3400" b="1" dirty="0" smtClean="0">
                <a:solidFill>
                  <a:srgbClr val="002060"/>
                </a:solidFill>
              </a:rPr>
              <a:t>x</a:t>
            </a:r>
            <a:r>
              <a:rPr lang="ru-RU" sz="3400" b="1" dirty="0" smtClean="0">
                <a:solidFill>
                  <a:srgbClr val="002060"/>
                </a:solidFill>
              </a:rPr>
              <a:t> + 9 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17721"/>
            <a:ext cx="8229600" cy="4911741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800" dirty="0"/>
              <a:t> Ветви параболы направлены вверх, </a:t>
            </a:r>
          </a:p>
          <a:p>
            <a:pPr lvl="0"/>
            <a:r>
              <a:rPr lang="ru-RU" sz="1800" dirty="0"/>
              <a:t>Координаты вершины  (–2; –3</a:t>
            </a:r>
            <a:r>
              <a:rPr lang="ru-RU" sz="1800" dirty="0" smtClean="0"/>
              <a:t>);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 </a:t>
            </a:r>
            <a:r>
              <a:rPr lang="ru-RU" sz="1800" dirty="0" smtClean="0"/>
              <a:t>       Х</a:t>
            </a:r>
            <a:r>
              <a:rPr lang="ru-RU" sz="1800" baseline="-25000" dirty="0" smtClean="0"/>
              <a:t>0 </a:t>
            </a:r>
            <a:r>
              <a:rPr lang="ru-RU" sz="1800" dirty="0" smtClean="0"/>
              <a:t>=– </a:t>
            </a:r>
            <a:r>
              <a:rPr lang="ru-RU" sz="1800" dirty="0"/>
              <a:t>2, </a:t>
            </a:r>
          </a:p>
          <a:p>
            <a:r>
              <a:rPr lang="ru-RU" sz="1800" dirty="0"/>
              <a:t>у</a:t>
            </a:r>
            <a:r>
              <a:rPr lang="ru-RU" sz="1800" baseline="-25000" dirty="0"/>
              <a:t>0</a:t>
            </a:r>
            <a:r>
              <a:rPr lang="ru-RU" sz="1800" dirty="0"/>
              <a:t> = у(х</a:t>
            </a:r>
            <a:r>
              <a:rPr lang="ru-RU" sz="1800" baseline="-25000" dirty="0"/>
              <a:t>0</a:t>
            </a:r>
            <a:r>
              <a:rPr lang="ru-RU" sz="1800" dirty="0"/>
              <a:t>) = у(–2) = 3*(–2)</a:t>
            </a:r>
            <a:r>
              <a:rPr lang="ru-RU" sz="1800" baseline="30000" dirty="0"/>
              <a:t>2   +</a:t>
            </a:r>
            <a:r>
              <a:rPr lang="ru-RU" sz="1800" dirty="0"/>
              <a:t>12*(–2) +9 = 12–24+9 = –3</a:t>
            </a:r>
          </a:p>
          <a:p>
            <a:pPr lvl="0"/>
            <a:r>
              <a:rPr lang="ru-RU" sz="1800" dirty="0"/>
              <a:t>ось симметрии  </a:t>
            </a:r>
            <a:r>
              <a:rPr lang="ru-RU" sz="1800" dirty="0" err="1"/>
              <a:t>х</a:t>
            </a:r>
            <a:r>
              <a:rPr lang="ru-RU" sz="1800" dirty="0"/>
              <a:t> = х</a:t>
            </a:r>
            <a:r>
              <a:rPr lang="ru-RU" sz="1800" baseline="-25000" dirty="0"/>
              <a:t>0,  </a:t>
            </a:r>
            <a:r>
              <a:rPr lang="ru-RU" sz="1800" dirty="0" err="1"/>
              <a:t>х</a:t>
            </a:r>
            <a:r>
              <a:rPr lang="ru-RU" sz="1800" dirty="0"/>
              <a:t> =– 2,</a:t>
            </a:r>
          </a:p>
          <a:p>
            <a:pPr lvl="0"/>
            <a:r>
              <a:rPr lang="ru-RU" sz="1800" dirty="0"/>
              <a:t>нули функции: </a:t>
            </a:r>
            <a:r>
              <a:rPr lang="ru-RU" sz="1800" dirty="0" err="1"/>
              <a:t>х</a:t>
            </a:r>
            <a:r>
              <a:rPr lang="ru-RU" sz="1800" dirty="0"/>
              <a:t> = –1 и </a:t>
            </a:r>
            <a:r>
              <a:rPr lang="ru-RU" sz="1800" dirty="0" err="1"/>
              <a:t>х</a:t>
            </a:r>
            <a:r>
              <a:rPr lang="ru-RU" sz="1800" dirty="0"/>
              <a:t> =– 3,</a:t>
            </a:r>
          </a:p>
          <a:p>
            <a:r>
              <a:rPr lang="ru-RU" sz="1800" dirty="0"/>
              <a:t>3</a:t>
            </a:r>
            <a:r>
              <a:rPr lang="en-US" sz="1800" dirty="0"/>
              <a:t>x</a:t>
            </a:r>
            <a:r>
              <a:rPr lang="ru-RU" sz="1800" baseline="30000" dirty="0"/>
              <a:t>2 +</a:t>
            </a:r>
            <a:r>
              <a:rPr lang="ru-RU" sz="1800" dirty="0"/>
              <a:t> 12</a:t>
            </a:r>
            <a:r>
              <a:rPr lang="en-US" sz="1800" dirty="0"/>
              <a:t>x</a:t>
            </a:r>
            <a:r>
              <a:rPr lang="ru-RU" sz="1800" dirty="0"/>
              <a:t> + 9 = 0 / 3</a:t>
            </a:r>
          </a:p>
          <a:p>
            <a:r>
              <a:rPr lang="en-US" sz="1800" dirty="0"/>
              <a:t>x</a:t>
            </a:r>
            <a:r>
              <a:rPr lang="ru-RU" sz="1800" baseline="30000" dirty="0"/>
              <a:t>2 </a:t>
            </a:r>
            <a:r>
              <a:rPr lang="ru-RU" sz="1800" dirty="0"/>
              <a:t>+ 4</a:t>
            </a:r>
            <a:r>
              <a:rPr lang="en-US" sz="1800" dirty="0"/>
              <a:t>x</a:t>
            </a:r>
            <a:r>
              <a:rPr lang="ru-RU" sz="1800" dirty="0"/>
              <a:t> + 3 = 0</a:t>
            </a:r>
          </a:p>
          <a:p>
            <a:r>
              <a:rPr lang="ru-RU" sz="1800" dirty="0"/>
              <a:t>по обратной теореме Виета  х</a:t>
            </a:r>
            <a:r>
              <a:rPr lang="ru-RU" sz="1800" baseline="-25000" dirty="0"/>
              <a:t>1</a:t>
            </a:r>
            <a:r>
              <a:rPr lang="ru-RU" sz="1800" dirty="0"/>
              <a:t>=–1,х</a:t>
            </a:r>
            <a:r>
              <a:rPr lang="ru-RU" sz="1800" baseline="-25000" dirty="0"/>
              <a:t>2</a:t>
            </a:r>
            <a:r>
              <a:rPr lang="ru-RU" sz="1800" dirty="0"/>
              <a:t>=–3,</a:t>
            </a:r>
          </a:p>
          <a:p>
            <a:pPr lvl="0"/>
            <a:r>
              <a:rPr lang="ru-RU" sz="1800" dirty="0"/>
              <a:t>точка пересечения с осью </a:t>
            </a:r>
            <a:r>
              <a:rPr lang="ru-RU" sz="1800" dirty="0" err="1"/>
              <a:t>Оу</a:t>
            </a:r>
            <a:r>
              <a:rPr lang="ru-RU" sz="1800" dirty="0"/>
              <a:t>  (0; 9)</a:t>
            </a:r>
          </a:p>
          <a:p>
            <a:pPr lvl="0"/>
            <a:r>
              <a:rPr lang="ru-RU" sz="1800" dirty="0"/>
              <a:t>построим таблицу значений</a:t>
            </a:r>
            <a:r>
              <a:rPr lang="ru-RU" sz="1800" dirty="0" smtClean="0"/>
              <a:t>:</a:t>
            </a:r>
          </a:p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>
              <a:buNone/>
            </a:pPr>
            <a:endParaRPr lang="ru-RU" sz="1800" dirty="0"/>
          </a:p>
          <a:p>
            <a:r>
              <a:rPr lang="ru-RU" sz="1800" dirty="0"/>
              <a:t>Построим график функции в той же системе </a:t>
            </a:r>
            <a:r>
              <a:rPr lang="ru-RU" sz="1800" dirty="0" smtClean="0"/>
              <a:t>координат </a:t>
            </a:r>
          </a:p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/>
            <a:endParaRPr lang="ru-RU" sz="1800" dirty="0"/>
          </a:p>
          <a:p>
            <a:pPr lvl="0"/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5455080"/>
          <a:ext cx="6096000" cy="76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94242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287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Графики функций </a:t>
            </a:r>
            <a:r>
              <a:rPr lang="en-US" sz="2400" b="1" dirty="0" smtClean="0">
                <a:solidFill>
                  <a:srgbClr val="002060"/>
                </a:solidFill>
              </a:rPr>
              <a:t>Y</a:t>
            </a:r>
            <a:r>
              <a:rPr lang="ru-RU" sz="2400" b="1" dirty="0" smtClean="0">
                <a:solidFill>
                  <a:srgbClr val="002060"/>
                </a:solidFill>
              </a:rPr>
              <a:t> = 3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 </a:t>
            </a:r>
            <a:r>
              <a:rPr lang="ru-RU" sz="2400" b="1" dirty="0" smtClean="0">
                <a:solidFill>
                  <a:srgbClr val="002060"/>
                </a:solidFill>
              </a:rPr>
              <a:t>– 12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+ 9 и </a:t>
            </a:r>
            <a:r>
              <a:rPr lang="en-US" sz="2400" b="1" dirty="0" smtClean="0">
                <a:solidFill>
                  <a:srgbClr val="002060"/>
                </a:solidFill>
              </a:rPr>
              <a:t>Y</a:t>
            </a:r>
            <a:r>
              <a:rPr lang="ru-RU" sz="2400" b="1" dirty="0" smtClean="0">
                <a:solidFill>
                  <a:srgbClr val="002060"/>
                </a:solidFill>
              </a:rPr>
              <a:t> = 3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 </a:t>
            </a:r>
            <a:r>
              <a:rPr lang="ru-RU" sz="2400" b="1" dirty="0" smtClean="0">
                <a:solidFill>
                  <a:srgbClr val="002060"/>
                </a:solidFill>
              </a:rPr>
              <a:t> +  12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+ 9 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357290" y="2000240"/>
          <a:ext cx="6286544" cy="420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ВЫВОДЫ: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изменении знака коэффициента «в»  график функции   становится симметричным относительно </a:t>
            </a:r>
            <a:r>
              <a:rPr lang="ru-RU" dirty="0" err="1"/>
              <a:t>Оу</a:t>
            </a:r>
            <a:r>
              <a:rPr lang="ru-RU" dirty="0"/>
              <a:t> т.к.</a:t>
            </a:r>
          </a:p>
          <a:p>
            <a:pPr lvl="0"/>
            <a:r>
              <a:rPr lang="ru-RU" dirty="0"/>
              <a:t>Направление ветвей не изменилось,     </a:t>
            </a:r>
          </a:p>
          <a:p>
            <a:pPr lvl="0"/>
            <a:r>
              <a:rPr lang="ru-RU" dirty="0" smtClean="0"/>
              <a:t>Координата </a:t>
            </a:r>
            <a:r>
              <a:rPr lang="ru-RU" dirty="0"/>
              <a:t>вершины  </a:t>
            </a:r>
            <a:r>
              <a:rPr lang="ru-RU" dirty="0" smtClean="0"/>
              <a:t>стала симметрична </a:t>
            </a:r>
            <a:r>
              <a:rPr lang="ru-RU" dirty="0"/>
              <a:t>относительно оси </a:t>
            </a:r>
            <a:r>
              <a:rPr lang="ru-RU" dirty="0" err="1"/>
              <a:t>Оу</a:t>
            </a:r>
            <a:r>
              <a:rPr lang="ru-RU" dirty="0"/>
              <a:t>,</a:t>
            </a:r>
          </a:p>
          <a:p>
            <a:pPr lvl="0"/>
            <a:r>
              <a:rPr lang="ru-RU" dirty="0" smtClean="0"/>
              <a:t>ось </a:t>
            </a:r>
            <a:r>
              <a:rPr lang="ru-RU" dirty="0"/>
              <a:t>симметрии  стала симметричной относительно  оси </a:t>
            </a:r>
            <a:r>
              <a:rPr lang="ru-RU" dirty="0" err="1"/>
              <a:t>Оу</a:t>
            </a:r>
            <a:r>
              <a:rPr lang="ru-RU" dirty="0"/>
              <a:t> ,</a:t>
            </a:r>
          </a:p>
          <a:p>
            <a:pPr lvl="0"/>
            <a:r>
              <a:rPr lang="ru-RU" dirty="0"/>
              <a:t>Нули функции т.е. точки пересечения с осью Ох стали противоположными,</a:t>
            </a:r>
          </a:p>
          <a:p>
            <a:pPr lvl="0"/>
            <a:r>
              <a:rPr lang="ru-RU" dirty="0"/>
              <a:t>А точка пересечения с осью </a:t>
            </a:r>
            <a:r>
              <a:rPr lang="ru-RU" dirty="0" err="1"/>
              <a:t>Оу</a:t>
            </a:r>
            <a:r>
              <a:rPr lang="ru-RU" dirty="0"/>
              <a:t> не изменилась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857256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3. Заменим </a:t>
            </a:r>
            <a:r>
              <a:rPr lang="ru-RU" sz="2000" b="1" dirty="0">
                <a:solidFill>
                  <a:srgbClr val="002060"/>
                </a:solidFill>
              </a:rPr>
              <a:t>в первоначальной функции знаки коэффициентов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>
                <a:solidFill>
                  <a:srgbClr val="002060"/>
                </a:solidFill>
              </a:rPr>
              <a:t>а» и «с».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Получим функцию   </a:t>
            </a:r>
            <a:r>
              <a:rPr lang="en-US" sz="2000" b="1" dirty="0">
                <a:solidFill>
                  <a:srgbClr val="002060"/>
                </a:solidFill>
              </a:rPr>
              <a:t>Y</a:t>
            </a:r>
            <a:r>
              <a:rPr lang="ru-RU" sz="2000" b="1" dirty="0">
                <a:solidFill>
                  <a:srgbClr val="002060"/>
                </a:solidFill>
              </a:rPr>
              <a:t> = – 3</a:t>
            </a:r>
            <a:r>
              <a:rPr lang="en-US" sz="2000" b="1" dirty="0">
                <a:solidFill>
                  <a:srgbClr val="002060"/>
                </a:solidFill>
              </a:rPr>
              <a:t>x</a:t>
            </a:r>
            <a:r>
              <a:rPr lang="ru-RU" sz="2000" b="1" baseline="30000" dirty="0">
                <a:solidFill>
                  <a:srgbClr val="002060"/>
                </a:solidFill>
              </a:rPr>
              <a:t>2 </a:t>
            </a:r>
            <a:r>
              <a:rPr lang="ru-RU" sz="2000" b="1" dirty="0">
                <a:solidFill>
                  <a:srgbClr val="002060"/>
                </a:solidFill>
              </a:rPr>
              <a:t>– 12</a:t>
            </a:r>
            <a:r>
              <a:rPr lang="en-US" sz="2000" b="1" dirty="0">
                <a:solidFill>
                  <a:srgbClr val="002060"/>
                </a:solidFill>
              </a:rPr>
              <a:t>x</a:t>
            </a:r>
            <a:r>
              <a:rPr lang="ru-RU" sz="2000" b="1" dirty="0">
                <a:solidFill>
                  <a:srgbClr val="002060"/>
                </a:solidFill>
              </a:rPr>
              <a:t> – </a:t>
            </a:r>
            <a:r>
              <a:rPr lang="ru-RU" sz="2000" b="1" dirty="0" smtClean="0">
                <a:solidFill>
                  <a:srgbClr val="002060"/>
                </a:solidFill>
              </a:rPr>
              <a:t>9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911741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800" dirty="0"/>
              <a:t>Ветви параболы направлены вниз, </a:t>
            </a:r>
          </a:p>
          <a:p>
            <a:pPr lvl="0"/>
            <a:r>
              <a:rPr lang="ru-RU" sz="1800" dirty="0"/>
              <a:t>Координаты вершины  (2; 3);</a:t>
            </a:r>
          </a:p>
          <a:p>
            <a:r>
              <a:rPr lang="ru-RU" sz="1800" dirty="0"/>
              <a:t>Х</a:t>
            </a:r>
            <a:r>
              <a:rPr lang="ru-RU" sz="1800" baseline="-25000" dirty="0"/>
              <a:t>0 </a:t>
            </a:r>
            <a:r>
              <a:rPr lang="ru-RU" sz="1800" dirty="0" smtClean="0"/>
              <a:t>=–</a:t>
            </a:r>
            <a:r>
              <a:rPr lang="ru-RU" sz="1800" dirty="0"/>
              <a:t>2, </a:t>
            </a:r>
          </a:p>
          <a:p>
            <a:r>
              <a:rPr lang="ru-RU" sz="1800" dirty="0"/>
              <a:t>у</a:t>
            </a:r>
            <a:r>
              <a:rPr lang="ru-RU" sz="1800" baseline="-25000" dirty="0"/>
              <a:t>0</a:t>
            </a:r>
            <a:r>
              <a:rPr lang="ru-RU" sz="1800" dirty="0"/>
              <a:t> = у(х</a:t>
            </a:r>
            <a:r>
              <a:rPr lang="ru-RU" sz="1800" baseline="-25000" dirty="0"/>
              <a:t>0</a:t>
            </a:r>
            <a:r>
              <a:rPr lang="ru-RU" sz="1800" dirty="0"/>
              <a:t>) = у(2) = –3*(-2)</a:t>
            </a:r>
            <a:r>
              <a:rPr lang="ru-RU" sz="1800" baseline="30000" dirty="0"/>
              <a:t>2 </a:t>
            </a:r>
            <a:r>
              <a:rPr lang="ru-RU" sz="1800" dirty="0"/>
              <a:t>–12*(-2) –9 = –12+24–9 = 3</a:t>
            </a:r>
          </a:p>
          <a:p>
            <a:pPr lvl="0"/>
            <a:r>
              <a:rPr lang="ru-RU" sz="1800" dirty="0"/>
              <a:t>ось симметрии  </a:t>
            </a:r>
            <a:r>
              <a:rPr lang="ru-RU" sz="1800" dirty="0" err="1"/>
              <a:t>х</a:t>
            </a:r>
            <a:r>
              <a:rPr lang="ru-RU" sz="1800" dirty="0"/>
              <a:t> = х</a:t>
            </a:r>
            <a:r>
              <a:rPr lang="ru-RU" sz="1800" baseline="-25000" dirty="0"/>
              <a:t>0,  </a:t>
            </a:r>
            <a:r>
              <a:rPr lang="ru-RU" sz="1800" dirty="0" err="1"/>
              <a:t>х</a:t>
            </a:r>
            <a:r>
              <a:rPr lang="ru-RU" sz="1800" dirty="0"/>
              <a:t> =– 2,</a:t>
            </a:r>
          </a:p>
          <a:p>
            <a:pPr lvl="0"/>
            <a:r>
              <a:rPr lang="ru-RU" sz="1800" dirty="0"/>
              <a:t>нули функции: </a:t>
            </a:r>
            <a:r>
              <a:rPr lang="ru-RU" sz="1800" dirty="0" err="1"/>
              <a:t>х</a:t>
            </a:r>
            <a:r>
              <a:rPr lang="ru-RU" sz="1800" dirty="0"/>
              <a:t> = 1 и </a:t>
            </a:r>
            <a:r>
              <a:rPr lang="ru-RU" sz="1800" dirty="0" err="1"/>
              <a:t>х</a:t>
            </a:r>
            <a:r>
              <a:rPr lang="ru-RU" sz="1800" dirty="0"/>
              <a:t> = 3,</a:t>
            </a:r>
          </a:p>
          <a:p>
            <a:r>
              <a:rPr lang="ru-RU" sz="1800" dirty="0"/>
              <a:t>–3</a:t>
            </a:r>
            <a:r>
              <a:rPr lang="en-US" sz="1800" dirty="0"/>
              <a:t>x</a:t>
            </a:r>
            <a:r>
              <a:rPr lang="ru-RU" sz="1800" baseline="30000" dirty="0"/>
              <a:t>2–</a:t>
            </a:r>
            <a:r>
              <a:rPr lang="ru-RU" sz="1800" dirty="0"/>
              <a:t> 12</a:t>
            </a:r>
            <a:r>
              <a:rPr lang="en-US" sz="1800" dirty="0"/>
              <a:t>x </a:t>
            </a:r>
            <a:r>
              <a:rPr lang="ru-RU" sz="1800" dirty="0"/>
              <a:t>– 9 = 0 /(– 3)</a:t>
            </a:r>
          </a:p>
          <a:p>
            <a:r>
              <a:rPr lang="en-US" sz="1800" dirty="0"/>
              <a:t>x</a:t>
            </a:r>
            <a:r>
              <a:rPr lang="ru-RU" sz="1800" baseline="30000" dirty="0"/>
              <a:t>2 </a:t>
            </a:r>
            <a:r>
              <a:rPr lang="ru-RU" sz="1800" dirty="0"/>
              <a:t>+ 4</a:t>
            </a:r>
            <a:r>
              <a:rPr lang="en-US" sz="1800" dirty="0"/>
              <a:t>x</a:t>
            </a:r>
            <a:r>
              <a:rPr lang="ru-RU" sz="1800" dirty="0"/>
              <a:t> + 3 = 0</a:t>
            </a:r>
          </a:p>
          <a:p>
            <a:r>
              <a:rPr lang="ru-RU" sz="1800" dirty="0"/>
              <a:t>по обратной теореме Виета  х</a:t>
            </a:r>
            <a:r>
              <a:rPr lang="ru-RU" sz="1800" baseline="-25000" dirty="0"/>
              <a:t>1</a:t>
            </a:r>
            <a:r>
              <a:rPr lang="ru-RU" sz="1800" dirty="0"/>
              <a:t>=–1,х</a:t>
            </a:r>
            <a:r>
              <a:rPr lang="ru-RU" sz="1800" baseline="-25000" dirty="0"/>
              <a:t>2</a:t>
            </a:r>
            <a:r>
              <a:rPr lang="ru-RU" sz="1800" dirty="0"/>
              <a:t>=–3,</a:t>
            </a:r>
          </a:p>
          <a:p>
            <a:pPr lvl="0"/>
            <a:r>
              <a:rPr lang="ru-RU" sz="1800" dirty="0"/>
              <a:t>точка пересечения с осью </a:t>
            </a:r>
            <a:r>
              <a:rPr lang="ru-RU" sz="1800" dirty="0" err="1"/>
              <a:t>Оу</a:t>
            </a:r>
            <a:r>
              <a:rPr lang="ru-RU" sz="1800" dirty="0"/>
              <a:t>  (0;– 9)</a:t>
            </a:r>
          </a:p>
          <a:p>
            <a:pPr lvl="0"/>
            <a:r>
              <a:rPr lang="ru-RU" sz="1800" dirty="0"/>
              <a:t>построим таблицу значений</a:t>
            </a:r>
            <a:r>
              <a:rPr lang="ru-RU" sz="1800" dirty="0" smtClean="0"/>
              <a:t>:</a:t>
            </a:r>
          </a:p>
          <a:p>
            <a:pPr lvl="0"/>
            <a:endParaRPr lang="ru-RU" sz="1800" dirty="0"/>
          </a:p>
          <a:p>
            <a:pPr lvl="0"/>
            <a:endParaRPr lang="ru-RU" sz="1800" dirty="0" smtClean="0"/>
          </a:p>
          <a:p>
            <a:pPr lvl="0"/>
            <a:endParaRPr lang="ru-RU" sz="1800" dirty="0"/>
          </a:p>
          <a:p>
            <a:r>
              <a:rPr lang="ru-RU" sz="1800" dirty="0" smtClean="0"/>
              <a:t>Построим </a:t>
            </a:r>
            <a:r>
              <a:rPr lang="ru-RU" sz="1800" dirty="0"/>
              <a:t>график функции в той же координатной плоскости  </a:t>
            </a:r>
          </a:p>
          <a:p>
            <a:pPr lvl="0"/>
            <a:endParaRPr lang="ru-RU" sz="18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5321957"/>
          <a:ext cx="6096000" cy="821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0847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Графики функций </a:t>
            </a:r>
            <a:r>
              <a:rPr lang="en-US" sz="2400" b="1" dirty="0" smtClean="0">
                <a:solidFill>
                  <a:srgbClr val="002060"/>
                </a:solidFill>
              </a:rPr>
              <a:t>Y</a:t>
            </a:r>
            <a:r>
              <a:rPr lang="ru-RU" sz="2400" b="1" dirty="0" smtClean="0">
                <a:solidFill>
                  <a:srgbClr val="002060"/>
                </a:solidFill>
              </a:rPr>
              <a:t> = 3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 </a:t>
            </a:r>
            <a:r>
              <a:rPr lang="ru-RU" sz="2400" b="1" dirty="0" smtClean="0">
                <a:solidFill>
                  <a:srgbClr val="002060"/>
                </a:solidFill>
              </a:rPr>
              <a:t>– 12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+ 9  и  </a:t>
            </a:r>
            <a:r>
              <a:rPr lang="en-US" sz="2400" b="1" dirty="0" smtClean="0">
                <a:solidFill>
                  <a:srgbClr val="002060"/>
                </a:solidFill>
              </a:rPr>
              <a:t>Y</a:t>
            </a:r>
            <a:r>
              <a:rPr lang="ru-RU" sz="2400" b="1" dirty="0" smtClean="0">
                <a:solidFill>
                  <a:srgbClr val="002060"/>
                </a:solidFill>
              </a:rPr>
              <a:t> = -3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 </a:t>
            </a:r>
            <a:r>
              <a:rPr lang="ru-RU" sz="2400" b="1" dirty="0" smtClean="0">
                <a:solidFill>
                  <a:srgbClr val="002060"/>
                </a:solidFill>
              </a:rPr>
              <a:t>- 12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-9 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85852" y="1928802"/>
          <a:ext cx="6357982" cy="427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ВЫВОДЫ: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 изменении знаков коэффициентов «а» и «с»  график функции   становится симметричным относительно начала координат </a:t>
            </a:r>
            <a:r>
              <a:rPr lang="ru-RU" dirty="0" smtClean="0"/>
              <a:t> т.к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Направление ветвей изменилось,     </a:t>
            </a:r>
          </a:p>
          <a:p>
            <a:pPr lvl="0"/>
            <a:r>
              <a:rPr lang="ru-RU" dirty="0" smtClean="0"/>
              <a:t>Координата </a:t>
            </a:r>
            <a:r>
              <a:rPr lang="ru-RU" dirty="0"/>
              <a:t>вершины  </a:t>
            </a:r>
            <a:r>
              <a:rPr lang="ru-RU" dirty="0" smtClean="0"/>
              <a:t>стала симметричной </a:t>
            </a:r>
            <a:r>
              <a:rPr lang="ru-RU" dirty="0"/>
              <a:t>относительно оси начала координат,</a:t>
            </a:r>
          </a:p>
          <a:p>
            <a:pPr lvl="0"/>
            <a:r>
              <a:rPr lang="ru-RU" dirty="0"/>
              <a:t>ось симметрии стала симметричной относительно оси </a:t>
            </a:r>
            <a:r>
              <a:rPr lang="ru-RU" dirty="0" err="1"/>
              <a:t>Оу</a:t>
            </a:r>
            <a:r>
              <a:rPr lang="ru-RU" dirty="0"/>
              <a:t>,</a:t>
            </a:r>
          </a:p>
          <a:p>
            <a:pPr lvl="0"/>
            <a:r>
              <a:rPr lang="ru-RU" dirty="0"/>
              <a:t>Нули функции т.е. точки пересечения с осью Ох  стали противоположными,</a:t>
            </a:r>
          </a:p>
          <a:p>
            <a:r>
              <a:rPr lang="ru-RU" dirty="0"/>
              <a:t>а точка пересечения с осью </a:t>
            </a:r>
            <a:r>
              <a:rPr lang="ru-RU" dirty="0" err="1"/>
              <a:t>Оу</a:t>
            </a:r>
            <a:r>
              <a:rPr lang="ru-RU" dirty="0"/>
              <a:t> стала  симметричной относительно оси Ох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</TotalTime>
  <Words>794</Words>
  <Application>Microsoft Office PowerPoint</Application>
  <PresentationFormat>Экран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Исследование поведения квадратичной функции при изменении знаков её коэффициентов</vt:lpstr>
      <vt:lpstr>1.Построим график функции  Y = 3x2 – 12x + 9</vt:lpstr>
      <vt:lpstr>График функции  Y = 3x2 – 12x + 9</vt:lpstr>
      <vt:lpstr>                                 2. Заменим знак второго коэффициента.  Получим функцию Y = 3x2 + 12x + 9 </vt:lpstr>
      <vt:lpstr>Графики функций Y = 3x2 – 12x + 9 и Y = 3x2  +  12x + 9 </vt:lpstr>
      <vt:lpstr>ВЫВОДЫ: </vt:lpstr>
      <vt:lpstr>3. Заменим в первоначальной функции знаки коэффициентов  «а» и «с». Получим функцию   Y = – 3x2 – 12x – 9  </vt:lpstr>
      <vt:lpstr>Графики функций Y = 3x2 – 12x + 9  и  Y = -3x2 - 12x -9 </vt:lpstr>
      <vt:lpstr>ВЫВОДЫ: </vt:lpstr>
      <vt:lpstr>4.   Изменим в первоначальной функции  знаки всех коэффициентов. Получим функцию   Y = – 3x2 + 12x – 9 </vt:lpstr>
      <vt:lpstr>Графики  функций  Y = 3x2 – 12x + 9  и  Y = -3x2 + 12x -9 </vt:lpstr>
      <vt:lpstr>ВЫВОДЫ: </vt:lpstr>
      <vt:lpstr> Общий вывод: Симметричны  относительно оси Оу графики 1 и 2;   3 и 4 функций.(коэффициет «в» противоположный), Симметричны  относительно оси Ох графики 2 и 3;    1 и 4 функций.(все коэффициенты противоположны), Симметричны относительно начала координат графики 1 и 3; 2 и 4 функций. (коэффициенты «а» и «с» противоположны).</vt:lpstr>
      <vt:lpstr>  ИТОГ ИССЛЕДОВАТЕЛЬСКОЙ РАБОТЫ: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поведения квадратичной функции при изменении знаков её коэффициентов</dc:title>
  <dc:creator>Admin</dc:creator>
  <cp:lastModifiedBy>Owner</cp:lastModifiedBy>
  <cp:revision>29</cp:revision>
  <dcterms:created xsi:type="dcterms:W3CDTF">2012-11-10T18:56:33Z</dcterms:created>
  <dcterms:modified xsi:type="dcterms:W3CDTF">2017-11-07T15:38:19Z</dcterms:modified>
</cp:coreProperties>
</file>