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9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866313" cy="673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71" y="-5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9F170-9B51-42A4-97FC-5D3D4E3F5BE1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A4B6D-B7F1-4BFD-BF14-4B4908772C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53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4D1C2D-BC66-47F6-B821-7E7F5181A94A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4A3AB4-08C8-4C8F-873D-70CB3210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origami.narod.ru/dorigami_ikos.html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dorigami.narod.ru/dorigami_tetr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rigami.narod.ru/dorigami_oktaedr.html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hyperlink" Target="http://dorigami.narod.ru/dorigami_dodik.html" TargetMode="External"/><Relationship Id="rId4" Type="http://schemas.openxmlformats.org/officeDocument/2006/relationships/hyperlink" Target="http://dorigami.narod.ru/dorigami_cub.html" TargetMode="External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rigami.narod.ru/dorigami_tetra.html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rigami.narod.ru/dorigami_cub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dorigami.narod.ru/dorigami_kybokt.html" TargetMode="External"/><Relationship Id="rId7" Type="http://schemas.openxmlformats.org/officeDocument/2006/relationships/hyperlink" Target="http://dorigami.narod.ru/dorigami_rcofoto.html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dorigami.narod.ru/dorigami_ysokt.html" TargetMode="External"/><Relationship Id="rId4" Type="http://schemas.openxmlformats.org/officeDocument/2006/relationships/image" Target="../media/image16.jpeg"/><Relationship Id="rId9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dorigami.narod.ru/dorigami_op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gami.ru/" TargetMode="External"/><Relationship Id="rId2" Type="http://schemas.openxmlformats.org/officeDocument/2006/relationships/hyperlink" Target="http://origami-school.narod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rigami.ru-do./" TargetMode="External"/><Relationship Id="rId4" Type="http://schemas.openxmlformats.org/officeDocument/2006/relationships/hyperlink" Target="http://oriart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16632"/>
            <a:ext cx="5688632" cy="2868168"/>
          </a:xfrm>
        </p:spPr>
        <p:txBody>
          <a:bodyPr/>
          <a:lstStyle/>
          <a:p>
            <a:r>
              <a:rPr lang="ru-RU" dirty="0" smtClean="0"/>
              <a:t>Оригами и математика.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60428" y="4581128"/>
            <a:ext cx="3848472" cy="14870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Выполнили работу : ученицы 7 класса МБОУ «Гатчинская СОШ №2»</a:t>
            </a:r>
          </a:p>
          <a:p>
            <a:pPr algn="ctr"/>
            <a:r>
              <a:rPr lang="ru-RU" dirty="0" smtClean="0"/>
              <a:t>Лукина Анна и Иванова Наталья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3873206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1775" y="692150"/>
            <a:ext cx="561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2000" b="1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«Великий квадрат не знает пределов»</a:t>
            </a:r>
            <a:endParaRPr lang="ru-RU" sz="2000" b="1" dirty="0">
              <a:ea typeface="Calibri" pitchFamily="34" charset="0"/>
              <a:cs typeface="Times New Roman" pitchFamily="18" charset="0"/>
            </a:endParaRPr>
          </a:p>
          <a:p>
            <a:pPr algn="r" eaLnBrk="0" hangingPunct="0"/>
            <a:r>
              <a:rPr lang="ru-RU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Японская народная пословица</a:t>
            </a:r>
            <a:endParaRPr lang="ru-RU" sz="2000" b="1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33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8" y="1628775"/>
            <a:ext cx="7777162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Продолжая исследование, складывая модульные конструкции, традиционные кусудамы, </a:t>
            </a:r>
            <a:r>
              <a:rPr lang="ru-RU" dirty="0" smtClean="0">
                <a:latin typeface="+mj-lt"/>
              </a:rPr>
              <a:t>мы пришли </a:t>
            </a:r>
            <a:r>
              <a:rPr lang="ru-RU" dirty="0">
                <a:latin typeface="+mj-lt"/>
              </a:rPr>
              <a:t>к выводу, что они напоминают геометрические тела.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11188" y="620713"/>
            <a:ext cx="7575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dirty="0">
                <a:latin typeface="+mj-lt"/>
                <a:ea typeface="Calibri" pitchFamily="34" charset="0"/>
                <a:cs typeface="Times New Roman" pitchFamily="18" charset="0"/>
              </a:rPr>
              <a:t>С помощью оригами решаются геометрические задачи на плоскости. Значит оригами действительно связано с математикой!!!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4213" y="2565400"/>
            <a:ext cx="43701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И </a:t>
            </a:r>
            <a:r>
              <a:rPr lang="ru-RU" dirty="0" smtClean="0">
                <a:latin typeface="+mj-lt"/>
              </a:rPr>
              <a:t>мы </a:t>
            </a:r>
            <a:r>
              <a:rPr lang="ru-RU" dirty="0">
                <a:latin typeface="+mj-lt"/>
              </a:rPr>
              <a:t>погрузилась в оригаметрию!!!!!!!</a:t>
            </a:r>
          </a:p>
        </p:txBody>
      </p:sp>
      <p:pic>
        <p:nvPicPr>
          <p:cNvPr id="7" name="Picture 7" descr="C:\Documents and Settings\Deni$ova\Мои документы\материалы на конкурс\многогранники\многогранники фото\IMG_7985.JPG"/>
          <p:cNvPicPr>
            <a:picLocks noChangeAspect="1" noChangeArrowheads="1"/>
          </p:cNvPicPr>
          <p:nvPr/>
        </p:nvPicPr>
        <p:blipFill>
          <a:blip r:embed="rId2" cstate="print"/>
          <a:srcRect l="2899" r="2899" b="3922"/>
          <a:stretch>
            <a:fillRect/>
          </a:stretch>
        </p:blipFill>
        <p:spPr bwMode="auto">
          <a:xfrm>
            <a:off x="2771775" y="3068638"/>
            <a:ext cx="3960813" cy="2986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965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95288" y="549275"/>
            <a:ext cx="78644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Lucida Sans Unicode" pitchFamily="34" charset="0"/>
              </a:rPr>
              <a:t>Оригаметрия </a:t>
            </a:r>
            <a:r>
              <a:rPr lang="ru-RU" b="1">
                <a:solidFill>
                  <a:srgbClr val="002060"/>
                </a:solidFill>
                <a:latin typeface="Lucida Sans Unicode" pitchFamily="34" charset="0"/>
              </a:rPr>
              <a:t>– раздел, который связывает искусство оригами с математикой</a:t>
            </a:r>
          </a:p>
        </p:txBody>
      </p:sp>
      <p:pic>
        <p:nvPicPr>
          <p:cNvPr id="5" name="Рисунок 6" descr="http://dorigami.narod.ru/linki/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060575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68313" y="3284538"/>
            <a:ext cx="1273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Lucida Sans Unicode" pitchFamily="34" charset="0"/>
              </a:rPr>
              <a:t>тедраэдр</a:t>
            </a:r>
          </a:p>
        </p:txBody>
      </p:sp>
      <p:pic>
        <p:nvPicPr>
          <p:cNvPr id="7" name="Рисунок 8" descr="http://dorigami.narod.ru/linki/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3716338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835150" y="4149725"/>
            <a:ext cx="1216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Lucida Sans Unicode" pitchFamily="34" charset="0"/>
              </a:rPr>
              <a:t>гексаэдр</a:t>
            </a:r>
          </a:p>
        </p:txBody>
      </p:sp>
      <p:pic>
        <p:nvPicPr>
          <p:cNvPr id="9" name="Рисунок 10" descr="http://dorigami.narod.ru/linki/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4075" y="2060575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2124075" y="3284538"/>
            <a:ext cx="1109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Lucida Sans Unicode" pitchFamily="34" charset="0"/>
              </a:rPr>
              <a:t>октаэдр</a:t>
            </a:r>
          </a:p>
        </p:txBody>
      </p:sp>
      <p:pic>
        <p:nvPicPr>
          <p:cNvPr id="11" name="Рисунок 12" descr="http://dorigami.narod.ru/linki/10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08400" y="2060575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3635375" y="3284538"/>
            <a:ext cx="1258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Lucida Sans Unicode" pitchFamily="34" charset="0"/>
              </a:rPr>
              <a:t>икосаэдр</a:t>
            </a:r>
          </a:p>
        </p:txBody>
      </p:sp>
      <p:pic>
        <p:nvPicPr>
          <p:cNvPr id="13" name="Рисунок 14" descr="http://dorigami.narod.ru/linki/3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27313" y="4868863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3851275" y="5013325"/>
            <a:ext cx="1435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Lucida Sans Unicode" pitchFamily="34" charset="0"/>
              </a:rPr>
              <a:t>додекаэдр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5148263" y="2205038"/>
            <a:ext cx="3240161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Lucida Sans Unicode" pitchFamily="34" charset="0"/>
              </a:rPr>
              <a:t>Их поверхности состоят из равносторонних треугольников.</a:t>
            </a:r>
            <a:endParaRPr lang="ru-RU" dirty="0">
              <a:latin typeface="Lucida Sans Unicode" pitchFamily="34" charset="0"/>
            </a:endParaRPr>
          </a:p>
        </p:txBody>
      </p:sp>
      <p:sp>
        <p:nvSpPr>
          <p:cNvPr id="16" name="Прямоугольник 17"/>
          <p:cNvSpPr>
            <a:spLocks noChangeArrowheads="1"/>
          </p:cNvSpPr>
          <p:nvPr/>
        </p:nvSpPr>
        <p:spPr bwMode="auto">
          <a:xfrm>
            <a:off x="3203575" y="378936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Lucida Sans Unicode" pitchFamily="34" charset="0"/>
              </a:rPr>
              <a:t> Имеет поверхность состоящую из шести квадратов. 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17" name="Прямоугольник 18"/>
          <p:cNvSpPr>
            <a:spLocks noChangeArrowheads="1"/>
          </p:cNvSpPr>
          <p:nvPr/>
        </p:nvSpPr>
        <p:spPr bwMode="auto">
          <a:xfrm>
            <a:off x="4140200" y="5445125"/>
            <a:ext cx="4032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Lucida Sans Unicode" pitchFamily="34" charset="0"/>
              </a:rPr>
              <a:t>Поверхность состоит из двенадцати правильных пятиугольников.</a:t>
            </a:r>
            <a:endParaRPr lang="ru-RU">
              <a:latin typeface="Lucida Sans Unicode" pitchFamily="34" charset="0"/>
            </a:endParaRPr>
          </a:p>
        </p:txBody>
      </p:sp>
      <p:sp>
        <p:nvSpPr>
          <p:cNvPr id="18" name="Прямоугольник 5"/>
          <p:cNvSpPr>
            <a:spLocks noChangeArrowheads="1"/>
          </p:cNvSpPr>
          <p:nvPr/>
        </p:nvSpPr>
        <p:spPr bwMode="auto">
          <a:xfrm>
            <a:off x="179389" y="1341438"/>
            <a:ext cx="77769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Lucida Sans Unicode" pitchFamily="34" charset="0"/>
              </a:rPr>
              <a:t>Существует пять удивительно симметричных и красивых многогранников, у которых все грани одинаковы. </a:t>
            </a:r>
            <a:r>
              <a:rPr lang="ru-RU" dirty="0">
                <a:latin typeface="Lucida Sans Unicode" pitchFamily="34" charset="0"/>
              </a:rPr>
              <a:t/>
            </a:r>
            <a:br>
              <a:rPr lang="ru-RU" dirty="0">
                <a:latin typeface="Lucida Sans Unicode" pitchFamily="34" charset="0"/>
              </a:rPr>
            </a:br>
            <a:endParaRPr lang="ru-RU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29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23528" y="404664"/>
            <a:ext cx="7416626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Lucida Sans Unicode" pitchFamily="34" charset="0"/>
              </a:rPr>
              <a:t>Правильные многогранники еще по другому их называют </a:t>
            </a:r>
            <a:r>
              <a:rPr lang="ru-RU" sz="1600" i="1" dirty="0" err="1">
                <a:latin typeface="Lucida Sans Unicode" pitchFamily="34" charset="0"/>
              </a:rPr>
              <a:t>платоновы</a:t>
            </a:r>
            <a:r>
              <a:rPr lang="ru-RU" sz="1600" i="1" dirty="0">
                <a:latin typeface="Lucida Sans Unicode" pitchFamily="34" charset="0"/>
              </a:rPr>
              <a:t> тела</a:t>
            </a:r>
            <a:r>
              <a:rPr lang="ru-RU" sz="1600" dirty="0">
                <a:latin typeface="Lucida Sans Unicode" pitchFamily="34" charset="0"/>
              </a:rPr>
              <a:t> в честь древнегреческого философа Платона, в философии которого они играли очень важную роль. </a:t>
            </a:r>
            <a:endParaRPr lang="ru-RU" sz="1600" i="1" dirty="0">
              <a:latin typeface="Lucida Sans Unicode" pitchFamily="34" charset="0"/>
            </a:endParaRPr>
          </a:p>
        </p:txBody>
      </p:sp>
      <p:pic>
        <p:nvPicPr>
          <p:cNvPr id="5" name="Picture 3" descr="C:\Documents and Settings\Deni$ova\Мои документы\материалы на конкурс\многогранники\история\220px-Plato-rapha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349500"/>
            <a:ext cx="2165350" cy="2305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4"/>
          <p:cNvSpPr>
            <a:spLocks noGrp="1" noChangeArrowheads="1"/>
          </p:cNvSpPr>
          <p:nvPr>
            <p:ph idx="1"/>
          </p:nvPr>
        </p:nvSpPr>
        <p:spPr bwMode="auto">
          <a:xfrm>
            <a:off x="2987824" y="1236514"/>
            <a:ext cx="4968552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600" i="1" dirty="0">
              <a:latin typeface="Lucida Sans Unicode" pitchFamily="34" charset="0"/>
              <a:hlinkClick r:id="rId3"/>
            </a:endParaRPr>
          </a:p>
          <a:p>
            <a:r>
              <a:rPr lang="ru-RU" sz="1600" u="sng" dirty="0">
                <a:latin typeface="Lucida Sans Unicode" pitchFamily="34" charset="0"/>
              </a:rPr>
              <a:t>Тетраэдр</a:t>
            </a:r>
            <a:r>
              <a:rPr lang="ru-RU" sz="1600" dirty="0">
                <a:latin typeface="Lucida Sans Unicode" pitchFamily="34" charset="0"/>
              </a:rPr>
              <a:t>, </a:t>
            </a:r>
            <a:r>
              <a:rPr lang="ru-RU" sz="1600" u="sng" dirty="0">
                <a:latin typeface="Lucida Sans Unicode" pitchFamily="34" charset="0"/>
              </a:rPr>
              <a:t>куб</a:t>
            </a:r>
            <a:r>
              <a:rPr lang="ru-RU" sz="1600" dirty="0">
                <a:latin typeface="Lucida Sans Unicode" pitchFamily="34" charset="0"/>
              </a:rPr>
              <a:t> и </a:t>
            </a:r>
            <a:r>
              <a:rPr lang="ru-RU" sz="1600" u="sng" dirty="0">
                <a:latin typeface="Lucida Sans Unicode" pitchFamily="34" charset="0"/>
              </a:rPr>
              <a:t>октаэдр</a:t>
            </a:r>
            <a:r>
              <a:rPr lang="ru-RU" sz="1600" dirty="0">
                <a:latin typeface="Lucida Sans Unicode" pitchFamily="34" charset="0"/>
              </a:rPr>
              <a:t> были известны задолго Платона. А вот </a:t>
            </a:r>
            <a:r>
              <a:rPr lang="ru-RU" sz="1600" u="sng" dirty="0">
                <a:latin typeface="Lucida Sans Unicode" pitchFamily="34" charset="0"/>
              </a:rPr>
              <a:t>додекаэдр</a:t>
            </a:r>
            <a:r>
              <a:rPr lang="ru-RU" sz="1600" dirty="0">
                <a:latin typeface="Lucida Sans Unicode" pitchFamily="34" charset="0"/>
              </a:rPr>
              <a:t> и </a:t>
            </a:r>
            <a:r>
              <a:rPr lang="ru-RU" sz="1600" u="sng" dirty="0">
                <a:latin typeface="Lucida Sans Unicode" pitchFamily="34" charset="0"/>
              </a:rPr>
              <a:t>икосаэдр</a:t>
            </a:r>
            <a:r>
              <a:rPr lang="ru-RU" sz="1600" dirty="0">
                <a:latin typeface="Lucida Sans Unicode" pitchFamily="34" charset="0"/>
              </a:rPr>
              <a:t> построил древнегреческий математик </a:t>
            </a:r>
            <a:r>
              <a:rPr lang="ru-RU" sz="1600" dirty="0" err="1">
                <a:latin typeface="Lucida Sans Unicode" pitchFamily="34" charset="0"/>
              </a:rPr>
              <a:t>Теэтет</a:t>
            </a:r>
            <a:r>
              <a:rPr lang="ru-RU" sz="1600" dirty="0">
                <a:latin typeface="Lucida Sans Unicode" pitchFamily="34" charset="0"/>
              </a:rPr>
              <a:t> - современник Платона. Четыре многогранника символизировали в учении Платона четыре стихии: </a:t>
            </a:r>
            <a:r>
              <a:rPr lang="ru-RU" sz="1600" u="sng" dirty="0">
                <a:latin typeface="Lucida Sans Unicode" pitchFamily="34" charset="0"/>
              </a:rPr>
              <a:t>Тетраэдр</a:t>
            </a:r>
            <a:r>
              <a:rPr lang="ru-RU" sz="1600" dirty="0">
                <a:latin typeface="Lucida Sans Unicode" pitchFamily="34" charset="0"/>
              </a:rPr>
              <a:t> </a:t>
            </a:r>
            <a:r>
              <a:rPr lang="ru-RU" sz="1600" i="1" dirty="0">
                <a:latin typeface="Lucida Sans Unicode" pitchFamily="34" charset="0"/>
                <a:hlinkClick r:id="rId3"/>
              </a:rPr>
              <a:t> </a:t>
            </a:r>
            <a:r>
              <a:rPr lang="ru-RU" sz="1600" dirty="0">
                <a:latin typeface="Lucida Sans Unicode" pitchFamily="34" charset="0"/>
              </a:rPr>
              <a:t>- огонь, </a:t>
            </a:r>
            <a:r>
              <a:rPr lang="ru-RU" sz="1600" u="sng" dirty="0">
                <a:latin typeface="Lucida Sans Unicode" pitchFamily="34" charset="0"/>
              </a:rPr>
              <a:t>октаэдр </a:t>
            </a:r>
            <a:r>
              <a:rPr lang="ru-RU" sz="1600" dirty="0">
                <a:latin typeface="Lucida Sans Unicode" pitchFamily="34" charset="0"/>
              </a:rPr>
              <a:t> - воздух, </a:t>
            </a:r>
            <a:r>
              <a:rPr lang="ru-RU" sz="1600" u="sng" dirty="0">
                <a:latin typeface="Lucida Sans Unicode" pitchFamily="34" charset="0"/>
              </a:rPr>
              <a:t>икосаэдр </a:t>
            </a:r>
            <a:r>
              <a:rPr lang="ru-RU" sz="1600" dirty="0">
                <a:latin typeface="Lucida Sans Unicode" pitchFamily="34" charset="0"/>
              </a:rPr>
              <a:t> - воду,</a:t>
            </a:r>
            <a:r>
              <a:rPr lang="ru-RU" sz="1600" i="1" dirty="0">
                <a:latin typeface="Lucida Sans Unicode" pitchFamily="34" charset="0"/>
                <a:hlinkClick r:id="rId4"/>
              </a:rPr>
              <a:t> </a:t>
            </a:r>
            <a:r>
              <a:rPr lang="ru-RU" sz="1600" u="sng" dirty="0">
                <a:latin typeface="Lucida Sans Unicode" pitchFamily="34" charset="0"/>
              </a:rPr>
              <a:t>куб  </a:t>
            </a:r>
            <a:r>
              <a:rPr lang="ru-RU" sz="1600" dirty="0">
                <a:latin typeface="Lucida Sans Unicode" pitchFamily="34" charset="0"/>
              </a:rPr>
              <a:t>- землю. А </a:t>
            </a:r>
            <a:r>
              <a:rPr lang="ru-RU" sz="1600" u="sng" dirty="0">
                <a:latin typeface="Lucida Sans Unicode" pitchFamily="34" charset="0"/>
              </a:rPr>
              <a:t>додекаэдр </a:t>
            </a:r>
            <a:r>
              <a:rPr lang="ru-RU" sz="1600" dirty="0">
                <a:latin typeface="Lucida Sans Unicode" pitchFamily="34" charset="0"/>
              </a:rPr>
              <a:t> выполнял как бы декоративную роль во вселенной в целом и символизировал гармонию мира.</a:t>
            </a:r>
            <a:br>
              <a:rPr lang="ru-RU" sz="1600" dirty="0">
                <a:latin typeface="Lucida Sans Unicode" pitchFamily="34" charset="0"/>
              </a:rPr>
            </a:br>
            <a:r>
              <a:rPr lang="ru-RU" sz="1600" dirty="0">
                <a:latin typeface="Lucida Sans Unicode" pitchFamily="34" charset="0"/>
              </a:rPr>
              <a:t>    Согласно Платону, частицы огня, воздуха и воды имеют форму соответствующих многогранников и могут превращаться друг в друга, так как их грани подобны. Однако они не могут превращаться в частицы земли, квадратные грани которых не могут быть собраны из правильных треугольников.</a:t>
            </a:r>
            <a:r>
              <a:rPr lang="ru-RU" dirty="0">
                <a:latin typeface="Lucida Sans Unicode" pitchFamily="34" charset="0"/>
              </a:rPr>
              <a:t/>
            </a:r>
            <a:br>
              <a:rPr lang="ru-RU" dirty="0">
                <a:latin typeface="Lucida Sans Unicode" pitchFamily="34" charset="0"/>
              </a:rPr>
            </a:br>
            <a:endParaRPr lang="ru-RU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2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Deni$ova\Мои документы\материалы на конкурс\многогранники\история\200px-Domenico-Fetti_Archimedes_16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89138"/>
            <a:ext cx="2589213" cy="3455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17" descr="http://dorigami.narod.ru/linki/kybok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1989138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18" descr="http://dorigami.narod.ru/linki/ysokt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475" y="1989138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19" descr="http://dorigami.narod.ru/edr/linkrc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950" y="2636838"/>
            <a:ext cx="1143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Documents and Settings\Deni$ova\Мои документы\материалы на конкурс\многогранники\многогранники фото\iCA0E04F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00563" y="3933825"/>
            <a:ext cx="9144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23"/>
          <p:cNvSpPr txBox="1">
            <a:spLocks noChangeArrowheads="1"/>
          </p:cNvSpPr>
          <p:nvPr/>
        </p:nvSpPr>
        <p:spPr bwMode="auto">
          <a:xfrm>
            <a:off x="3419475" y="3357563"/>
            <a:ext cx="1109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Lucida Sans Unicode" pitchFamily="34" charset="0"/>
              </a:rPr>
              <a:t>октаэдр</a:t>
            </a:r>
          </a:p>
        </p:txBody>
      </p: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5148263" y="3357563"/>
            <a:ext cx="1633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Lucida Sans Unicode" pitchFamily="34" charset="0"/>
              </a:rPr>
              <a:t>кубооктаэдр</a:t>
            </a:r>
          </a:p>
        </p:txBody>
      </p:sp>
      <p:sp>
        <p:nvSpPr>
          <p:cNvPr id="11" name="TextBox 25"/>
          <p:cNvSpPr txBox="1">
            <a:spLocks noChangeArrowheads="1"/>
          </p:cNvSpPr>
          <p:nvPr/>
        </p:nvSpPr>
        <p:spPr bwMode="auto">
          <a:xfrm>
            <a:off x="6443663" y="3933825"/>
            <a:ext cx="2366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Lucida Sans Unicode" pitchFamily="34" charset="0"/>
              </a:rPr>
              <a:t>ромбокубооктаэдр</a:t>
            </a:r>
          </a:p>
        </p:txBody>
      </p:sp>
      <p:sp>
        <p:nvSpPr>
          <p:cNvPr id="12" name="TextBox 26"/>
          <p:cNvSpPr txBox="1">
            <a:spLocks noChangeArrowheads="1"/>
          </p:cNvSpPr>
          <p:nvPr/>
        </p:nvSpPr>
        <p:spPr bwMode="auto">
          <a:xfrm>
            <a:off x="3563938" y="5013325"/>
            <a:ext cx="2836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Lucida Sans Unicode" pitchFamily="34" charset="0"/>
              </a:rPr>
              <a:t>ромбоикосододекаэдр</a:t>
            </a:r>
          </a:p>
        </p:txBody>
      </p:sp>
      <p:sp>
        <p:nvSpPr>
          <p:cNvPr id="13" name="Прямоугольник 15"/>
          <p:cNvSpPr>
            <a:spLocks noChangeArrowheads="1"/>
          </p:cNvSpPr>
          <p:nvPr/>
        </p:nvSpPr>
        <p:spPr bwMode="auto">
          <a:xfrm>
            <a:off x="528116" y="145216"/>
            <a:ext cx="720015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Lucida Sans Unicode" pitchFamily="34" charset="0"/>
              </a:rPr>
              <a:t>   </a:t>
            </a:r>
            <a:r>
              <a:rPr lang="ru-RU" sz="1600" dirty="0">
                <a:latin typeface="Lucida Sans Unicode" pitchFamily="34" charset="0"/>
              </a:rPr>
              <a:t> Кроме правильных многогранников существуют полуправильные или не совсем правильные многогранники. Их впервые описал Архимед, в честь которого они названы архимедовыми телами. Поверхность архимедовых тел состоит из правильных многоугольников разных типов. Например, треугольников и квадратов или квадратов и шестиугольников.</a:t>
            </a:r>
            <a:br>
              <a:rPr lang="ru-RU" sz="1600" dirty="0">
                <a:latin typeface="Lucida Sans Unicode" pitchFamily="34" charset="0"/>
              </a:rPr>
            </a:br>
            <a:r>
              <a:rPr lang="ru-RU" sz="1600" dirty="0">
                <a:latin typeface="Lucida Sans Unicode" pitchFamily="34" charset="0"/>
              </a:rPr>
              <a:t>   </a:t>
            </a:r>
            <a:endParaRPr lang="ru-RU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2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 descr="http://dorigami.narod.ru/linki/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9274"/>
            <a:ext cx="2809057" cy="27068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4" descr="http://dorigami.narod.ru/linki/11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573016"/>
            <a:ext cx="3038798" cy="3138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827584" y="194520"/>
            <a:ext cx="252033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Lucida Sans Unicode" pitchFamily="34" charset="0"/>
              </a:rPr>
              <a:t> Архимедовы тела состоят из граней разного типа. Если при соединении, грани какого либо типа пропускать, то получится открытый многогранник, просматриваемый не только снаружи, но и изнутри. </a:t>
            </a:r>
            <a:br>
              <a:rPr lang="ru-RU" dirty="0">
                <a:latin typeface="Lucida Sans Unicode" pitchFamily="34" charset="0"/>
              </a:rPr>
            </a:br>
            <a:endParaRPr lang="ru-RU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4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2270125"/>
            <a:ext cx="7791450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66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Deni$ova\Мои документы\материалы на конкурс\многогранники\многогранники фото\IMG_79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1798" y="3429000"/>
            <a:ext cx="2741612" cy="3167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C:\Documents and Settings\Deni$ova\Мои документы\материалы на конкурс\многогранники\многогранники фото\IMG_79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16113"/>
            <a:ext cx="1368425" cy="1127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9" descr="C:\Documents and Settings\Deni$ova\Мои документы\материалы на конкурс\многогранники\многогранники фото\IMG_79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1916113"/>
            <a:ext cx="1262063" cy="115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8" descr="C:\Documents and Settings\Deni$ova\Мои документы\материалы на конкурс\многогранники\многогранники фото\IMG_7986.JPG"/>
          <p:cNvPicPr>
            <a:picLocks noChangeAspect="1" noChangeArrowheads="1"/>
          </p:cNvPicPr>
          <p:nvPr/>
        </p:nvPicPr>
        <p:blipFill>
          <a:blip r:embed="rId5" cstate="print"/>
          <a:srcRect l="4744" r="9859" b="10867"/>
          <a:stretch>
            <a:fillRect/>
          </a:stretch>
        </p:blipFill>
        <p:spPr bwMode="auto">
          <a:xfrm>
            <a:off x="5148263" y="1916113"/>
            <a:ext cx="1223962" cy="115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10" descr="C:\Documents and Settings\Deni$ova\Мои документы\материалы на конкурс\многогранники\многогранники фото\IMG_798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1916113"/>
            <a:ext cx="1152525" cy="1171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900113" y="908050"/>
            <a:ext cx="72723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Пока </a:t>
            </a:r>
            <a:r>
              <a:rPr lang="ru-RU" b="1" dirty="0" smtClean="0"/>
              <a:t>мы проводили </a:t>
            </a:r>
            <a:r>
              <a:rPr lang="ru-RU" b="1" dirty="0"/>
              <a:t>исследование, появилась коллекция многогранников, а </a:t>
            </a:r>
            <a:r>
              <a:rPr lang="ru-RU" b="1" dirty="0" smtClean="0"/>
              <a:t>мы </a:t>
            </a:r>
            <a:r>
              <a:rPr lang="ru-RU" b="1" dirty="0"/>
              <a:t>на практике </a:t>
            </a:r>
            <a:r>
              <a:rPr lang="ru-RU" b="1" dirty="0" smtClean="0"/>
              <a:t>познакомились </a:t>
            </a:r>
            <a:r>
              <a:rPr lang="ru-RU" b="1" dirty="0"/>
              <a:t>с элементами геометрии на плоскости и в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15350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601266"/>
            <a:ext cx="657808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Lucida Sans Unicode" pitchFamily="34" charset="0"/>
              </a:rPr>
              <a:t>Список используемой </a:t>
            </a:r>
            <a:r>
              <a:rPr lang="ru-RU" sz="2800" b="1" dirty="0" smtClean="0">
                <a:latin typeface="Lucida Sans Unicode" pitchFamily="34" charset="0"/>
              </a:rPr>
              <a:t/>
            </a:r>
            <a:br>
              <a:rPr lang="ru-RU" sz="2800" b="1" dirty="0" smtClean="0">
                <a:latin typeface="Lucida Sans Unicode" pitchFamily="34" charset="0"/>
              </a:rPr>
            </a:br>
            <a:r>
              <a:rPr lang="ru-RU" sz="2800" b="1" dirty="0" smtClean="0">
                <a:latin typeface="Lucida Sans Unicode" pitchFamily="34" charset="0"/>
              </a:rPr>
              <a:t>литературы </a:t>
            </a:r>
            <a:r>
              <a:rPr lang="ru-RU" sz="2800" b="1" dirty="0">
                <a:latin typeface="Lucida Sans Unicode" pitchFamily="34" charset="0"/>
              </a:rPr>
              <a:t>и </a:t>
            </a:r>
            <a:r>
              <a:rPr lang="ru-RU" sz="2800" b="1" dirty="0" err="1">
                <a:latin typeface="Lucida Sans Unicode" pitchFamily="34" charset="0"/>
              </a:rPr>
              <a:t>интернет-ресурсы</a:t>
            </a:r>
            <a:endParaRPr lang="ru-RU" sz="2800" b="1" dirty="0">
              <a:latin typeface="Lucida Sans Unicode" pitchFamily="34" charset="0"/>
            </a:endParaRPr>
          </a:p>
        </p:txBody>
      </p:sp>
      <p:sp>
        <p:nvSpPr>
          <p:cNvPr id="5" name="TextBox 5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С.Ю.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Афонькин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Е.Ю.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Афонькина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Энциклопедия оригами для детей и взрослых. – С-Пб, «Кристалл», 2000г.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С.Ю.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Афонькин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Е.Ю.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Афонькина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Оригами. Волшебный квадрат, Москва, «Аким», 2002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Сержантова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Оригами для всей семьи. Москва, 2003 «Айрис-пресс».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В.В. Выгонов. Оригами для малышей. ИД МСП, 2006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Н. Чернова. Волшебная бумага. Москва, изд. «АСТ», 2005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Сержантова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Оригами, новые модели. Москва. «Айрис-пресс», 2006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Кунихико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Касахара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Тоши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Такахама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Оригами для знатоков. –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Yapan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Publication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Alsio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», 1987 г.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В.В. Гончар. Альбом «Кристаллы». – Московская об-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«Аллегро-пресс», 1994г. </a:t>
            </a:r>
            <a:endParaRPr lang="en-US" sz="14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  <a:hlinkClick r:id="rId2"/>
              </a:rPr>
              <a:t>http://origami-school.narod.ru/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  <a:hlinkClick r:id="rId3"/>
              </a:rPr>
              <a:t>http://ww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3"/>
              </a:rPr>
              <a:t>w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3"/>
              </a:rPr>
              <a:t>.origami.ru/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4"/>
              </a:rPr>
              <a:t>Origami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  <a:hlinkClick r:id="rId4"/>
              </a:rPr>
              <a:t>PROhttp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  <a:hlinkClick r:id="rId4"/>
              </a:rPr>
              <a:t>oriart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5"/>
              </a:rPr>
              <a:t>www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5"/>
              </a:rPr>
              <a:t>.origami.ru-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5"/>
              </a:rPr>
              <a:t>do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5"/>
              </a:rPr>
              <a:t>./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http://dorigami.narod.ru/dorigami_kybokt.html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http://dorigami.narod.ru/dorigami_platon.html</a:t>
            </a:r>
          </a:p>
          <a:p>
            <a:endParaRPr lang="ru-RU" sz="1400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7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467369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3970784" cy="48463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	Цель</a:t>
            </a:r>
            <a:r>
              <a:rPr lang="ru-RU" b="1" dirty="0"/>
              <a:t>:</a:t>
            </a:r>
            <a:r>
              <a:rPr lang="ru-RU" dirty="0"/>
              <a:t> установить взаимосвязь искусства оригами и науки математики.</a:t>
            </a:r>
          </a:p>
          <a:p>
            <a:pPr marL="0" indent="0">
              <a:buNone/>
            </a:pPr>
            <a:r>
              <a:rPr lang="ru-RU" b="1" dirty="0" smtClean="0"/>
              <a:t>	Задачи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Знакомство с основными этапами изучения  оригами.</a:t>
            </a:r>
          </a:p>
          <a:p>
            <a:r>
              <a:rPr lang="ru-RU" dirty="0"/>
              <a:t>Анализ взаимосвязи  основ оригами и математики.</a:t>
            </a:r>
          </a:p>
          <a:p>
            <a:r>
              <a:rPr lang="ru-RU" dirty="0"/>
              <a:t>Поиск исторических фактов.</a:t>
            </a:r>
          </a:p>
          <a:p>
            <a:r>
              <a:rPr lang="ru-RU" dirty="0"/>
              <a:t>Знакомство с понятием многогранник.</a:t>
            </a:r>
          </a:p>
          <a:p>
            <a:r>
              <a:rPr lang="ru-RU" dirty="0"/>
              <a:t>Изучение видов многогранников.</a:t>
            </a:r>
          </a:p>
          <a:p>
            <a:r>
              <a:rPr lang="ru-RU" dirty="0"/>
              <a:t>Исследование возможности техники оригами для создания правильных многоугольников и многогранников.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037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eaLnBrk="0" hangingPunct="0">
              <a:buNone/>
              <a:defRPr/>
            </a:pPr>
            <a:r>
              <a:rPr lang="ru-RU" sz="2400" b="1" dirty="0" smtClean="0">
                <a:latin typeface="+mj-lt"/>
                <a:ea typeface="Calibri" pitchFamily="34" charset="0"/>
                <a:cs typeface="Times New Roman" pitchFamily="18" charset="0"/>
              </a:rPr>
              <a:t>	Методы </a:t>
            </a:r>
            <a:r>
              <a:rPr lang="ru-RU" sz="2400" b="1" dirty="0">
                <a:latin typeface="+mj-lt"/>
                <a:ea typeface="Calibri" pitchFamily="34" charset="0"/>
                <a:cs typeface="Times New Roman" pitchFamily="18" charset="0"/>
              </a:rPr>
              <a:t>исследования </a:t>
            </a:r>
            <a:r>
              <a:rPr lang="ru-RU" sz="2400" dirty="0">
                <a:latin typeface="+mj-lt"/>
                <a:ea typeface="Calibri" pitchFamily="34" charset="0"/>
                <a:cs typeface="Times New Roman" pitchFamily="18" charset="0"/>
              </a:rPr>
              <a:t>: </a:t>
            </a:r>
            <a:endParaRPr lang="ru-RU" sz="2400" dirty="0">
              <a:latin typeface="+mj-lt"/>
            </a:endParaRPr>
          </a:p>
          <a:p>
            <a:pPr eaLnBrk="0" hangingPunct="0">
              <a:buFontTx/>
              <a:buChar char="•"/>
              <a:defRPr/>
            </a:pPr>
            <a:r>
              <a:rPr lang="ru-RU" sz="2400" dirty="0">
                <a:latin typeface="+mj-lt"/>
                <a:ea typeface="Calibri" pitchFamily="34" charset="0"/>
                <a:cs typeface="Times New Roman" pitchFamily="18" charset="0"/>
              </a:rPr>
              <a:t>поиск информации из разных источников (специальная литература, интернет ресурсы);</a:t>
            </a:r>
          </a:p>
          <a:p>
            <a:pPr eaLnBrk="0" hangingPunct="0">
              <a:buFontTx/>
              <a:buChar char="•"/>
              <a:defRPr/>
            </a:pPr>
            <a:r>
              <a:rPr lang="ru-RU" sz="2400" dirty="0">
                <a:latin typeface="+mj-lt"/>
                <a:ea typeface="Calibri" pitchFamily="34" charset="0"/>
                <a:cs typeface="Times New Roman" pitchFamily="18" charset="0"/>
              </a:rPr>
              <a:t>практическая работа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998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Искусство </a:t>
            </a:r>
            <a:r>
              <a:rPr lang="ru-RU" dirty="0"/>
              <a:t>оригами </a:t>
            </a:r>
            <a:r>
              <a:rPr lang="ru-RU" dirty="0" smtClean="0"/>
              <a:t>увлекает многих </a:t>
            </a:r>
            <a:r>
              <a:rPr lang="ru-RU" dirty="0"/>
              <a:t>еще в раннем детстве. Мы </a:t>
            </a:r>
            <a:r>
              <a:rPr lang="ru-RU" dirty="0" smtClean="0"/>
              <a:t>все складывали </a:t>
            </a:r>
            <a:r>
              <a:rPr lang="ru-RU" dirty="0"/>
              <a:t> простые фигурки из </a:t>
            </a:r>
            <a:r>
              <a:rPr lang="ru-RU" dirty="0" smtClean="0"/>
              <a:t>бумаги. </a:t>
            </a:r>
            <a:r>
              <a:rPr lang="ru-RU" dirty="0"/>
              <a:t>Конечно, это было не обучение, а игра – волшебное превращение простого листочка в игрушку! Оригами – это идеальный конструктор, который состоит из одной детали (листа), с помощью которой создается бесконечное разнообразие форм, складываются тысячи и тысячи разных фигурок.</a:t>
            </a:r>
          </a:p>
          <a:p>
            <a:pPr marL="0" indent="0">
              <a:buNone/>
            </a:pPr>
            <a:r>
              <a:rPr lang="ru-RU" dirty="0" smtClean="0"/>
              <a:t>	Мы обратили </a:t>
            </a:r>
            <a:r>
              <a:rPr lang="ru-RU" dirty="0"/>
              <a:t>внимание, что искусство оригами сочетает в себе красивые формы и удивительно правильные линии. А на уроках в школе </a:t>
            </a:r>
            <a:r>
              <a:rPr lang="ru-RU" dirty="0" smtClean="0"/>
              <a:t>нам </a:t>
            </a:r>
            <a:r>
              <a:rPr lang="ru-RU" dirty="0"/>
              <a:t>всегда больше всего нравилась математика…   </a:t>
            </a:r>
            <a:r>
              <a:rPr lang="ru-RU" dirty="0" smtClean="0"/>
              <a:t>Нам </a:t>
            </a:r>
            <a:r>
              <a:rPr lang="ru-RU" dirty="0"/>
              <a:t>стало интересно, насколько близко связано искусство оригами  с математикой? Может быть, именно из-за этого мастера оригами говорят, что при складывании фигурок «голова работает руками» и очень успешно.</a:t>
            </a:r>
          </a:p>
          <a:p>
            <a:pPr marL="0" indent="0">
              <a:buNone/>
            </a:pPr>
            <a:r>
              <a:rPr lang="ru-RU" b="1" dirty="0" smtClean="0"/>
              <a:t>	Гипотеза</a:t>
            </a:r>
            <a:r>
              <a:rPr lang="ru-RU" b="1" dirty="0"/>
              <a:t>: </a:t>
            </a:r>
            <a:r>
              <a:rPr lang="ru-RU" dirty="0"/>
              <a:t>Искусство оригами тесно связано с математикой и может стать хорошей основой для ее изучения.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3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Все </a:t>
            </a:r>
            <a:r>
              <a:rPr lang="ru-RU" dirty="0"/>
              <a:t>фигуры в оригами выполняются из геометрических фигур, значит это одна из точек прикосновения оригами с математикой. Но в оригами фигуры можно построить без чертежных инструментов, используя несколько сгибов.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8864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576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работе с квадратом знакомимся с понятиями: угол, сторона, диагональ, центр, средняя линия, вершина, деление отрезка на части, угла на части, со способами складывания квадрата и складывания из квадрата других геометрических фигур. Таким образом, с помощью оригами решаются геометрические задачи на плоскости.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8640"/>
            <a:ext cx="2143125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7487"/>
            <a:ext cx="2213646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69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Большинство классических моделей в оригами выполняются из квадрата</a:t>
            </a:r>
            <a:endParaRPr lang="ru-RU" sz="2800" dirty="0"/>
          </a:p>
        </p:txBody>
      </p:sp>
      <p:sp>
        <p:nvSpPr>
          <p:cNvPr id="4" name="Text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Lucida Sans Unicode" pitchFamily="34" charset="0"/>
              </a:rPr>
              <a:t>В процессе изготовления простых моделей мы знакомимся с очень нужными  понятиями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9475" y="2997200"/>
            <a:ext cx="2376488" cy="23764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419475" y="2997200"/>
            <a:ext cx="2376488" cy="2376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3419475" y="2997200"/>
            <a:ext cx="2376488" cy="2376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5" idx="2"/>
            <a:endCxn id="5" idx="0"/>
          </p:cNvCxnSpPr>
          <p:nvPr/>
        </p:nvCxnSpPr>
        <p:spPr>
          <a:xfrm rot="5400000" flipH="1">
            <a:off x="3420269" y="4185444"/>
            <a:ext cx="23764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1"/>
            <a:endCxn id="5" idx="3"/>
          </p:cNvCxnSpPr>
          <p:nvPr/>
        </p:nvCxnSpPr>
        <p:spPr>
          <a:xfrm rot="10800000" flipH="1">
            <a:off x="3419475" y="4184650"/>
            <a:ext cx="23764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6588125" y="2636838"/>
            <a:ext cx="1414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Диагональ</a:t>
            </a:r>
          </a:p>
        </p:txBody>
      </p:sp>
      <p:sp>
        <p:nvSpPr>
          <p:cNvPr id="11" name="TextBox 25"/>
          <p:cNvSpPr txBox="1">
            <a:spLocks noChangeArrowheads="1"/>
          </p:cNvSpPr>
          <p:nvPr/>
        </p:nvSpPr>
        <p:spPr bwMode="auto">
          <a:xfrm>
            <a:off x="611188" y="3933825"/>
            <a:ext cx="1912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Средняя линия</a:t>
            </a:r>
          </a:p>
        </p:txBody>
      </p:sp>
      <p:pic>
        <p:nvPicPr>
          <p:cNvPr id="12" name="Picture 12" descr="C:\Documents and Settings\Deni$ova\Рабочий стол\АНИМАШКИ\1 часть\Люди\5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365625"/>
            <a:ext cx="1038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372225" y="3429000"/>
            <a:ext cx="20129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Центр квадрата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611188" y="2636838"/>
            <a:ext cx="212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Сторона квадрата</a:t>
            </a:r>
          </a:p>
        </p:txBody>
      </p:sp>
      <p:cxnSp>
        <p:nvCxnSpPr>
          <p:cNvPr id="15" name="Прямая со стрелкой 14"/>
          <p:cNvCxnSpPr>
            <a:stCxn id="11" idx="3"/>
          </p:cNvCxnSpPr>
          <p:nvPr/>
        </p:nvCxnSpPr>
        <p:spPr>
          <a:xfrm flipV="1">
            <a:off x="2524125" y="3141663"/>
            <a:ext cx="2119313" cy="9763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627313" y="2924175"/>
            <a:ext cx="792162" cy="4333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1"/>
          </p:cNvCxnSpPr>
          <p:nvPr/>
        </p:nvCxnSpPr>
        <p:spPr>
          <a:xfrm rot="10800000" flipV="1">
            <a:off x="5219700" y="2822575"/>
            <a:ext cx="1368425" cy="7508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764212" y="2597151"/>
            <a:ext cx="422275" cy="28067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65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3850" y="765175"/>
            <a:ext cx="8199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Lucida Sans Unicode" pitchFamily="34" charset="0"/>
              </a:rPr>
              <a:t>Деление на части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Lucida Sans Unicode" pitchFamily="34" charset="0"/>
              </a:rPr>
              <a:t>является основами раздела математики – геометрии!!!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650" y="1773238"/>
            <a:ext cx="31686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611981" y="1772444"/>
            <a:ext cx="2873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780631" y="1772444"/>
            <a:ext cx="2873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620044" y="1772444"/>
            <a:ext cx="2873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628106" y="1772444"/>
            <a:ext cx="2873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4643438" y="1628775"/>
            <a:ext cx="3181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Деление отрезка на части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0" y="3105150"/>
            <a:ext cx="151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55650" y="3860800"/>
            <a:ext cx="1512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83419" y="2564606"/>
            <a:ext cx="1368425" cy="1223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4284663" y="2565400"/>
            <a:ext cx="2789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Lucida Sans Unicode" pitchFamily="34" charset="0"/>
              </a:rPr>
              <a:t>Деление угла на части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387600" y="4684713"/>
            <a:ext cx="151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102225" y="5327650"/>
            <a:ext cx="15113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57875" y="6072188"/>
            <a:ext cx="1512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143250" y="5429250"/>
            <a:ext cx="1512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143250" y="4500563"/>
            <a:ext cx="1357313" cy="93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785644" y="4787106"/>
            <a:ext cx="1368425" cy="1223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851944" y="4363244"/>
            <a:ext cx="1368425" cy="7858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393531" y="5036344"/>
            <a:ext cx="1500188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857875" y="5300663"/>
            <a:ext cx="1593850" cy="782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827088" y="3573463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042988" y="3716338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276600" y="4941888"/>
            <a:ext cx="44450" cy="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419475" y="5084763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563938" y="5229225"/>
            <a:ext cx="460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940425" y="5516563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156325" y="5589588"/>
            <a:ext cx="460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372225" y="5949950"/>
            <a:ext cx="46038" cy="44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00788" y="5732463"/>
            <a:ext cx="44450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96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2988" y="1484313"/>
            <a:ext cx="1671637" cy="16573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651500" y="1557338"/>
            <a:ext cx="2071688" cy="1785937"/>
          </a:xfrm>
          <a:prstGeom prst="triangl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1187450" y="3429000"/>
            <a:ext cx="2214563" cy="2071688"/>
          </a:xfrm>
          <a:prstGeom prst="pentag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4572000" y="4005263"/>
            <a:ext cx="2143125" cy="1928812"/>
          </a:xfrm>
          <a:prstGeom prst="hexago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827088" y="692150"/>
            <a:ext cx="72151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С помощью сгибов из квадрата можно получить  другие </a:t>
            </a:r>
            <a:r>
              <a:rPr lang="ru-RU" u="sng" dirty="0"/>
              <a:t>правильные</a:t>
            </a:r>
            <a:r>
              <a:rPr lang="ru-RU" dirty="0"/>
              <a:t> многоугольники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300788" y="3429000"/>
            <a:ext cx="1474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треугольник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2428875" y="5643563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пятиугольник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219700" y="6021388"/>
            <a:ext cx="1779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шестиугольник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843213" y="1916113"/>
            <a:ext cx="3241675" cy="5048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893094" y="2821782"/>
            <a:ext cx="1857375" cy="714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2714625" y="2071688"/>
            <a:ext cx="2143125" cy="185737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80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555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Оригами и математика.</vt:lpstr>
      <vt:lpstr>Цели и 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Большинство классических моделей в оригами выполняются из квадрата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используемой  литературы и 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Оригами и математика.</dc:title>
  <dc:creator>user</dc:creator>
  <cp:lastModifiedBy>Fil Elena</cp:lastModifiedBy>
  <cp:revision>8</cp:revision>
  <cp:lastPrinted>2013-04-16T11:36:19Z</cp:lastPrinted>
  <dcterms:created xsi:type="dcterms:W3CDTF">2013-04-16T10:35:49Z</dcterms:created>
  <dcterms:modified xsi:type="dcterms:W3CDTF">2020-06-06T14:33:39Z</dcterms:modified>
</cp:coreProperties>
</file>