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2" r:id="rId3"/>
    <p:sldId id="295" r:id="rId4"/>
    <p:sldId id="257" r:id="rId5"/>
    <p:sldId id="258" r:id="rId6"/>
    <p:sldId id="268" r:id="rId7"/>
    <p:sldId id="286" r:id="rId8"/>
    <p:sldId id="287" r:id="rId9"/>
    <p:sldId id="288" r:id="rId10"/>
    <p:sldId id="285" r:id="rId11"/>
    <p:sldId id="289" r:id="rId12"/>
    <p:sldId id="290" r:id="rId13"/>
    <p:sldId id="284" r:id="rId14"/>
    <p:sldId id="269" r:id="rId15"/>
    <p:sldId id="291" r:id="rId16"/>
    <p:sldId id="293" r:id="rId17"/>
    <p:sldId id="294" r:id="rId18"/>
    <p:sldId id="282" r:id="rId19"/>
    <p:sldId id="28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8" autoAdjust="0"/>
    <p:restoredTop sz="86447" autoAdjust="0"/>
  </p:normalViewPr>
  <p:slideViewPr>
    <p:cSldViewPr>
      <p:cViewPr varScale="1">
        <p:scale>
          <a:sx n="96" d="100"/>
          <a:sy n="96" d="100"/>
        </p:scale>
        <p:origin x="76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0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0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4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751A4-E42F-4E7C-9593-34155B545F12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B4EDEA-26BA-49C1-9D9F-A2536BB3BF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564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73D902-680F-4D88-B755-259616510DDB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Математика 6 класс. Н.Я.Виленкин.           14.  «Нахождение дроби от числа» </a:t>
            </a:r>
          </a:p>
        </p:txBody>
      </p:sp>
    </p:spTree>
    <p:extLst>
      <p:ext uri="{BB962C8B-B14F-4D97-AF65-F5344CB8AC3E}">
        <p14:creationId xmlns:p14="http://schemas.microsoft.com/office/powerpoint/2010/main" val="2899905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550058-E879-413F-ABD2-53E69953E8BA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Математика 6 класс. Н.Я.Виленкин.                14.«Нахождение дроби от числа» 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6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CA54E7-0724-4887-A31B-6AA1C3978746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Математика 6 класс. Н.Я.Виленкин.     14 «Нахождение дроби от числа» 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4797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63E40B-D9F0-44A4-976B-D17716D089D0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Математика 6 класс. Н.Я.Виленкин. № 480. 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4804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432CA3-7194-4E06-A551-FB93085EE9E3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Г.В. Дорофеев, Л.Г. Петерсон, 5 класс (часть 1).   №315</a:t>
            </a:r>
          </a:p>
        </p:txBody>
      </p:sp>
    </p:spTree>
    <p:extLst>
      <p:ext uri="{BB962C8B-B14F-4D97-AF65-F5344CB8AC3E}">
        <p14:creationId xmlns:p14="http://schemas.microsoft.com/office/powerpoint/2010/main" val="399155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E1A-496D-43EC-9FE2-BABADC192D95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083B-ED51-4A18-B360-3CD36E297B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503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E1A-496D-43EC-9FE2-BABADC192D95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083B-ED51-4A18-B360-3CD36E297B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514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E1A-496D-43EC-9FE2-BABADC192D95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083B-ED51-4A18-B360-3CD36E297B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346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E1A-496D-43EC-9FE2-BABADC192D95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083B-ED51-4A18-B360-3CD36E297B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432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E1A-496D-43EC-9FE2-BABADC192D95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083B-ED51-4A18-B360-3CD36E297B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02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E1A-496D-43EC-9FE2-BABADC192D95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083B-ED51-4A18-B360-3CD36E297B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66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E1A-496D-43EC-9FE2-BABADC192D95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083B-ED51-4A18-B360-3CD36E297B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571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E1A-496D-43EC-9FE2-BABADC192D95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083B-ED51-4A18-B360-3CD36E297B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754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E1A-496D-43EC-9FE2-BABADC192D95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083B-ED51-4A18-B360-3CD36E297B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62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E1A-496D-43EC-9FE2-BABADC192D95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083B-ED51-4A18-B360-3CD36E297B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309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1E1A-496D-43EC-9FE2-BABADC192D95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8083B-ED51-4A18-B360-3CD36E297B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23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81E1A-496D-43EC-9FE2-BABADC192D95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8083B-ED51-4A18-B360-3CD36E297B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617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Relationship Id="rId9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gif"/><Relationship Id="rId5" Type="http://schemas.openxmlformats.org/officeDocument/2006/relationships/image" Target="../media/image35.gif"/><Relationship Id="rId4" Type="http://schemas.openxmlformats.org/officeDocument/2006/relationships/image" Target="../media/image34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8.bin"/><Relationship Id="rId3" Type="http://schemas.openxmlformats.org/officeDocument/2006/relationships/image" Target="../media/image11.jpeg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0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jpeg"/><Relationship Id="rId7" Type="http://schemas.openxmlformats.org/officeDocument/2006/relationships/image" Target="../media/image14.wmf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11" Type="http://schemas.openxmlformats.org/officeDocument/2006/relationships/oleObject" Target="../embeddings/oleObject12.bin"/><Relationship Id="rId5" Type="http://schemas.openxmlformats.org/officeDocument/2006/relationships/image" Target="../media/image13.wmf"/><Relationship Id="rId10" Type="http://schemas.openxmlformats.org/officeDocument/2006/relationships/image" Target="../media/image18.png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6.bin"/><Relationship Id="rId5" Type="http://schemas.openxmlformats.org/officeDocument/2006/relationships/image" Target="../media/image21.gif"/><Relationship Id="rId10" Type="http://schemas.openxmlformats.org/officeDocument/2006/relationships/oleObject" Target="../embeddings/oleObject15.bin"/><Relationship Id="rId4" Type="http://schemas.openxmlformats.org/officeDocument/2006/relationships/image" Target="../media/image11.jpeg"/><Relationship Id="rId9" Type="http://schemas.openxmlformats.org/officeDocument/2006/relationships/image" Target="../media/image2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1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3.wmf"/><Relationship Id="rId4" Type="http://schemas.openxmlformats.org/officeDocument/2006/relationships/image" Target="../media/image11.jpeg"/><Relationship Id="rId9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3.wmf"/><Relationship Id="rId4" Type="http://schemas.openxmlformats.org/officeDocument/2006/relationships/image" Target="../media/image11.jpeg"/><Relationship Id="rId9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Татьяна\Downloads\69675-2_li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0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Нахождение дроби от числа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Математика 6 класс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Составитель Громова Н.А.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МБОУ «Гатчинская СОШ №2»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55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Татьяна\Downloads\69675-2_lis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346" y="1800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720080"/>
          </a:xfrm>
        </p:spPr>
        <p:txBody>
          <a:bodyPr>
            <a:noAutofit/>
          </a:bodyPr>
          <a:lstStyle/>
          <a:p>
            <a:r>
              <a:rPr lang="ru-RU" sz="3200" dirty="0" smtClean="0"/>
              <a:t>Вычислить</a:t>
            </a:r>
            <a:endParaRPr lang="ru-RU" sz="3200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228979"/>
              </p:ext>
            </p:extLst>
          </p:nvPr>
        </p:nvGraphicFramePr>
        <p:xfrm>
          <a:off x="1043608" y="1916832"/>
          <a:ext cx="1714512" cy="4429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3" name="Формула" r:id="rId4" imgW="583920" imgH="1663560" progId="Equation.3">
                  <p:embed/>
                </p:oleObj>
              </mc:Choice>
              <mc:Fallback>
                <p:oleObj name="Формула" r:id="rId4" imgW="583920" imgH="1663560" progId="Equation.3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916832"/>
                        <a:ext cx="1714512" cy="44291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5725696"/>
              </p:ext>
            </p:extLst>
          </p:nvPr>
        </p:nvGraphicFramePr>
        <p:xfrm>
          <a:off x="4594225" y="2214563"/>
          <a:ext cx="1152525" cy="421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4" name="Формула" r:id="rId6" imgW="241200" imgH="1117440" progId="Equation.3">
                  <p:embed/>
                </p:oleObj>
              </mc:Choice>
              <mc:Fallback>
                <p:oleObj name="Формула" r:id="rId6" imgW="241200" imgH="1117440" progId="Equation.3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4225" y="2214563"/>
                        <a:ext cx="1152525" cy="421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Улыбающееся лицо 8"/>
          <p:cNvSpPr/>
          <p:nvPr/>
        </p:nvSpPr>
        <p:spPr>
          <a:xfrm>
            <a:off x="4513794" y="2000240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лыбающееся лицо 9"/>
          <p:cNvSpPr/>
          <p:nvPr/>
        </p:nvSpPr>
        <p:spPr>
          <a:xfrm flipH="1">
            <a:off x="4570938" y="3000372"/>
            <a:ext cx="857256" cy="78581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лыбающееся лицо 10"/>
          <p:cNvSpPr/>
          <p:nvPr/>
        </p:nvSpPr>
        <p:spPr>
          <a:xfrm>
            <a:off x="4570938" y="3929066"/>
            <a:ext cx="857256" cy="78581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лыбающееся лицо 12"/>
          <p:cNvSpPr/>
          <p:nvPr/>
        </p:nvSpPr>
        <p:spPr>
          <a:xfrm>
            <a:off x="4636106" y="4778006"/>
            <a:ext cx="792088" cy="78581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лыбающееся лицо 13"/>
          <p:cNvSpPr/>
          <p:nvPr/>
        </p:nvSpPr>
        <p:spPr>
          <a:xfrm>
            <a:off x="4619809" y="5608280"/>
            <a:ext cx="1000132" cy="92869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6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Freeform 2" descr="Пергамент"/>
          <p:cNvSpPr>
            <a:spLocks/>
          </p:cNvSpPr>
          <p:nvPr/>
        </p:nvSpPr>
        <p:spPr bwMode="auto">
          <a:xfrm>
            <a:off x="-25400" y="12700"/>
            <a:ext cx="2540000" cy="6896100"/>
          </a:xfrm>
          <a:custGeom>
            <a:avLst/>
            <a:gdLst>
              <a:gd name="T0" fmla="*/ 1600 w 1600"/>
              <a:gd name="T1" fmla="*/ 3112 h 4344"/>
              <a:gd name="T2" fmla="*/ 1568 w 1600"/>
              <a:gd name="T3" fmla="*/ 888 h 4344"/>
              <a:gd name="T4" fmla="*/ 632 w 1600"/>
              <a:gd name="T5" fmla="*/ 0 h 4344"/>
              <a:gd name="T6" fmla="*/ 8 w 1600"/>
              <a:gd name="T7" fmla="*/ 0 h 4344"/>
              <a:gd name="T8" fmla="*/ 0 w 1600"/>
              <a:gd name="T9" fmla="*/ 4344 h 4344"/>
              <a:gd name="T10" fmla="*/ 1600 w 1600"/>
              <a:gd name="T11" fmla="*/ 3112 h 4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00" h="4344">
                <a:moveTo>
                  <a:pt x="1600" y="3112"/>
                </a:moveTo>
                <a:lnTo>
                  <a:pt x="1568" y="888"/>
                </a:lnTo>
                <a:lnTo>
                  <a:pt x="632" y="0"/>
                </a:lnTo>
                <a:lnTo>
                  <a:pt x="8" y="0"/>
                </a:lnTo>
                <a:lnTo>
                  <a:pt x="0" y="4344"/>
                </a:lnTo>
                <a:lnTo>
                  <a:pt x="1600" y="3112"/>
                </a:lnTo>
                <a:close/>
              </a:path>
            </a:pathLst>
          </a:custGeom>
          <a:blipFill dpi="0" rotWithShape="1">
            <a:blip r:embed="rId4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03" name="Freeform 3" descr="Пергамент"/>
          <p:cNvSpPr>
            <a:spLocks/>
          </p:cNvSpPr>
          <p:nvPr/>
        </p:nvSpPr>
        <p:spPr bwMode="auto">
          <a:xfrm>
            <a:off x="2357422" y="1285860"/>
            <a:ext cx="4533900" cy="3556000"/>
          </a:xfrm>
          <a:custGeom>
            <a:avLst/>
            <a:gdLst>
              <a:gd name="T0" fmla="*/ 32 w 2856"/>
              <a:gd name="T1" fmla="*/ 2240 h 2240"/>
              <a:gd name="T2" fmla="*/ 2856 w 2856"/>
              <a:gd name="T3" fmla="*/ 2224 h 2240"/>
              <a:gd name="T4" fmla="*/ 2808 w 2856"/>
              <a:gd name="T5" fmla="*/ 16 h 2240"/>
              <a:gd name="T6" fmla="*/ 0 w 2856"/>
              <a:gd name="T7" fmla="*/ 0 h 2240"/>
              <a:gd name="T8" fmla="*/ 32 w 2856"/>
              <a:gd name="T9" fmla="*/ 2240 h 2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56" h="2240">
                <a:moveTo>
                  <a:pt x="32" y="2240"/>
                </a:moveTo>
                <a:lnTo>
                  <a:pt x="2856" y="2224"/>
                </a:lnTo>
                <a:lnTo>
                  <a:pt x="2808" y="16"/>
                </a:lnTo>
                <a:lnTo>
                  <a:pt x="0" y="0"/>
                </a:lnTo>
                <a:lnTo>
                  <a:pt x="32" y="2240"/>
                </a:lnTo>
                <a:close/>
              </a:path>
            </a:pathLst>
          </a:custGeom>
          <a:blipFill dpi="0" rotWithShape="1">
            <a:blip r:embed="rId4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04" name="Line 4"/>
          <p:cNvSpPr>
            <a:spLocks noChangeShapeType="1"/>
          </p:cNvSpPr>
          <p:nvPr/>
        </p:nvSpPr>
        <p:spPr bwMode="auto">
          <a:xfrm>
            <a:off x="2463800" y="1422400"/>
            <a:ext cx="448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06" name="Freeform 6" descr="Папирус"/>
          <p:cNvSpPr>
            <a:spLocks/>
          </p:cNvSpPr>
          <p:nvPr/>
        </p:nvSpPr>
        <p:spPr bwMode="auto">
          <a:xfrm>
            <a:off x="2857500" y="2413000"/>
            <a:ext cx="1295400" cy="2552700"/>
          </a:xfrm>
          <a:custGeom>
            <a:avLst/>
            <a:gdLst>
              <a:gd name="T0" fmla="*/ 24 w 816"/>
              <a:gd name="T1" fmla="*/ 1592 h 1608"/>
              <a:gd name="T2" fmla="*/ 0 w 816"/>
              <a:gd name="T3" fmla="*/ 0 h 1608"/>
              <a:gd name="T4" fmla="*/ 808 w 816"/>
              <a:gd name="T5" fmla="*/ 0 h 1608"/>
              <a:gd name="T6" fmla="*/ 816 w 816"/>
              <a:gd name="T7" fmla="*/ 1600 h 1608"/>
              <a:gd name="T8" fmla="*/ 24 w 816"/>
              <a:gd name="T9" fmla="*/ 1608 h 16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6" h="1608">
                <a:moveTo>
                  <a:pt x="24" y="1592"/>
                </a:moveTo>
                <a:lnTo>
                  <a:pt x="0" y="0"/>
                </a:lnTo>
                <a:lnTo>
                  <a:pt x="808" y="0"/>
                </a:lnTo>
                <a:lnTo>
                  <a:pt x="816" y="1600"/>
                </a:lnTo>
                <a:lnTo>
                  <a:pt x="24" y="1608"/>
                </a:lnTo>
              </a:path>
            </a:pathLst>
          </a:custGeom>
          <a:blipFill dpi="0" rotWithShape="1">
            <a:blip r:embed="rId5"/>
            <a:srcRect/>
            <a:tile tx="0" ty="0" sx="100000" sy="100000" flip="none" algn="tl"/>
          </a:blip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07" name="Line 7"/>
          <p:cNvSpPr>
            <a:spLocks noChangeShapeType="1"/>
          </p:cNvSpPr>
          <p:nvPr/>
        </p:nvSpPr>
        <p:spPr bwMode="auto">
          <a:xfrm>
            <a:off x="2552700" y="4965700"/>
            <a:ext cx="4483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08" name="Freeform 8"/>
          <p:cNvSpPr>
            <a:spLocks/>
          </p:cNvSpPr>
          <p:nvPr/>
        </p:nvSpPr>
        <p:spPr bwMode="auto">
          <a:xfrm>
            <a:off x="2489200" y="1435100"/>
            <a:ext cx="50800" cy="3568700"/>
          </a:xfrm>
          <a:custGeom>
            <a:avLst/>
            <a:gdLst>
              <a:gd name="T0" fmla="*/ 0 w 32"/>
              <a:gd name="T1" fmla="*/ 0 h 2248"/>
              <a:gd name="T2" fmla="*/ 32 w 32"/>
              <a:gd name="T3" fmla="*/ 2248 h 224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2" h="2248">
                <a:moveTo>
                  <a:pt x="0" y="0"/>
                </a:moveTo>
                <a:lnTo>
                  <a:pt x="32" y="224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09" name="Freeform 9"/>
          <p:cNvSpPr>
            <a:spLocks/>
          </p:cNvSpPr>
          <p:nvPr/>
        </p:nvSpPr>
        <p:spPr bwMode="auto">
          <a:xfrm>
            <a:off x="6946900" y="1422400"/>
            <a:ext cx="50800" cy="3568700"/>
          </a:xfrm>
          <a:custGeom>
            <a:avLst/>
            <a:gdLst>
              <a:gd name="T0" fmla="*/ 0 w 32"/>
              <a:gd name="T1" fmla="*/ 0 h 2248"/>
              <a:gd name="T2" fmla="*/ 32 w 32"/>
              <a:gd name="T3" fmla="*/ 2248 h 224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2" h="2248">
                <a:moveTo>
                  <a:pt x="0" y="0"/>
                </a:moveTo>
                <a:lnTo>
                  <a:pt x="32" y="224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10" name="Freeform 10"/>
          <p:cNvSpPr>
            <a:spLocks/>
          </p:cNvSpPr>
          <p:nvPr/>
        </p:nvSpPr>
        <p:spPr bwMode="auto">
          <a:xfrm>
            <a:off x="6934200" y="12700"/>
            <a:ext cx="1676400" cy="1409700"/>
          </a:xfrm>
          <a:custGeom>
            <a:avLst/>
            <a:gdLst>
              <a:gd name="T0" fmla="*/ 1056 w 1056"/>
              <a:gd name="T1" fmla="*/ 0 h 888"/>
              <a:gd name="T2" fmla="*/ 0 w 1056"/>
              <a:gd name="T3" fmla="*/ 888 h 88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56" h="888">
                <a:moveTo>
                  <a:pt x="1056" y="0"/>
                </a:moveTo>
                <a:lnTo>
                  <a:pt x="0" y="88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11" name="Freeform 11"/>
          <p:cNvSpPr>
            <a:spLocks/>
          </p:cNvSpPr>
          <p:nvPr/>
        </p:nvSpPr>
        <p:spPr bwMode="auto">
          <a:xfrm>
            <a:off x="101600" y="5003800"/>
            <a:ext cx="2387600" cy="1803400"/>
          </a:xfrm>
          <a:custGeom>
            <a:avLst/>
            <a:gdLst>
              <a:gd name="T0" fmla="*/ 1504 w 1504"/>
              <a:gd name="T1" fmla="*/ 0 h 1136"/>
              <a:gd name="T2" fmla="*/ 0 w 1504"/>
              <a:gd name="T3" fmla="*/ 1136 h 11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504" h="1136">
                <a:moveTo>
                  <a:pt x="1504" y="0"/>
                </a:moveTo>
                <a:lnTo>
                  <a:pt x="0" y="113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12" name="Freeform 12"/>
          <p:cNvSpPr>
            <a:spLocks/>
          </p:cNvSpPr>
          <p:nvPr/>
        </p:nvSpPr>
        <p:spPr bwMode="auto">
          <a:xfrm>
            <a:off x="977900" y="0"/>
            <a:ext cx="1498600" cy="14478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13" name="Freeform 13"/>
          <p:cNvSpPr>
            <a:spLocks/>
          </p:cNvSpPr>
          <p:nvPr/>
        </p:nvSpPr>
        <p:spPr bwMode="auto">
          <a:xfrm>
            <a:off x="6972300" y="4953000"/>
            <a:ext cx="2171700" cy="19304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15" name="Freeform 15"/>
          <p:cNvSpPr>
            <a:spLocks/>
          </p:cNvSpPr>
          <p:nvPr/>
        </p:nvSpPr>
        <p:spPr bwMode="auto">
          <a:xfrm>
            <a:off x="2979738" y="3987800"/>
            <a:ext cx="69850" cy="215900"/>
          </a:xfrm>
          <a:custGeom>
            <a:avLst/>
            <a:gdLst>
              <a:gd name="T0" fmla="*/ 3 w 52"/>
              <a:gd name="T1" fmla="*/ 0 h 168"/>
              <a:gd name="T2" fmla="*/ 51 w 52"/>
              <a:gd name="T3" fmla="*/ 88 h 168"/>
              <a:gd name="T4" fmla="*/ 11 w 52"/>
              <a:gd name="T5" fmla="*/ 168 h 168"/>
              <a:gd name="T6" fmla="*/ 35 w 52"/>
              <a:gd name="T7" fmla="*/ 88 h 168"/>
              <a:gd name="T8" fmla="*/ 3 w 52"/>
              <a:gd name="T9" fmla="*/ 0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" h="168">
                <a:moveTo>
                  <a:pt x="3" y="0"/>
                </a:moveTo>
                <a:cubicBezTo>
                  <a:pt x="6" y="0"/>
                  <a:pt x="50" y="60"/>
                  <a:pt x="51" y="88"/>
                </a:cubicBezTo>
                <a:cubicBezTo>
                  <a:pt x="52" y="116"/>
                  <a:pt x="14" y="168"/>
                  <a:pt x="11" y="168"/>
                </a:cubicBezTo>
                <a:cubicBezTo>
                  <a:pt x="8" y="168"/>
                  <a:pt x="38" y="115"/>
                  <a:pt x="35" y="88"/>
                </a:cubicBezTo>
                <a:cubicBezTo>
                  <a:pt x="32" y="61"/>
                  <a:pt x="0" y="0"/>
                  <a:pt x="3" y="0"/>
                </a:cubicBezTo>
                <a:close/>
              </a:path>
            </a:pathLst>
          </a:custGeom>
          <a:solidFill>
            <a:schemeClr val="accent1"/>
          </a:solidFill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16" name="Freeform 16"/>
          <p:cNvSpPr>
            <a:spLocks/>
          </p:cNvSpPr>
          <p:nvPr/>
        </p:nvSpPr>
        <p:spPr bwMode="auto">
          <a:xfrm>
            <a:off x="1651000" y="0"/>
            <a:ext cx="1333500" cy="13970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17" name="Freeform 17"/>
          <p:cNvSpPr>
            <a:spLocks/>
          </p:cNvSpPr>
          <p:nvPr/>
        </p:nvSpPr>
        <p:spPr bwMode="auto">
          <a:xfrm>
            <a:off x="2349500" y="-38100"/>
            <a:ext cx="1168400" cy="14224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18" name="Freeform 18"/>
          <p:cNvSpPr>
            <a:spLocks/>
          </p:cNvSpPr>
          <p:nvPr/>
        </p:nvSpPr>
        <p:spPr bwMode="auto">
          <a:xfrm>
            <a:off x="3162300" y="12700"/>
            <a:ext cx="927100" cy="14224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19" name="Freeform 19"/>
          <p:cNvSpPr>
            <a:spLocks/>
          </p:cNvSpPr>
          <p:nvPr/>
        </p:nvSpPr>
        <p:spPr bwMode="auto">
          <a:xfrm>
            <a:off x="4051300" y="12700"/>
            <a:ext cx="482600" cy="14224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20" name="Freeform 20"/>
          <p:cNvSpPr>
            <a:spLocks/>
          </p:cNvSpPr>
          <p:nvPr/>
        </p:nvSpPr>
        <p:spPr bwMode="auto">
          <a:xfrm flipH="1">
            <a:off x="5359400" y="-88900"/>
            <a:ext cx="139700" cy="14986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21" name="Freeform 21"/>
          <p:cNvSpPr>
            <a:spLocks/>
          </p:cNvSpPr>
          <p:nvPr/>
        </p:nvSpPr>
        <p:spPr bwMode="auto">
          <a:xfrm flipH="1">
            <a:off x="5715000" y="-38100"/>
            <a:ext cx="393700" cy="14732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22" name="Freeform 22"/>
          <p:cNvSpPr>
            <a:spLocks/>
          </p:cNvSpPr>
          <p:nvPr/>
        </p:nvSpPr>
        <p:spPr bwMode="auto">
          <a:xfrm flipH="1">
            <a:off x="6108700" y="-50800"/>
            <a:ext cx="685800" cy="14605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23" name="Freeform 23"/>
          <p:cNvSpPr>
            <a:spLocks/>
          </p:cNvSpPr>
          <p:nvPr/>
        </p:nvSpPr>
        <p:spPr bwMode="auto">
          <a:xfrm flipH="1">
            <a:off x="6489700" y="-12700"/>
            <a:ext cx="1130300" cy="14224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24" name="Freeform 24" descr="Пергамент"/>
          <p:cNvSpPr>
            <a:spLocks/>
          </p:cNvSpPr>
          <p:nvPr/>
        </p:nvSpPr>
        <p:spPr bwMode="auto">
          <a:xfrm>
            <a:off x="6934200" y="-12700"/>
            <a:ext cx="2222500" cy="6908800"/>
          </a:xfrm>
          <a:custGeom>
            <a:avLst/>
            <a:gdLst>
              <a:gd name="T0" fmla="*/ 32 w 1400"/>
              <a:gd name="T1" fmla="*/ 3128 h 4352"/>
              <a:gd name="T2" fmla="*/ 0 w 1400"/>
              <a:gd name="T3" fmla="*/ 888 h 4352"/>
              <a:gd name="T4" fmla="*/ 1072 w 1400"/>
              <a:gd name="T5" fmla="*/ 0 h 4352"/>
              <a:gd name="T6" fmla="*/ 1400 w 1400"/>
              <a:gd name="T7" fmla="*/ 0 h 4352"/>
              <a:gd name="T8" fmla="*/ 1400 w 1400"/>
              <a:gd name="T9" fmla="*/ 4352 h 4352"/>
              <a:gd name="T10" fmla="*/ 32 w 1400"/>
              <a:gd name="T11" fmla="*/ 3128 h 4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00" h="4352">
                <a:moveTo>
                  <a:pt x="32" y="3128"/>
                </a:moveTo>
                <a:lnTo>
                  <a:pt x="0" y="888"/>
                </a:lnTo>
                <a:lnTo>
                  <a:pt x="1072" y="0"/>
                </a:lnTo>
                <a:lnTo>
                  <a:pt x="1400" y="0"/>
                </a:lnTo>
                <a:lnTo>
                  <a:pt x="1400" y="4352"/>
                </a:lnTo>
                <a:lnTo>
                  <a:pt x="32" y="3128"/>
                </a:lnTo>
                <a:close/>
              </a:path>
            </a:pathLst>
          </a:custGeom>
          <a:blipFill dpi="0" rotWithShape="1">
            <a:blip r:embed="rId4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25" name="Freeform 25" descr="Дуб"/>
          <p:cNvSpPr>
            <a:spLocks/>
          </p:cNvSpPr>
          <p:nvPr/>
        </p:nvSpPr>
        <p:spPr bwMode="auto">
          <a:xfrm>
            <a:off x="25400" y="4953000"/>
            <a:ext cx="9105900" cy="1968500"/>
          </a:xfrm>
          <a:custGeom>
            <a:avLst/>
            <a:gdLst>
              <a:gd name="T0" fmla="*/ 1584 w 5736"/>
              <a:gd name="T1" fmla="*/ 16 h 1240"/>
              <a:gd name="T2" fmla="*/ 1576 w 5736"/>
              <a:gd name="T3" fmla="*/ 0 h 1240"/>
              <a:gd name="T4" fmla="*/ 4376 w 5736"/>
              <a:gd name="T5" fmla="*/ 0 h 1240"/>
              <a:gd name="T6" fmla="*/ 5736 w 5736"/>
              <a:gd name="T7" fmla="*/ 1240 h 1240"/>
              <a:gd name="T8" fmla="*/ 0 w 5736"/>
              <a:gd name="T9" fmla="*/ 1200 h 1240"/>
              <a:gd name="T10" fmla="*/ 1576 w 5736"/>
              <a:gd name="T11" fmla="*/ 0 h 1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36" h="1240">
                <a:moveTo>
                  <a:pt x="1584" y="16"/>
                </a:moveTo>
                <a:lnTo>
                  <a:pt x="1576" y="0"/>
                </a:lnTo>
                <a:lnTo>
                  <a:pt x="4376" y="0"/>
                </a:lnTo>
                <a:lnTo>
                  <a:pt x="5736" y="1240"/>
                </a:lnTo>
                <a:lnTo>
                  <a:pt x="0" y="1200"/>
                </a:lnTo>
                <a:lnTo>
                  <a:pt x="1576" y="0"/>
                </a:lnTo>
              </a:path>
            </a:pathLst>
          </a:custGeom>
          <a:blipFill dpi="0" rotWithShape="1">
            <a:blip r:embed="rId6"/>
            <a:srcRect/>
            <a:tile tx="0" ty="0" sx="100000" sy="100000" flip="none" algn="tl"/>
          </a:blip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27" name="Freeform 27"/>
          <p:cNvSpPr>
            <a:spLocks/>
          </p:cNvSpPr>
          <p:nvPr/>
        </p:nvSpPr>
        <p:spPr bwMode="auto">
          <a:xfrm>
            <a:off x="4864100" y="-25400"/>
            <a:ext cx="114300" cy="1409700"/>
          </a:xfrm>
          <a:custGeom>
            <a:avLst/>
            <a:gdLst>
              <a:gd name="T0" fmla="*/ 944 w 944"/>
              <a:gd name="T1" fmla="*/ 912 h 912"/>
              <a:gd name="T2" fmla="*/ 0 w 944"/>
              <a:gd name="T3" fmla="*/ 0 h 9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944" h="912">
                <a:moveTo>
                  <a:pt x="944" y="912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28" name="Freeform 28"/>
          <p:cNvSpPr>
            <a:spLocks/>
          </p:cNvSpPr>
          <p:nvPr/>
        </p:nvSpPr>
        <p:spPr bwMode="auto">
          <a:xfrm>
            <a:off x="355600" y="2368550"/>
            <a:ext cx="1397000" cy="882650"/>
          </a:xfrm>
          <a:custGeom>
            <a:avLst/>
            <a:gdLst>
              <a:gd name="T0" fmla="*/ 0 w 880"/>
              <a:gd name="T1" fmla="*/ 556 h 556"/>
              <a:gd name="T2" fmla="*/ 0 w 880"/>
              <a:gd name="T3" fmla="*/ 308 h 556"/>
              <a:gd name="T4" fmla="*/ 688 w 880"/>
              <a:gd name="T5" fmla="*/ 0 h 556"/>
              <a:gd name="T6" fmla="*/ 880 w 880"/>
              <a:gd name="T7" fmla="*/ 16 h 556"/>
              <a:gd name="T8" fmla="*/ 704 w 880"/>
              <a:gd name="T9" fmla="*/ 120 h 556"/>
              <a:gd name="T10" fmla="*/ 708 w 880"/>
              <a:gd name="T11" fmla="*/ 256 h 556"/>
              <a:gd name="T12" fmla="*/ 880 w 880"/>
              <a:gd name="T13" fmla="*/ 20 h 556"/>
              <a:gd name="T14" fmla="*/ 752 w 880"/>
              <a:gd name="T15" fmla="*/ 100 h 556"/>
              <a:gd name="T16" fmla="*/ 216 w 880"/>
              <a:gd name="T17" fmla="*/ 348 h 556"/>
              <a:gd name="T18" fmla="*/ 4 w 880"/>
              <a:gd name="T19" fmla="*/ 328 h 556"/>
              <a:gd name="T20" fmla="*/ 184 w 880"/>
              <a:gd name="T21" fmla="*/ 348 h 556"/>
              <a:gd name="T22" fmla="*/ 0 w 880"/>
              <a:gd name="T23" fmla="*/ 556 h 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80" h="556">
                <a:moveTo>
                  <a:pt x="0" y="556"/>
                </a:moveTo>
                <a:lnTo>
                  <a:pt x="0" y="308"/>
                </a:lnTo>
                <a:lnTo>
                  <a:pt x="688" y="0"/>
                </a:lnTo>
                <a:lnTo>
                  <a:pt x="880" y="16"/>
                </a:lnTo>
                <a:lnTo>
                  <a:pt x="704" y="120"/>
                </a:lnTo>
                <a:lnTo>
                  <a:pt x="708" y="256"/>
                </a:lnTo>
                <a:lnTo>
                  <a:pt x="880" y="20"/>
                </a:lnTo>
                <a:lnTo>
                  <a:pt x="752" y="100"/>
                </a:lnTo>
                <a:lnTo>
                  <a:pt x="216" y="348"/>
                </a:lnTo>
                <a:lnTo>
                  <a:pt x="4" y="328"/>
                </a:lnTo>
                <a:lnTo>
                  <a:pt x="184" y="348"/>
                </a:lnTo>
                <a:lnTo>
                  <a:pt x="0" y="556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29" name="Picture 29" descr="Рисунок3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56246">
            <a:off x="395288" y="1481138"/>
            <a:ext cx="1060450" cy="127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30" name="Oval 30"/>
          <p:cNvSpPr>
            <a:spLocks noChangeArrowheads="1"/>
          </p:cNvSpPr>
          <p:nvPr/>
        </p:nvSpPr>
        <p:spPr bwMode="auto">
          <a:xfrm>
            <a:off x="2362200" y="254000"/>
            <a:ext cx="914400" cy="4191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 sz="1800" baseline="-25000">
              <a:solidFill>
                <a:srgbClr val="FFFF00"/>
              </a:solidFill>
            </a:endParaRPr>
          </a:p>
        </p:txBody>
      </p:sp>
      <p:sp>
        <p:nvSpPr>
          <p:cNvPr id="153631" name="Oval 31"/>
          <p:cNvSpPr>
            <a:spLocks noChangeArrowheads="1"/>
          </p:cNvSpPr>
          <p:nvPr/>
        </p:nvSpPr>
        <p:spPr bwMode="auto">
          <a:xfrm>
            <a:off x="4279900" y="177800"/>
            <a:ext cx="914400" cy="4191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 sz="1800" baseline="-25000">
              <a:solidFill>
                <a:srgbClr val="FFFF00"/>
              </a:solidFill>
            </a:endParaRPr>
          </a:p>
        </p:txBody>
      </p:sp>
      <p:sp>
        <p:nvSpPr>
          <p:cNvPr id="153632" name="Oval 32"/>
          <p:cNvSpPr>
            <a:spLocks noChangeArrowheads="1"/>
          </p:cNvSpPr>
          <p:nvPr/>
        </p:nvSpPr>
        <p:spPr bwMode="auto">
          <a:xfrm>
            <a:off x="6184900" y="165100"/>
            <a:ext cx="914400" cy="4191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 sz="1800" baseline="-25000">
              <a:solidFill>
                <a:srgbClr val="FFFF00"/>
              </a:solidFill>
            </a:endParaRPr>
          </a:p>
        </p:txBody>
      </p:sp>
      <p:sp>
        <p:nvSpPr>
          <p:cNvPr id="153633" name="Oval 33"/>
          <p:cNvSpPr>
            <a:spLocks noChangeArrowheads="1"/>
          </p:cNvSpPr>
          <p:nvPr/>
        </p:nvSpPr>
        <p:spPr bwMode="auto">
          <a:xfrm>
            <a:off x="5943600" y="914400"/>
            <a:ext cx="685800" cy="304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 sz="1800" baseline="-25000">
              <a:solidFill>
                <a:srgbClr val="FFFF00"/>
              </a:solidFill>
            </a:endParaRPr>
          </a:p>
        </p:txBody>
      </p:sp>
      <p:sp>
        <p:nvSpPr>
          <p:cNvPr id="153634" name="Oval 34"/>
          <p:cNvSpPr>
            <a:spLocks noChangeArrowheads="1"/>
          </p:cNvSpPr>
          <p:nvPr/>
        </p:nvSpPr>
        <p:spPr bwMode="auto">
          <a:xfrm>
            <a:off x="4521200" y="939800"/>
            <a:ext cx="685800" cy="304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 sz="1800" baseline="-25000">
              <a:solidFill>
                <a:srgbClr val="FFFF00"/>
              </a:solidFill>
            </a:endParaRPr>
          </a:p>
        </p:txBody>
      </p:sp>
      <p:sp>
        <p:nvSpPr>
          <p:cNvPr id="153635" name="Oval 35"/>
          <p:cNvSpPr>
            <a:spLocks noChangeArrowheads="1"/>
          </p:cNvSpPr>
          <p:nvPr/>
        </p:nvSpPr>
        <p:spPr bwMode="auto">
          <a:xfrm>
            <a:off x="3098800" y="965200"/>
            <a:ext cx="685800" cy="3048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3175" algn="ctr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 sz="1800" baseline="-25000">
              <a:solidFill>
                <a:srgbClr val="FFFF00"/>
              </a:solidFill>
            </a:endParaRPr>
          </a:p>
        </p:txBody>
      </p:sp>
      <p:sp>
        <p:nvSpPr>
          <p:cNvPr id="153636" name="Freeform 36"/>
          <p:cNvSpPr>
            <a:spLocks/>
          </p:cNvSpPr>
          <p:nvPr/>
        </p:nvSpPr>
        <p:spPr bwMode="auto">
          <a:xfrm>
            <a:off x="7581900" y="1739900"/>
            <a:ext cx="1130300" cy="2984500"/>
          </a:xfrm>
          <a:custGeom>
            <a:avLst/>
            <a:gdLst>
              <a:gd name="T0" fmla="*/ 0 w 712"/>
              <a:gd name="T1" fmla="*/ 328 h 1880"/>
              <a:gd name="T2" fmla="*/ 704 w 712"/>
              <a:gd name="T3" fmla="*/ 0 h 1880"/>
              <a:gd name="T4" fmla="*/ 712 w 712"/>
              <a:gd name="T5" fmla="*/ 1880 h 1880"/>
              <a:gd name="T6" fmla="*/ 40 w 712"/>
              <a:gd name="T7" fmla="*/ 1552 h 1880"/>
              <a:gd name="T8" fmla="*/ 0 w 712"/>
              <a:gd name="T9" fmla="*/ 328 h 1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12" h="1880">
                <a:moveTo>
                  <a:pt x="0" y="328"/>
                </a:moveTo>
                <a:lnTo>
                  <a:pt x="704" y="0"/>
                </a:lnTo>
                <a:lnTo>
                  <a:pt x="712" y="1880"/>
                </a:lnTo>
                <a:lnTo>
                  <a:pt x="40" y="1552"/>
                </a:lnTo>
                <a:lnTo>
                  <a:pt x="0" y="328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18900000" scaled="1"/>
          </a:gradFill>
          <a:ln w="9525" cap="flat" cmpd="sng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37" name="Freeform 37"/>
          <p:cNvSpPr>
            <a:spLocks/>
          </p:cNvSpPr>
          <p:nvPr/>
        </p:nvSpPr>
        <p:spPr bwMode="auto">
          <a:xfrm>
            <a:off x="7442200" y="1485900"/>
            <a:ext cx="1511300" cy="3606800"/>
          </a:xfrm>
          <a:custGeom>
            <a:avLst/>
            <a:gdLst>
              <a:gd name="T0" fmla="*/ 792 w 952"/>
              <a:gd name="T1" fmla="*/ 2056 h 2272"/>
              <a:gd name="T2" fmla="*/ 800 w 952"/>
              <a:gd name="T3" fmla="*/ 144 h 2272"/>
              <a:gd name="T4" fmla="*/ 80 w 952"/>
              <a:gd name="T5" fmla="*/ 488 h 2272"/>
              <a:gd name="T6" fmla="*/ 128 w 952"/>
              <a:gd name="T7" fmla="*/ 1696 h 2272"/>
              <a:gd name="T8" fmla="*/ 784 w 952"/>
              <a:gd name="T9" fmla="*/ 2040 h 2272"/>
              <a:gd name="T10" fmla="*/ 952 w 952"/>
              <a:gd name="T11" fmla="*/ 2264 h 2272"/>
              <a:gd name="T12" fmla="*/ 912 w 952"/>
              <a:gd name="T13" fmla="*/ 0 h 2272"/>
              <a:gd name="T14" fmla="*/ 0 w 952"/>
              <a:gd name="T15" fmla="*/ 464 h 2272"/>
              <a:gd name="T16" fmla="*/ 40 w 952"/>
              <a:gd name="T17" fmla="*/ 1768 h 2272"/>
              <a:gd name="T18" fmla="*/ 944 w 952"/>
              <a:gd name="T19" fmla="*/ 2272 h 2272"/>
              <a:gd name="T20" fmla="*/ 952 w 952"/>
              <a:gd name="T21" fmla="*/ 2248 h 2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52" h="2272">
                <a:moveTo>
                  <a:pt x="792" y="2056"/>
                </a:moveTo>
                <a:lnTo>
                  <a:pt x="800" y="144"/>
                </a:lnTo>
                <a:lnTo>
                  <a:pt x="80" y="488"/>
                </a:lnTo>
                <a:lnTo>
                  <a:pt x="128" y="1696"/>
                </a:lnTo>
                <a:lnTo>
                  <a:pt x="784" y="2040"/>
                </a:lnTo>
                <a:lnTo>
                  <a:pt x="952" y="2264"/>
                </a:lnTo>
                <a:lnTo>
                  <a:pt x="912" y="0"/>
                </a:lnTo>
                <a:lnTo>
                  <a:pt x="0" y="464"/>
                </a:lnTo>
                <a:lnTo>
                  <a:pt x="40" y="1768"/>
                </a:lnTo>
                <a:lnTo>
                  <a:pt x="944" y="2272"/>
                </a:lnTo>
                <a:lnTo>
                  <a:pt x="952" y="2248"/>
                </a:lnTo>
              </a:path>
            </a:pathLst>
          </a:cu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38" name="Line 38"/>
          <p:cNvSpPr>
            <a:spLocks noChangeShapeType="1"/>
          </p:cNvSpPr>
          <p:nvPr/>
        </p:nvSpPr>
        <p:spPr bwMode="auto">
          <a:xfrm flipH="1">
            <a:off x="8674100" y="1473200"/>
            <a:ext cx="21590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39" name="Line 39"/>
          <p:cNvSpPr>
            <a:spLocks noChangeShapeType="1"/>
          </p:cNvSpPr>
          <p:nvPr/>
        </p:nvSpPr>
        <p:spPr bwMode="auto">
          <a:xfrm>
            <a:off x="7404100" y="2235200"/>
            <a:ext cx="190500" cy="5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40" name="Line 40"/>
          <p:cNvSpPr>
            <a:spLocks noChangeShapeType="1"/>
          </p:cNvSpPr>
          <p:nvPr/>
        </p:nvSpPr>
        <p:spPr bwMode="auto">
          <a:xfrm flipV="1">
            <a:off x="7493000" y="4178300"/>
            <a:ext cx="152400" cy="114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41" name="Line 41"/>
          <p:cNvSpPr>
            <a:spLocks noChangeShapeType="1"/>
          </p:cNvSpPr>
          <p:nvPr/>
        </p:nvSpPr>
        <p:spPr bwMode="auto">
          <a:xfrm>
            <a:off x="8699500" y="4749800"/>
            <a:ext cx="24130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42" name="Freeform 42"/>
          <p:cNvSpPr>
            <a:spLocks/>
          </p:cNvSpPr>
          <p:nvPr/>
        </p:nvSpPr>
        <p:spPr bwMode="auto">
          <a:xfrm>
            <a:off x="7848600" y="2133600"/>
            <a:ext cx="38100" cy="12700"/>
          </a:xfrm>
          <a:custGeom>
            <a:avLst/>
            <a:gdLst>
              <a:gd name="T0" fmla="*/ 24 w 24"/>
              <a:gd name="T1" fmla="*/ 0 h 8"/>
              <a:gd name="T2" fmla="*/ 0 w 24"/>
              <a:gd name="T3" fmla="*/ 8 h 8"/>
              <a:gd name="T4" fmla="*/ 24 w 24"/>
              <a:gd name="T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" h="8">
                <a:moveTo>
                  <a:pt x="24" y="0"/>
                </a:moveTo>
                <a:cubicBezTo>
                  <a:pt x="16" y="3"/>
                  <a:pt x="0" y="8"/>
                  <a:pt x="0" y="8"/>
                </a:cubicBezTo>
                <a:cubicBezTo>
                  <a:pt x="0" y="8"/>
                  <a:pt x="16" y="3"/>
                  <a:pt x="24" y="0"/>
                </a:cubicBez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43" name="Freeform 43"/>
          <p:cNvSpPr>
            <a:spLocks/>
          </p:cNvSpPr>
          <p:nvPr/>
        </p:nvSpPr>
        <p:spPr bwMode="auto">
          <a:xfrm>
            <a:off x="8293100" y="1892300"/>
            <a:ext cx="127000" cy="2679700"/>
          </a:xfrm>
          <a:custGeom>
            <a:avLst/>
            <a:gdLst>
              <a:gd name="T0" fmla="*/ 0 w 80"/>
              <a:gd name="T1" fmla="*/ 24 h 1688"/>
              <a:gd name="T2" fmla="*/ 48 w 80"/>
              <a:gd name="T3" fmla="*/ 0 h 1688"/>
              <a:gd name="T4" fmla="*/ 80 w 80"/>
              <a:gd name="T5" fmla="*/ 1688 h 1688"/>
              <a:gd name="T6" fmla="*/ 64 w 80"/>
              <a:gd name="T7" fmla="*/ 1680 h 1688"/>
              <a:gd name="T8" fmla="*/ 32 w 80"/>
              <a:gd name="T9" fmla="*/ 1656 h 1688"/>
              <a:gd name="T10" fmla="*/ 0 w 80"/>
              <a:gd name="T11" fmla="*/ 24 h 1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0" h="1688">
                <a:moveTo>
                  <a:pt x="0" y="24"/>
                </a:moveTo>
                <a:lnTo>
                  <a:pt x="48" y="0"/>
                </a:lnTo>
                <a:lnTo>
                  <a:pt x="80" y="1688"/>
                </a:lnTo>
                <a:lnTo>
                  <a:pt x="64" y="1680"/>
                </a:lnTo>
                <a:lnTo>
                  <a:pt x="32" y="1656"/>
                </a:lnTo>
                <a:lnTo>
                  <a:pt x="0" y="24"/>
                </a:lnTo>
                <a:close/>
              </a:path>
            </a:pathLst>
          </a:custGeom>
          <a:solidFill>
            <a:schemeClr val="bg1"/>
          </a:soli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44" name="Freeform 44"/>
          <p:cNvSpPr>
            <a:spLocks/>
          </p:cNvSpPr>
          <p:nvPr/>
        </p:nvSpPr>
        <p:spPr bwMode="auto">
          <a:xfrm>
            <a:off x="7861300" y="2082800"/>
            <a:ext cx="165100" cy="2298700"/>
          </a:xfrm>
          <a:custGeom>
            <a:avLst/>
            <a:gdLst>
              <a:gd name="T0" fmla="*/ 0 w 104"/>
              <a:gd name="T1" fmla="*/ 48 h 1448"/>
              <a:gd name="T2" fmla="*/ 56 w 104"/>
              <a:gd name="T3" fmla="*/ 0 h 1448"/>
              <a:gd name="T4" fmla="*/ 104 w 104"/>
              <a:gd name="T5" fmla="*/ 1448 h 1448"/>
              <a:gd name="T6" fmla="*/ 88 w 104"/>
              <a:gd name="T7" fmla="*/ 1440 h 1448"/>
              <a:gd name="T8" fmla="*/ 56 w 104"/>
              <a:gd name="T9" fmla="*/ 1416 h 1448"/>
              <a:gd name="T10" fmla="*/ 0 w 104"/>
              <a:gd name="T11" fmla="*/ 48 h 1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4" h="1448">
                <a:moveTo>
                  <a:pt x="0" y="48"/>
                </a:moveTo>
                <a:lnTo>
                  <a:pt x="56" y="0"/>
                </a:lnTo>
                <a:lnTo>
                  <a:pt x="104" y="1448"/>
                </a:lnTo>
                <a:lnTo>
                  <a:pt x="88" y="1440"/>
                </a:lnTo>
                <a:lnTo>
                  <a:pt x="56" y="1416"/>
                </a:lnTo>
                <a:lnTo>
                  <a:pt x="0" y="48"/>
                </a:lnTo>
                <a:close/>
              </a:path>
            </a:pathLst>
          </a:custGeom>
          <a:solidFill>
            <a:schemeClr val="bg1"/>
          </a:solidFill>
          <a:ln w="9525" cap="flat" cmpd="sng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53663" name="Group 63"/>
          <p:cNvGrpSpPr>
            <a:grpSpLocks/>
          </p:cNvGrpSpPr>
          <p:nvPr/>
        </p:nvGrpSpPr>
        <p:grpSpPr bwMode="auto">
          <a:xfrm>
            <a:off x="415925" y="4876800"/>
            <a:ext cx="2403475" cy="1295400"/>
            <a:chOff x="262" y="3072"/>
            <a:chExt cx="1514" cy="816"/>
          </a:xfrm>
        </p:grpSpPr>
        <p:sp>
          <p:nvSpPr>
            <p:cNvPr id="153614" name="Text Box 14"/>
            <p:cNvSpPr txBox="1">
              <a:spLocks noChangeArrowheads="1"/>
            </p:cNvSpPr>
            <p:nvPr/>
          </p:nvSpPr>
          <p:spPr bwMode="auto">
            <a:xfrm rot="-2368455">
              <a:off x="262" y="3072"/>
              <a:ext cx="938" cy="7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7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6м</a:t>
              </a:r>
              <a:r>
                <a:rPr lang="ru-RU" altLang="ru-RU" sz="5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</a:p>
          </p:txBody>
        </p:sp>
        <p:sp>
          <p:nvSpPr>
            <p:cNvPr id="153654" name="Text Box 54"/>
            <p:cNvSpPr txBox="1">
              <a:spLocks noChangeArrowheads="1"/>
            </p:cNvSpPr>
            <p:nvPr/>
          </p:nvSpPr>
          <p:spPr bwMode="auto">
            <a:xfrm rot="-2368455">
              <a:off x="382" y="3312"/>
              <a:ext cx="1394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48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длина</a:t>
              </a:r>
              <a:r>
                <a:rPr lang="ru-RU" altLang="ru-RU" sz="5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</a:p>
          </p:txBody>
        </p:sp>
      </p:grpSp>
      <p:grpSp>
        <p:nvGrpSpPr>
          <p:cNvPr id="153664" name="Group 64"/>
          <p:cNvGrpSpPr>
            <a:grpSpLocks/>
          </p:cNvGrpSpPr>
          <p:nvPr/>
        </p:nvGrpSpPr>
        <p:grpSpPr bwMode="auto">
          <a:xfrm>
            <a:off x="3429000" y="3352800"/>
            <a:ext cx="2693988" cy="2209800"/>
            <a:chOff x="2160" y="2112"/>
            <a:chExt cx="1697" cy="1392"/>
          </a:xfrm>
        </p:grpSpPr>
        <p:sp>
          <p:nvSpPr>
            <p:cNvPr id="153655" name="Text Box 55"/>
            <p:cNvSpPr txBox="1">
              <a:spLocks noChangeArrowheads="1"/>
            </p:cNvSpPr>
            <p:nvPr/>
          </p:nvSpPr>
          <p:spPr bwMode="auto">
            <a:xfrm>
              <a:off x="2160" y="2928"/>
              <a:ext cx="1697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4800" b="1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ширина</a:t>
              </a:r>
              <a:r>
                <a:rPr lang="ru-RU" altLang="ru-RU" sz="5400" b="1" i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</a:t>
              </a:r>
            </a:p>
          </p:txBody>
        </p:sp>
        <p:graphicFrame>
          <p:nvGraphicFramePr>
            <p:cNvPr id="153656" name="Object 56"/>
            <p:cNvGraphicFramePr>
              <a:graphicFrameLocks noChangeAspect="1"/>
            </p:cNvGraphicFramePr>
            <p:nvPr/>
          </p:nvGraphicFramePr>
          <p:xfrm>
            <a:off x="2688" y="2112"/>
            <a:ext cx="378" cy="10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805" name="Формула" r:id="rId8" imgW="152334" imgH="393529" progId="Equation.3">
                    <p:embed/>
                  </p:oleObj>
                </mc:Choice>
                <mc:Fallback>
                  <p:oleObj name="Формула" r:id="rId8" imgW="152334" imgH="393529" progId="Equation.3">
                    <p:embed/>
                    <p:pic>
                      <p:nvPicPr>
                        <p:cNvPr id="0" name="Picture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88" y="2112"/>
                          <a:ext cx="378" cy="10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5426075" y="2722563"/>
            <a:ext cx="1884363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5400" b="1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0,6</a:t>
            </a:r>
            <a:r>
              <a:rPr lang="ru-RU" altLang="ru-RU" sz="4800" b="1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от</a:t>
            </a:r>
            <a:r>
              <a:rPr lang="ru-RU" altLang="ru-RU" sz="54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53660" name="Freeform 60"/>
          <p:cNvSpPr>
            <a:spLocks/>
          </p:cNvSpPr>
          <p:nvPr/>
        </p:nvSpPr>
        <p:spPr bwMode="auto">
          <a:xfrm>
            <a:off x="1600200" y="4179888"/>
            <a:ext cx="2578100" cy="1154112"/>
          </a:xfrm>
          <a:custGeom>
            <a:avLst/>
            <a:gdLst>
              <a:gd name="T0" fmla="*/ 1624 w 1624"/>
              <a:gd name="T1" fmla="*/ 63 h 727"/>
              <a:gd name="T2" fmla="*/ 696 w 1624"/>
              <a:gd name="T3" fmla="*/ 111 h 727"/>
              <a:gd name="T4" fmla="*/ 0 w 1624"/>
              <a:gd name="T5" fmla="*/ 727 h 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24" h="727">
                <a:moveTo>
                  <a:pt x="1624" y="63"/>
                </a:moveTo>
                <a:cubicBezTo>
                  <a:pt x="1469" y="74"/>
                  <a:pt x="967" y="0"/>
                  <a:pt x="696" y="111"/>
                </a:cubicBezTo>
                <a:cubicBezTo>
                  <a:pt x="425" y="222"/>
                  <a:pt x="145" y="599"/>
                  <a:pt x="0" y="727"/>
                </a:cubicBezTo>
              </a:path>
            </a:pathLst>
          </a:custGeom>
          <a:noFill/>
          <a:ln w="76200" cap="flat" cmpd="sng">
            <a:solidFill>
              <a:srgbClr val="660066"/>
            </a:solidFill>
            <a:prstDash val="solid"/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61" name="Freeform 61"/>
          <p:cNvSpPr>
            <a:spLocks/>
          </p:cNvSpPr>
          <p:nvPr/>
        </p:nvSpPr>
        <p:spPr bwMode="auto">
          <a:xfrm>
            <a:off x="5562600" y="3492500"/>
            <a:ext cx="1397000" cy="1409700"/>
          </a:xfrm>
          <a:custGeom>
            <a:avLst/>
            <a:gdLst>
              <a:gd name="T0" fmla="*/ 880 w 880"/>
              <a:gd name="T1" fmla="*/ 0 h 888"/>
              <a:gd name="T2" fmla="*/ 576 w 880"/>
              <a:gd name="T3" fmla="*/ 64 h 888"/>
              <a:gd name="T4" fmla="*/ 304 w 880"/>
              <a:gd name="T5" fmla="*/ 272 h 888"/>
              <a:gd name="T6" fmla="*/ 160 w 880"/>
              <a:gd name="T7" fmla="*/ 512 h 888"/>
              <a:gd name="T8" fmla="*/ 0 w 880"/>
              <a:gd name="T9" fmla="*/ 888 h 8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0" h="888">
                <a:moveTo>
                  <a:pt x="880" y="0"/>
                </a:moveTo>
                <a:cubicBezTo>
                  <a:pt x="829" y="11"/>
                  <a:pt x="672" y="19"/>
                  <a:pt x="576" y="64"/>
                </a:cubicBezTo>
                <a:cubicBezTo>
                  <a:pt x="480" y="109"/>
                  <a:pt x="373" y="197"/>
                  <a:pt x="304" y="272"/>
                </a:cubicBezTo>
                <a:cubicBezTo>
                  <a:pt x="235" y="347"/>
                  <a:pt x="211" y="409"/>
                  <a:pt x="160" y="512"/>
                </a:cubicBezTo>
                <a:cubicBezTo>
                  <a:pt x="109" y="615"/>
                  <a:pt x="33" y="810"/>
                  <a:pt x="0" y="888"/>
                </a:cubicBezTo>
              </a:path>
            </a:pathLst>
          </a:custGeom>
          <a:noFill/>
          <a:ln w="76200" cap="flat" cmpd="sng">
            <a:solidFill>
              <a:srgbClr val="0000CC"/>
            </a:solidFill>
            <a:prstDash val="solid"/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662" name="Text Box 62"/>
          <p:cNvSpPr txBox="1">
            <a:spLocks noChangeArrowheads="1"/>
          </p:cNvSpPr>
          <p:nvPr/>
        </p:nvSpPr>
        <p:spPr bwMode="auto">
          <a:xfrm>
            <a:off x="6938963" y="1279525"/>
            <a:ext cx="681037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В</a:t>
            </a:r>
          </a:p>
          <a:p>
            <a:r>
              <a:rPr lang="ru-RU" altLang="ru-RU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Ы</a:t>
            </a:r>
          </a:p>
          <a:p>
            <a:r>
              <a:rPr lang="ru-RU" altLang="ru-RU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С</a:t>
            </a:r>
          </a:p>
          <a:p>
            <a:r>
              <a:rPr lang="ru-RU" altLang="ru-RU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О</a:t>
            </a:r>
          </a:p>
          <a:p>
            <a:r>
              <a:rPr lang="ru-RU" altLang="ru-RU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Т</a:t>
            </a:r>
          </a:p>
          <a:p>
            <a:r>
              <a:rPr lang="ru-RU" altLang="ru-RU" sz="40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А</a:t>
            </a:r>
            <a:endParaRPr lang="ru-RU" altLang="ru-RU" sz="4000" b="1" i="1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65" name="Text Box 65"/>
          <p:cNvSpPr txBox="1">
            <a:spLocks noChangeArrowheads="1"/>
          </p:cNvSpPr>
          <p:nvPr/>
        </p:nvSpPr>
        <p:spPr bwMode="auto">
          <a:xfrm>
            <a:off x="1752600" y="6338888"/>
            <a:ext cx="70310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b="1"/>
              <a:t>Найти площадь и объем этой комнаты</a:t>
            </a:r>
          </a:p>
        </p:txBody>
      </p:sp>
    </p:spTree>
    <p:extLst>
      <p:ext uri="{BB962C8B-B14F-4D97-AF65-F5344CB8AC3E}">
        <p14:creationId xmlns:p14="http://schemas.microsoft.com/office/powerpoint/2010/main" val="1149146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3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53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153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53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53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153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5" grpId="0"/>
      <p:bldP spid="153660" grpId="0" animBg="1"/>
      <p:bldP spid="153661" grpId="0" animBg="1"/>
      <p:bldP spid="153662" grpId="0"/>
      <p:bldP spid="15366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ChangeArrowheads="1"/>
          </p:cNvSpPr>
          <p:nvPr/>
        </p:nvSpPr>
        <p:spPr bwMode="auto">
          <a:xfrm>
            <a:off x="4572000" y="5913438"/>
            <a:ext cx="45021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2400" b="1">
                <a:latin typeface="Arial" charset="0"/>
              </a:rPr>
              <a:t>Царь пушка самое большое </a:t>
            </a:r>
          </a:p>
          <a:p>
            <a:r>
              <a:rPr lang="ru-RU" altLang="ru-RU" sz="2400" b="1">
                <a:latin typeface="Arial" charset="0"/>
              </a:rPr>
              <a:t>по калибру орудие в мире </a:t>
            </a:r>
          </a:p>
        </p:txBody>
      </p:sp>
      <p:pic>
        <p:nvPicPr>
          <p:cNvPr id="199683" name="Picture 3" descr="1_37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295400"/>
            <a:ext cx="3244850" cy="4610100"/>
          </a:xfrm>
          <a:prstGeom prst="rect">
            <a:avLst/>
          </a:prstGeom>
          <a:noFill/>
          <a:ln w="76200" cmpd="tri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9684" name="Picture 4" descr="tsar_koloko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05000"/>
            <a:ext cx="3222625" cy="4619625"/>
          </a:xfrm>
          <a:prstGeom prst="rect">
            <a:avLst/>
          </a:prstGeom>
          <a:noFill/>
          <a:ln w="76200" cmpd="tri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9685" name="Text Box 5"/>
          <p:cNvSpPr txBox="1">
            <a:spLocks noChangeArrowheads="1"/>
          </p:cNvSpPr>
          <p:nvPr/>
        </p:nvSpPr>
        <p:spPr bwMode="auto">
          <a:xfrm>
            <a:off x="228600" y="47625"/>
            <a:ext cx="89154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 b="1"/>
              <a:t>В Московском Кремле находится Царь-колокол и Царь-пушка, отлитые русскими мастерами. Вес колокола 200 т, а вес пушки составляет 40% веса колокола.</a:t>
            </a:r>
          </a:p>
          <a:p>
            <a:r>
              <a:rPr lang="ru-RU" altLang="ru-RU" sz="2400" b="1"/>
              <a:t>         Сколько весит Царь-пушка?</a:t>
            </a:r>
          </a:p>
        </p:txBody>
      </p:sp>
    </p:spTree>
    <p:extLst>
      <p:ext uri="{BB962C8B-B14F-4D97-AF65-F5344CB8AC3E}">
        <p14:creationId xmlns:p14="http://schemas.microsoft.com/office/powerpoint/2010/main" val="2936279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9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Татьяна\Downloads\69646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518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ru-RU" dirty="0" smtClean="0"/>
              <a:t>Сделаем зарядку. </a:t>
            </a:r>
          </a:p>
        </p:txBody>
      </p:sp>
      <p:pic>
        <p:nvPicPr>
          <p:cNvPr id="17412" name="Picture 4" descr="23m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14400" y="-990600"/>
            <a:ext cx="4267200" cy="5715000"/>
          </a:xfrm>
          <a:prstGeom prst="rect">
            <a:avLst/>
          </a:prstGeom>
          <a:noFill/>
        </p:spPr>
      </p:pic>
      <p:pic>
        <p:nvPicPr>
          <p:cNvPr id="17413" name="Picture 5" descr="119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2200" y="838200"/>
            <a:ext cx="3189288" cy="3810000"/>
          </a:xfrm>
          <a:prstGeom prst="rect">
            <a:avLst/>
          </a:prstGeom>
          <a:noFill/>
        </p:spPr>
      </p:pic>
      <p:pic>
        <p:nvPicPr>
          <p:cNvPr id="17414" name="Picture 6" descr="ani-panda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95800" y="3048000"/>
            <a:ext cx="3025775" cy="3448050"/>
          </a:xfrm>
          <a:prstGeom prst="rect">
            <a:avLst/>
          </a:prstGeom>
          <a:noFill/>
        </p:spPr>
      </p:pic>
      <p:pic>
        <p:nvPicPr>
          <p:cNvPr id="17415" name="Picture 7" descr="cat27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09800" y="2743200"/>
            <a:ext cx="2225675" cy="3657600"/>
          </a:xfrm>
          <a:prstGeom prst="rect">
            <a:avLst/>
          </a:prstGeom>
          <a:noFill/>
        </p:spPr>
      </p:pic>
      <p:sp>
        <p:nvSpPr>
          <p:cNvPr id="17418" name="WordArt 10"/>
          <p:cNvSpPr>
            <a:spLocks noChangeArrowheads="1" noChangeShapeType="1" noTextEdit="1"/>
          </p:cNvSpPr>
          <p:nvPr/>
        </p:nvSpPr>
        <p:spPr bwMode="auto">
          <a:xfrm>
            <a:off x="1447800" y="1143000"/>
            <a:ext cx="61722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Будьте здоровы.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000"/>
                            </p:stCondLst>
                            <p:childTnLst>
                              <p:par>
                                <p:cTn id="17" presetID="16" presetClass="exit" presetSubtype="26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8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500"/>
                            </p:stCondLst>
                            <p:childTnLst>
                              <p:par>
                                <p:cTn id="25" presetID="4" presetClass="exit" presetSubtype="16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8000"/>
                            </p:stCondLst>
                            <p:childTnLst>
                              <p:par>
                                <p:cTn id="33" presetID="8" presetClass="exit" presetSubtype="16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4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5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1000"/>
                            </p:stCondLst>
                            <p:childTnLst>
                              <p:par>
                                <p:cTn id="5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0" dur="2000" fill="hold"/>
                                        <p:tgtEl>
                                          <p:spTgt spid="174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8" grpId="0" animBg="1"/>
      <p:bldP spid="1741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Татьяна\Downloads\69646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9" y="2412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«Эстафета»</a:t>
            </a:r>
            <a:r>
              <a:rPr lang="ru-RU" sz="3200" dirty="0"/>
              <a:t> 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67545" y="1159579"/>
            <a:ext cx="820891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Число</a:t>
            </a:r>
            <a:r>
              <a:rPr lang="ru-RU" sz="3200" dirty="0"/>
              <a:t>, полученное в результате выполнения первого номера, есть номер задания, которое надо выполнить следом и т.д.</a:t>
            </a:r>
          </a:p>
          <a:p>
            <a:r>
              <a:rPr lang="ru-RU" sz="3200" dirty="0" smtClean="0"/>
              <a:t>1. Найдите </a:t>
            </a:r>
            <a:r>
              <a:rPr lang="ru-RU" sz="3200" dirty="0"/>
              <a:t>1/3 от 18</a:t>
            </a:r>
            <a:r>
              <a:rPr lang="ru-RU" sz="3200" dirty="0" smtClean="0"/>
              <a:t>.</a:t>
            </a:r>
          </a:p>
          <a:p>
            <a:endParaRPr lang="ru-RU" sz="1000" dirty="0"/>
          </a:p>
          <a:p>
            <a:r>
              <a:rPr lang="ru-RU" sz="3200" dirty="0"/>
              <a:t>2. Найдите 5% от 80</a:t>
            </a:r>
            <a:r>
              <a:rPr lang="ru-RU" sz="3200" dirty="0" smtClean="0"/>
              <a:t>.</a:t>
            </a:r>
          </a:p>
          <a:p>
            <a:endParaRPr lang="ru-RU" sz="1000" dirty="0"/>
          </a:p>
          <a:p>
            <a:r>
              <a:rPr lang="ru-RU" sz="3200" dirty="0"/>
              <a:t>3. Найдите 250% от 2</a:t>
            </a:r>
            <a:r>
              <a:rPr lang="ru-RU" sz="3200" dirty="0" smtClean="0"/>
              <a:t>.</a:t>
            </a:r>
          </a:p>
          <a:p>
            <a:endParaRPr lang="ru-RU" sz="1000" dirty="0"/>
          </a:p>
          <a:p>
            <a:r>
              <a:rPr lang="ru-RU" sz="3200" dirty="0"/>
              <a:t>4. Найдите 3/5 от 20</a:t>
            </a:r>
            <a:r>
              <a:rPr lang="ru-RU" sz="3200" dirty="0" smtClean="0"/>
              <a:t>.</a:t>
            </a:r>
          </a:p>
          <a:p>
            <a:endParaRPr lang="ru-RU" sz="1000" dirty="0"/>
          </a:p>
          <a:p>
            <a:r>
              <a:rPr lang="ru-RU" sz="3200" dirty="0"/>
              <a:t>5. Найдите 0,25 от 8</a:t>
            </a:r>
            <a:r>
              <a:rPr lang="ru-RU" sz="3200" dirty="0" smtClean="0"/>
              <a:t>.</a:t>
            </a:r>
          </a:p>
          <a:p>
            <a:endParaRPr lang="ru-RU" sz="1000" dirty="0"/>
          </a:p>
          <a:p>
            <a:r>
              <a:rPr lang="ru-RU" sz="3200" dirty="0"/>
              <a:t>6. Найдите 0,75 от 4 .</a:t>
            </a:r>
          </a:p>
        </p:txBody>
      </p:sp>
      <p:sp>
        <p:nvSpPr>
          <p:cNvPr id="8" name="Дуга 7"/>
          <p:cNvSpPr/>
          <p:nvPr/>
        </p:nvSpPr>
        <p:spPr>
          <a:xfrm>
            <a:off x="2483768" y="2957890"/>
            <a:ext cx="3672408" cy="3207413"/>
          </a:xfrm>
          <a:prstGeom prst="arc">
            <a:avLst>
              <a:gd name="adj1" fmla="val 16231252"/>
              <a:gd name="adj2" fmla="val 5406561"/>
            </a:avLst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уга 8"/>
          <p:cNvSpPr/>
          <p:nvPr/>
        </p:nvSpPr>
        <p:spPr>
          <a:xfrm flipV="1">
            <a:off x="3203848" y="4293095"/>
            <a:ext cx="2282552" cy="1872207"/>
          </a:xfrm>
          <a:prstGeom prst="arc">
            <a:avLst>
              <a:gd name="adj1" fmla="val 16200000"/>
              <a:gd name="adj2" fmla="val 5416675"/>
            </a:avLst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уга 9"/>
          <p:cNvSpPr/>
          <p:nvPr/>
        </p:nvSpPr>
        <p:spPr>
          <a:xfrm>
            <a:off x="3779912" y="4293096"/>
            <a:ext cx="1152128" cy="1152127"/>
          </a:xfrm>
          <a:prstGeom prst="arc">
            <a:avLst>
              <a:gd name="adj1" fmla="val 16200000"/>
              <a:gd name="adj2" fmla="val 5459343"/>
            </a:avLst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 flipV="1">
            <a:off x="3203848" y="3573015"/>
            <a:ext cx="2232248" cy="1872205"/>
          </a:xfrm>
          <a:prstGeom prst="arc">
            <a:avLst>
              <a:gd name="adj1" fmla="val 16200000"/>
              <a:gd name="adj2" fmla="val 5332160"/>
            </a:avLst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уга 12"/>
          <p:cNvSpPr/>
          <p:nvPr/>
        </p:nvSpPr>
        <p:spPr>
          <a:xfrm>
            <a:off x="3851920" y="3573014"/>
            <a:ext cx="914400" cy="1296145"/>
          </a:xfrm>
          <a:prstGeom prst="arc">
            <a:avLst>
              <a:gd name="adj1" fmla="val 16200000"/>
              <a:gd name="adj2" fmla="val 5133816"/>
            </a:avLst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6717393" y="3717032"/>
            <a:ext cx="18870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i="1" dirty="0"/>
              <a:t>Ответ: </a:t>
            </a:r>
            <a:endParaRPr lang="ru-RU" sz="3600" i="1" dirty="0" smtClean="0"/>
          </a:p>
          <a:p>
            <a:pPr algn="ctr"/>
            <a:r>
              <a:rPr lang="ru-RU" sz="3600" i="1" dirty="0" smtClean="0"/>
              <a:t>12</a:t>
            </a:r>
            <a:r>
              <a:rPr lang="ru-RU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7837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3" grpId="0" animBg="1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Татьяна\Downloads\69646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518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/>
              <a:t>«Перепутанные </a:t>
            </a:r>
            <a:r>
              <a:rPr lang="ru-RU" sz="3200" b="1" dirty="0" smtClean="0"/>
              <a:t>таблички»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(работа в паре)</a:t>
            </a:r>
            <a:endParaRPr lang="ru-RU" sz="3200" dirty="0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175489" y="1998500"/>
            <a:ext cx="6840760" cy="2909239"/>
            <a:chOff x="2061" y="3246"/>
            <a:chExt cx="5940" cy="1980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4041" y="3246"/>
              <a:ext cx="1800" cy="900"/>
            </a:xfrm>
            <a:prstGeom prst="rect">
              <a:avLst/>
            </a:prstGeom>
            <a:solidFill>
              <a:srgbClr val="00FF00">
                <a:alpha val="13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6201" y="3246"/>
              <a:ext cx="1800" cy="900"/>
            </a:xfrm>
            <a:prstGeom prst="rect">
              <a:avLst/>
            </a:prstGeom>
            <a:solidFill>
              <a:srgbClr val="000080">
                <a:alpha val="13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061" y="4326"/>
              <a:ext cx="1620" cy="900"/>
            </a:xfrm>
            <a:prstGeom prst="rect">
              <a:avLst/>
            </a:prstGeom>
            <a:solidFill>
              <a:srgbClr val="00FF00">
                <a:alpha val="13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4041" y="4326"/>
              <a:ext cx="1800" cy="900"/>
            </a:xfrm>
            <a:prstGeom prst="rect">
              <a:avLst/>
            </a:prstGeom>
            <a:solidFill>
              <a:srgbClr val="000080">
                <a:alpha val="13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6201" y="4326"/>
              <a:ext cx="1800" cy="900"/>
            </a:xfrm>
            <a:prstGeom prst="rect">
              <a:avLst/>
            </a:prstGeom>
            <a:solidFill>
              <a:srgbClr val="FF00FF">
                <a:alpha val="13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2061" y="3246"/>
              <a:ext cx="1620" cy="900"/>
            </a:xfrm>
            <a:prstGeom prst="rect">
              <a:avLst/>
            </a:prstGeom>
            <a:solidFill>
              <a:srgbClr val="FF00FF">
                <a:alpha val="13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1" name="Прямоугольник 30"/>
          <p:cNvSpPr/>
          <p:nvPr/>
        </p:nvSpPr>
        <p:spPr>
          <a:xfrm>
            <a:off x="1175489" y="1998499"/>
            <a:ext cx="1865662" cy="13223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3460438" y="1998499"/>
            <a:ext cx="2068261" cy="13223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5943291" y="1998499"/>
            <a:ext cx="2072958" cy="13223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1175489" y="3585357"/>
            <a:ext cx="1865662" cy="13223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3455741" y="3585358"/>
            <a:ext cx="2072957" cy="13223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5943291" y="3585358"/>
            <a:ext cx="2072958" cy="13223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331640" y="2204864"/>
                <a:ext cx="2016000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ru-RU" sz="3600" dirty="0" smtClean="0"/>
                  <a:t> от 48</a:t>
                </a:r>
                <a:endParaRPr lang="ru-RU" sz="3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204864"/>
                <a:ext cx="2016000" cy="883703"/>
              </a:xfrm>
              <a:prstGeom prst="rect">
                <a:avLst/>
              </a:prstGeom>
              <a:blipFill rotWithShape="1">
                <a:blip r:embed="rId3"/>
                <a:stretch>
                  <a:fillRect b="-131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3460438" y="2348880"/>
            <a:ext cx="20792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60% от 25</a:t>
            </a:r>
            <a:endParaRPr lang="ru-RU" sz="3600" dirty="0"/>
          </a:p>
        </p:txBody>
      </p:sp>
      <p:sp>
        <p:nvSpPr>
          <p:cNvPr id="48" name="TextBox 47"/>
          <p:cNvSpPr txBox="1"/>
          <p:nvPr/>
        </p:nvSpPr>
        <p:spPr>
          <a:xfrm>
            <a:off x="6012160" y="2348880"/>
            <a:ext cx="186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0,8 от 45</a:t>
            </a:r>
            <a:endParaRPr lang="ru-RU" sz="3600" dirty="0"/>
          </a:p>
        </p:txBody>
      </p:sp>
      <p:sp>
        <p:nvSpPr>
          <p:cNvPr id="49" name="TextBox 48"/>
          <p:cNvSpPr txBox="1"/>
          <p:nvPr/>
        </p:nvSpPr>
        <p:spPr>
          <a:xfrm>
            <a:off x="1068708" y="3923382"/>
            <a:ext cx="20792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/>
              <a:t>2</a:t>
            </a:r>
            <a:r>
              <a:rPr lang="ru-RU" sz="3600" dirty="0" smtClean="0"/>
              <a:t>0% от 75</a:t>
            </a:r>
            <a:endParaRPr lang="ru-RU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564112" y="3804696"/>
                <a:ext cx="2016000" cy="8837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r>
                  <a:rPr lang="ru-RU" sz="3600" dirty="0" smtClean="0"/>
                  <a:t> от 135</a:t>
                </a:r>
                <a:endParaRPr lang="ru-RU" sz="3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4112" y="3804696"/>
                <a:ext cx="2016000" cy="883703"/>
              </a:xfrm>
              <a:prstGeom prst="rect">
                <a:avLst/>
              </a:prstGeom>
              <a:blipFill rotWithShape="1">
                <a:blip r:embed="rId4"/>
                <a:stretch>
                  <a:fillRect r="-3030" b="-117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6047559" y="3912951"/>
            <a:ext cx="186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0,5 от 40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2302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Татьяна\Downloads\69675-2_li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0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71400"/>
            <a:ext cx="9144000" cy="1143000"/>
          </a:xfrm>
        </p:spPr>
        <p:txBody>
          <a:bodyPr>
            <a:normAutofit/>
          </a:bodyPr>
          <a:lstStyle/>
          <a:p>
            <a:pPr algn="l"/>
            <a:r>
              <a:rPr lang="ru-RU" b="1" dirty="0" smtClean="0">
                <a:solidFill>
                  <a:schemeClr val="bg1"/>
                </a:solidFill>
              </a:rPr>
              <a:t>Самостоятельная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5680634"/>
              </p:ext>
            </p:extLst>
          </p:nvPr>
        </p:nvGraphicFramePr>
        <p:xfrm>
          <a:off x="467544" y="1340768"/>
          <a:ext cx="8136904" cy="48768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068452"/>
                <a:gridCol w="4068452"/>
              </a:tblGrid>
              <a:tr h="1440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вариант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 вариант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699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1. Вычислите: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3/4 ·8/9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;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2. Найдите 2/3 от 45;.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3. Найдите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30%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от 50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4. В книге 80 страниц. Мальчик прочитал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1/4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часть книги. Сколько страниц осталось прочитать?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5. Длина прямоугольника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56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см, ширина составляет 7/8 длины. Найдите периметр прямоугольника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1. Вычислите: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5/7·21/25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; </a:t>
                      </a:r>
                    </a:p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2. Найдите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3/4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от 36</a:t>
                      </a:r>
                    </a:p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3. Найдите 28% от 200</a:t>
                      </a:r>
                    </a:p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4. От каната длиной 21 м отрезали 1/3 часть. Сколько метров каната осталось?</a:t>
                      </a:r>
                    </a:p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5. Длина прямоугольника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48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см, ширина составляет 5/6 длины. Найдите периметр прямоугольника.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87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*. Одна из сторон треугольника равна 15 см, вторая составляет 0,6 первой, а третья – 7/9 второй. Найдите периметр треугольника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*. Периметр треугольника равен 35 см. Одна из его сторон составляет 3/7 периметра, а другая – 3/5 первой. Найдите длину третьей стороны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8492" marR="4849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6084168" y="-171400"/>
            <a:ext cx="230324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работа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674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атьяна\Downloads\69675-2_li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1809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37320" y="-99392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</a:rPr>
              <a:t>Ответы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8818852"/>
              </p:ext>
            </p:extLst>
          </p:nvPr>
        </p:nvGraphicFramePr>
        <p:xfrm>
          <a:off x="1403648" y="1052736"/>
          <a:ext cx="6696744" cy="34137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348372"/>
                <a:gridCol w="3348372"/>
              </a:tblGrid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</a:rPr>
                        <a:t>вариант</a:t>
                      </a: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 вариант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1748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1. 2/3;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2. 30;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3.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</a:rPr>
                        <a:t>15;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4. 60 страниц;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5.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</a:rPr>
                        <a:t>210 см</a:t>
                      </a: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1. 3/5; </a:t>
                      </a:r>
                    </a:p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2. 27;</a:t>
                      </a:r>
                    </a:p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3. 56;</a:t>
                      </a:r>
                    </a:p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4. 14 м;</a:t>
                      </a:r>
                    </a:p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5.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</a:rPr>
                        <a:t>176 </a:t>
                      </a: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см.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146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*. 31 см.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"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r>
                        <a:rPr lang="ru-RU" sz="3200" dirty="0">
                          <a:solidFill>
                            <a:schemeClr val="tx1"/>
                          </a:solidFill>
                          <a:effectLst/>
                        </a:rPr>
                        <a:t>*. 11 см.</a:t>
                      </a: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195736" y="450912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i="1" dirty="0"/>
              <a:t>Критерии оценок:</a:t>
            </a:r>
            <a:endParaRPr lang="ru-RU" sz="2400" dirty="0"/>
          </a:p>
          <a:p>
            <a:pPr algn="ctr"/>
            <a:r>
              <a:rPr lang="ru-RU" sz="2400" dirty="0"/>
              <a:t>5 заданий – </a:t>
            </a:r>
            <a:r>
              <a:rPr lang="ru-RU" sz="2400" b="1" dirty="0"/>
              <a:t>«5»</a:t>
            </a:r>
            <a:endParaRPr lang="ru-RU" sz="2400" dirty="0"/>
          </a:p>
          <a:p>
            <a:pPr algn="ctr"/>
            <a:r>
              <a:rPr lang="ru-RU" sz="2400" dirty="0"/>
              <a:t>4 задания – </a:t>
            </a:r>
            <a:r>
              <a:rPr lang="ru-RU" sz="2400" b="1" dirty="0"/>
              <a:t>«4»</a:t>
            </a:r>
            <a:endParaRPr lang="ru-RU" sz="2400" dirty="0"/>
          </a:p>
          <a:p>
            <a:pPr algn="ctr"/>
            <a:r>
              <a:rPr lang="ru-RU" sz="2400" dirty="0"/>
              <a:t>3 задания – </a:t>
            </a:r>
            <a:r>
              <a:rPr lang="ru-RU" sz="2400" b="1" dirty="0"/>
              <a:t>«3»</a:t>
            </a:r>
            <a:endParaRPr lang="ru-RU" sz="2400" dirty="0"/>
          </a:p>
          <a:p>
            <a:pPr algn="ctr"/>
            <a:r>
              <a:rPr lang="ru-RU" sz="2400" dirty="0"/>
              <a:t>Менее 3 заданий – </a:t>
            </a:r>
            <a:r>
              <a:rPr lang="ru-RU" sz="2400" b="1" dirty="0"/>
              <a:t>«2</a:t>
            </a:r>
            <a:r>
              <a:rPr lang="ru-RU" sz="2400" b="1" dirty="0" smtClean="0"/>
              <a:t>»</a:t>
            </a:r>
          </a:p>
          <a:p>
            <a:pPr algn="ctr"/>
            <a:r>
              <a:rPr lang="ru-RU" sz="2400" dirty="0" smtClean="0"/>
              <a:t>Задание 6* - дополнительная </a:t>
            </a:r>
            <a:r>
              <a:rPr lang="ru-RU" sz="2400" b="1" dirty="0" smtClean="0"/>
              <a:t>«5»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05402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C:\Users\Татьяна\Downloads\69645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0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Выполнить упражнения № </a:t>
            </a:r>
            <a:r>
              <a:rPr lang="ru-RU" dirty="0" smtClean="0"/>
              <a:t>397, </a:t>
            </a:r>
            <a:r>
              <a:rPr lang="ru-RU" dirty="0" smtClean="0"/>
              <a:t>№ </a:t>
            </a:r>
            <a:r>
              <a:rPr lang="ru-RU" dirty="0" smtClean="0"/>
              <a:t>399</a:t>
            </a:r>
            <a:r>
              <a:rPr lang="ru-RU" smtClean="0"/>
              <a:t>, </a:t>
            </a:r>
          </a:p>
          <a:p>
            <a:pPr marL="0" indent="0">
              <a:buNone/>
            </a:pPr>
            <a:r>
              <a:rPr lang="ru-RU" smtClean="0"/>
              <a:t>№ </a:t>
            </a:r>
            <a:r>
              <a:rPr lang="ru-RU" dirty="0" smtClean="0"/>
              <a:t>403, </a:t>
            </a:r>
            <a:r>
              <a:rPr lang="ru-RU" smtClean="0"/>
              <a:t>№ </a:t>
            </a:r>
            <a:r>
              <a:rPr lang="ru-RU" smtClean="0"/>
              <a:t>407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91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Татьяна\Downloads\69646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42974" y="0"/>
            <a:ext cx="978697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214554"/>
            <a:ext cx="7286676" cy="1470025"/>
          </a:xfrm>
        </p:spPr>
        <p:txBody>
          <a:bodyPr/>
          <a:lstStyle/>
          <a:p>
            <a:r>
              <a:rPr lang="ru-RU" i="1" dirty="0" smtClean="0"/>
              <a:t>Спасибо за урок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До свидания</a:t>
            </a:r>
            <a:endParaRPr lang="ru-RU" dirty="0"/>
          </a:p>
        </p:txBody>
      </p:sp>
      <p:sp>
        <p:nvSpPr>
          <p:cNvPr id="5" name="Солнце 4"/>
          <p:cNvSpPr/>
          <p:nvPr/>
        </p:nvSpPr>
        <p:spPr>
          <a:xfrm>
            <a:off x="785786" y="1000108"/>
            <a:ext cx="1428760" cy="142876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лако 5"/>
          <p:cNvSpPr/>
          <p:nvPr/>
        </p:nvSpPr>
        <p:spPr>
          <a:xfrm>
            <a:off x="5214942" y="1428736"/>
            <a:ext cx="1785950" cy="100013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86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Татьяна\Downloads\69646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Тип урока</a:t>
            </a:r>
            <a:r>
              <a:rPr lang="ru-RU" dirty="0" smtClean="0"/>
              <a:t>: открытие нового знания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44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Татьяна\Downloads\69646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ru-RU" dirty="0" smtClean="0"/>
              <a:t>Теоретический опрос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Что значит сократить дробь?</a:t>
            </a:r>
          </a:p>
          <a:p>
            <a:pPr lvl="0"/>
            <a:r>
              <a:rPr lang="ru-RU" dirty="0" smtClean="0"/>
              <a:t>Как </a:t>
            </a:r>
            <a:r>
              <a:rPr lang="ru-RU" dirty="0"/>
              <a:t>умножить дробь на натуральное число?</a:t>
            </a:r>
          </a:p>
          <a:p>
            <a:pPr lvl="0"/>
            <a:r>
              <a:rPr lang="ru-RU" dirty="0"/>
              <a:t>Как умножить дробь на дробь?</a:t>
            </a:r>
          </a:p>
          <a:p>
            <a:pPr lvl="0"/>
            <a:r>
              <a:rPr lang="ru-RU" dirty="0"/>
              <a:t>Как умножить дробь на смешанное число? </a:t>
            </a:r>
            <a:endParaRPr lang="ru-RU" dirty="0" smtClean="0"/>
          </a:p>
          <a:p>
            <a:pPr lvl="0"/>
            <a:r>
              <a:rPr lang="ru-RU" dirty="0" smtClean="0"/>
              <a:t>Как перевести смешанное число в дробь?</a:t>
            </a:r>
            <a:endParaRPr lang="ru-RU" dirty="0"/>
          </a:p>
          <a:p>
            <a:pPr lvl="0"/>
            <a:r>
              <a:rPr lang="ru-RU" dirty="0"/>
              <a:t>Что такое 1%?</a:t>
            </a:r>
          </a:p>
          <a:p>
            <a:pPr lvl="0"/>
            <a:r>
              <a:rPr lang="ru-RU" dirty="0" smtClean="0"/>
              <a:t>Как дробь перевести в проценты?</a:t>
            </a:r>
          </a:p>
          <a:p>
            <a:pPr lvl="0"/>
            <a:r>
              <a:rPr lang="ru-RU" dirty="0" smtClean="0"/>
              <a:t>Как проценты перевести в дробь?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638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7" name="Picture 9" descr="C:\Users\Татьяна\Downloads\69645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0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Содержимое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84282010"/>
              </p:ext>
            </p:extLst>
          </p:nvPr>
        </p:nvGraphicFramePr>
        <p:xfrm>
          <a:off x="755576" y="692696"/>
          <a:ext cx="1080120" cy="5909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" name="Формула" r:id="rId4" imgW="520560" imgH="2857320" progId="Equation.3">
                  <p:embed/>
                </p:oleObj>
              </mc:Choice>
              <mc:Fallback>
                <p:oleObj name="Формула" r:id="rId4" imgW="520560" imgH="2857320" progId="Equation.3">
                  <p:embed/>
                  <p:pic>
                    <p:nvPicPr>
                      <p:cNvPr id="0" name="Picture 29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692696"/>
                        <a:ext cx="1080120" cy="59092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609600" y="9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Решить устно</a:t>
            </a:r>
            <a:endParaRPr lang="ru-RU" dirty="0"/>
          </a:p>
        </p:txBody>
      </p:sp>
      <p:graphicFrame>
        <p:nvGraphicFramePr>
          <p:cNvPr id="3" name="Объект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473896729"/>
              </p:ext>
            </p:extLst>
          </p:nvPr>
        </p:nvGraphicFramePr>
        <p:xfrm>
          <a:off x="4709375" y="744806"/>
          <a:ext cx="315913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" name="Формула" r:id="rId6" imgW="152280" imgH="393480" progId="Equation.3">
                  <p:embed/>
                </p:oleObj>
              </mc:Choice>
              <mc:Fallback>
                <p:oleObj name="Формула" r:id="rId6" imgW="152280" imgH="393480" progId="Equation.3">
                  <p:embed/>
                  <p:pic>
                    <p:nvPicPr>
                      <p:cNvPr id="0" name="Picture 29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9375" y="744806"/>
                        <a:ext cx="315913" cy="814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82758845"/>
              </p:ext>
            </p:extLst>
          </p:nvPr>
        </p:nvGraphicFramePr>
        <p:xfrm>
          <a:off x="4775200" y="1779588"/>
          <a:ext cx="26352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9" name="Формула" r:id="rId8" imgW="126720" imgH="177480" progId="Equation.3">
                  <p:embed/>
                </p:oleObj>
              </mc:Choice>
              <mc:Fallback>
                <p:oleObj name="Формула" r:id="rId8" imgW="126720" imgH="177480" progId="Equation.3">
                  <p:embed/>
                  <p:pic>
                    <p:nvPicPr>
                      <p:cNvPr id="0" name="Picture 29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5200" y="1779588"/>
                        <a:ext cx="263525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73981428"/>
              </p:ext>
            </p:extLst>
          </p:nvPr>
        </p:nvGraphicFramePr>
        <p:xfrm>
          <a:off x="4672013" y="2420938"/>
          <a:ext cx="420687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0" name="Формула" r:id="rId10" imgW="203040" imgH="393480" progId="Equation.3">
                  <p:embed/>
                </p:oleObj>
              </mc:Choice>
              <mc:Fallback>
                <p:oleObj name="Формула" r:id="rId10" imgW="203040" imgH="393480" progId="Equation.3">
                  <p:embed/>
                  <p:pic>
                    <p:nvPicPr>
                      <p:cNvPr id="0" name="Picture 298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2013" y="2420938"/>
                        <a:ext cx="420687" cy="814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897082548"/>
              </p:ext>
            </p:extLst>
          </p:nvPr>
        </p:nvGraphicFramePr>
        <p:xfrm>
          <a:off x="4645025" y="3284538"/>
          <a:ext cx="474663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1" name="Формула" r:id="rId12" imgW="228600" imgH="393480" progId="Equation.3">
                  <p:embed/>
                </p:oleObj>
              </mc:Choice>
              <mc:Fallback>
                <p:oleObj name="Формула" r:id="rId12" imgW="228600" imgH="393480" progId="Equation.3">
                  <p:embed/>
                  <p:pic>
                    <p:nvPicPr>
                      <p:cNvPr id="0" name="Picture 29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5025" y="3284538"/>
                        <a:ext cx="474663" cy="814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923396942"/>
              </p:ext>
            </p:extLst>
          </p:nvPr>
        </p:nvGraphicFramePr>
        <p:xfrm>
          <a:off x="4779963" y="4313238"/>
          <a:ext cx="184150" cy="341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2" name="Формула" r:id="rId14" imgW="88560" imgH="164880" progId="Equation.3">
                  <p:embed/>
                </p:oleObj>
              </mc:Choice>
              <mc:Fallback>
                <p:oleObj name="Формула" r:id="rId14" imgW="88560" imgH="164880" progId="Equation.3">
                  <p:embed/>
                  <p:pic>
                    <p:nvPicPr>
                      <p:cNvPr id="0" name="Picture 30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9963" y="4313238"/>
                        <a:ext cx="184150" cy="341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483009236"/>
              </p:ext>
            </p:extLst>
          </p:nvPr>
        </p:nvGraphicFramePr>
        <p:xfrm>
          <a:off x="4684713" y="5091113"/>
          <a:ext cx="395287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3" name="Формула" r:id="rId16" imgW="190440" imgH="177480" progId="Equation.3">
                  <p:embed/>
                </p:oleObj>
              </mc:Choice>
              <mc:Fallback>
                <p:oleObj name="Формула" r:id="rId16" imgW="190440" imgH="177480" progId="Equation.3">
                  <p:embed/>
                  <p:pic>
                    <p:nvPicPr>
                      <p:cNvPr id="0" name="Picture 30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4713" y="5091113"/>
                        <a:ext cx="395287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67734935"/>
              </p:ext>
            </p:extLst>
          </p:nvPr>
        </p:nvGraphicFramePr>
        <p:xfrm>
          <a:off x="4724400" y="5733256"/>
          <a:ext cx="315913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4" name="Формула" r:id="rId18" imgW="152280" imgH="393480" progId="Equation.3">
                  <p:embed/>
                </p:oleObj>
              </mc:Choice>
              <mc:Fallback>
                <p:oleObj name="Формула" r:id="rId18" imgW="152280" imgH="393480" progId="Equation.3">
                  <p:embed/>
                  <p:pic>
                    <p:nvPicPr>
                      <p:cNvPr id="0" name="Picture 30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5733256"/>
                        <a:ext cx="315913" cy="814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Улыбающееся лицо 15"/>
          <p:cNvSpPr/>
          <p:nvPr/>
        </p:nvSpPr>
        <p:spPr>
          <a:xfrm>
            <a:off x="4507112" y="809688"/>
            <a:ext cx="720080" cy="68462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лыбающееся лицо 16"/>
          <p:cNvSpPr/>
          <p:nvPr/>
        </p:nvSpPr>
        <p:spPr>
          <a:xfrm>
            <a:off x="4529384" y="1646712"/>
            <a:ext cx="720080" cy="68462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лыбающееся лицо 17"/>
          <p:cNvSpPr/>
          <p:nvPr/>
        </p:nvSpPr>
        <p:spPr>
          <a:xfrm>
            <a:off x="4531239" y="2492896"/>
            <a:ext cx="720080" cy="68462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лыбающееся лицо 18"/>
          <p:cNvSpPr/>
          <p:nvPr/>
        </p:nvSpPr>
        <p:spPr>
          <a:xfrm>
            <a:off x="4507112" y="3356992"/>
            <a:ext cx="720080" cy="68462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лыбающееся лицо 19"/>
          <p:cNvSpPr/>
          <p:nvPr/>
        </p:nvSpPr>
        <p:spPr>
          <a:xfrm>
            <a:off x="4507112" y="4149080"/>
            <a:ext cx="720080" cy="68462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Улыбающееся лицо 20"/>
          <p:cNvSpPr/>
          <p:nvPr/>
        </p:nvSpPr>
        <p:spPr>
          <a:xfrm>
            <a:off x="4507112" y="4901732"/>
            <a:ext cx="720080" cy="68462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Улыбающееся лицо 21"/>
          <p:cNvSpPr/>
          <p:nvPr/>
        </p:nvSpPr>
        <p:spPr>
          <a:xfrm>
            <a:off x="4507112" y="5805264"/>
            <a:ext cx="720080" cy="68462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06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C:\Users\Татьяна\Downloads\69645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0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ru-RU" dirty="0" smtClean="0"/>
              <a:t>Установить соответствие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7913310"/>
              </p:ext>
            </p:extLst>
          </p:nvPr>
        </p:nvGraphicFramePr>
        <p:xfrm>
          <a:off x="6156176" y="852987"/>
          <a:ext cx="720080" cy="5728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Формула" r:id="rId4" imgW="228600" imgH="3429000" progId="Equation.3">
                  <p:embed/>
                </p:oleObj>
              </mc:Choice>
              <mc:Fallback>
                <p:oleObj name="Формула" r:id="rId4" imgW="228600" imgH="3429000" progId="Equation.3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852987"/>
                        <a:ext cx="720080" cy="57280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>
            <a:off x="2576553" y="1556792"/>
            <a:ext cx="3507615" cy="792088"/>
          </a:xfrm>
          <a:prstGeom prst="straightConnector1">
            <a:avLst/>
          </a:prstGeom>
          <a:ln w="952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2555776" y="1412776"/>
            <a:ext cx="3456384" cy="2592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2548731" y="3429000"/>
            <a:ext cx="3463429" cy="1527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2555776" y="5373216"/>
            <a:ext cx="3456384" cy="469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475656" y="1300986"/>
            <a:ext cx="12241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10%</a:t>
            </a:r>
          </a:p>
          <a:p>
            <a:endParaRPr lang="ru-RU" sz="2800" dirty="0"/>
          </a:p>
          <a:p>
            <a:r>
              <a:rPr lang="ru-RU" sz="2800" dirty="0" smtClean="0"/>
              <a:t>20%</a:t>
            </a:r>
          </a:p>
          <a:p>
            <a:endParaRPr lang="ru-RU" sz="2800" dirty="0"/>
          </a:p>
          <a:p>
            <a:r>
              <a:rPr lang="ru-RU" sz="2800" dirty="0" smtClean="0"/>
              <a:t>25%</a:t>
            </a:r>
          </a:p>
          <a:p>
            <a:endParaRPr lang="ru-RU" sz="2800" dirty="0"/>
          </a:p>
          <a:p>
            <a:r>
              <a:rPr lang="ru-RU" sz="2800" dirty="0" smtClean="0"/>
              <a:t>50%</a:t>
            </a:r>
          </a:p>
          <a:p>
            <a:endParaRPr lang="ru-RU" sz="2800" dirty="0"/>
          </a:p>
          <a:p>
            <a:r>
              <a:rPr lang="ru-RU" sz="2800" dirty="0" smtClean="0"/>
              <a:t>75%</a:t>
            </a:r>
          </a:p>
          <a:p>
            <a:endParaRPr lang="ru-RU" sz="2800" dirty="0"/>
          </a:p>
          <a:p>
            <a:r>
              <a:rPr lang="ru-RU" sz="2800" dirty="0" smtClean="0"/>
              <a:t>100%</a:t>
            </a:r>
            <a:endParaRPr lang="ru-RU" sz="2800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2571003" y="3228506"/>
            <a:ext cx="3441157" cy="29045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2576553" y="2392585"/>
            <a:ext cx="3435607" cy="20445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34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Users\Татьяна\Downloads\69645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1143000"/>
          </a:xfrm>
        </p:spPr>
        <p:txBody>
          <a:bodyPr>
            <a:noAutofit/>
          </a:bodyPr>
          <a:lstStyle/>
          <a:p>
            <a:r>
              <a:rPr lang="ru-RU" sz="3600" dirty="0"/>
              <a:t>Какая часть фигуры закрашена? Выразите эту часть в процентах. </a:t>
            </a:r>
          </a:p>
        </p:txBody>
      </p:sp>
      <p:graphicFrame>
        <p:nvGraphicFramePr>
          <p:cNvPr id="5" name="Содержимое 4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25033350"/>
              </p:ext>
            </p:extLst>
          </p:nvPr>
        </p:nvGraphicFramePr>
        <p:xfrm>
          <a:off x="6295399" y="3717032"/>
          <a:ext cx="2799623" cy="12225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1" name="Формула" r:id="rId4" imgW="901440" imgH="393480" progId="Equation.3">
                  <p:embed/>
                </p:oleObj>
              </mc:Choice>
              <mc:Fallback>
                <p:oleObj name="Формула" r:id="rId4" imgW="901440" imgH="393480" progId="Equation.3">
                  <p:embed/>
                  <p:pic>
                    <p:nvPicPr>
                      <p:cNvPr id="0" name="Picture 12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5399" y="3717032"/>
                        <a:ext cx="2799623" cy="12225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Содержимое 5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49154990"/>
              </p:ext>
            </p:extLst>
          </p:nvPr>
        </p:nvGraphicFramePr>
        <p:xfrm>
          <a:off x="3275856" y="4798201"/>
          <a:ext cx="2880320" cy="122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2" name="Формула" r:id="rId6" imgW="1041120" imgH="393480" progId="Equation.3">
                  <p:embed/>
                </p:oleObj>
              </mc:Choice>
              <mc:Fallback>
                <p:oleObj name="Формула" r:id="rId6" imgW="1041120" imgH="393480" progId="Equation.3">
                  <p:embed/>
                  <p:pic>
                    <p:nvPicPr>
                      <p:cNvPr id="0" name="Picture 12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4798201"/>
                        <a:ext cx="2880320" cy="122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206" name="Picture 3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92664"/>
            <a:ext cx="2098395" cy="1955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07" name="Picture 3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238591"/>
            <a:ext cx="2448272" cy="2419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08" name="Picture 4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7" y="1486911"/>
            <a:ext cx="1307776" cy="1961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Объект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663673540"/>
              </p:ext>
            </p:extLst>
          </p:nvPr>
        </p:nvGraphicFramePr>
        <p:xfrm>
          <a:off x="395536" y="3717032"/>
          <a:ext cx="2560637" cy="1319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3" name="Формула" r:id="rId11" imgW="838080" imgH="393480" progId="Equation.3">
                  <p:embed/>
                </p:oleObj>
              </mc:Choice>
              <mc:Fallback>
                <p:oleObj name="Формула" r:id="rId11" imgW="838080" imgH="393480" progId="Equation.3">
                  <p:embed/>
                  <p:pic>
                    <p:nvPicPr>
                      <p:cNvPr id="0" name="Picture 12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717032"/>
                        <a:ext cx="2560637" cy="1319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159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3" descr="C:\Users\Татьяна\Downloads\69645-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4388" name="Picture 4" descr="++++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11870" flipH="1">
            <a:off x="7743825" y="3581400"/>
            <a:ext cx="1400175" cy="132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44450" y="304800"/>
            <a:ext cx="909955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 b="1" dirty="0"/>
              <a:t>Во время прогулки Барт  Симпсон за два часа</a:t>
            </a:r>
          </a:p>
          <a:p>
            <a:endParaRPr lang="ru-RU" altLang="ru-RU" sz="2400" b="1" dirty="0"/>
          </a:p>
          <a:p>
            <a:r>
              <a:rPr lang="ru-RU" altLang="ru-RU" sz="2400" b="1" dirty="0" smtClean="0"/>
              <a:t>проехал </a:t>
            </a:r>
            <a:r>
              <a:rPr lang="ru-RU" altLang="ru-RU" sz="2400" b="1" dirty="0"/>
              <a:t>10 км. В первый час он проехал    </a:t>
            </a:r>
            <a:r>
              <a:rPr lang="ru-RU" altLang="ru-RU" sz="2400" b="1" dirty="0" smtClean="0"/>
              <a:t>        </a:t>
            </a:r>
            <a:r>
              <a:rPr lang="ru-RU" altLang="ru-RU" sz="2400" b="1" dirty="0"/>
              <a:t>этого </a:t>
            </a:r>
          </a:p>
          <a:p>
            <a:endParaRPr lang="ru-RU" altLang="ru-RU" sz="2400" b="1" dirty="0"/>
          </a:p>
          <a:p>
            <a:r>
              <a:rPr lang="ru-RU" altLang="ru-RU" sz="2400" b="1" dirty="0"/>
              <a:t>расстояния. Сколько километров он проехал за первый </a:t>
            </a:r>
          </a:p>
          <a:p>
            <a:endParaRPr lang="ru-RU" altLang="ru-RU" sz="2400" b="1" dirty="0"/>
          </a:p>
          <a:p>
            <a:r>
              <a:rPr lang="ru-RU" altLang="ru-RU" sz="2400" b="1" dirty="0"/>
              <a:t>час прогулки?</a:t>
            </a:r>
          </a:p>
        </p:txBody>
      </p:sp>
      <p:graphicFrame>
        <p:nvGraphicFramePr>
          <p:cNvPr id="14439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5400316"/>
              </p:ext>
            </p:extLst>
          </p:nvPr>
        </p:nvGraphicFramePr>
        <p:xfrm>
          <a:off x="5749278" y="692696"/>
          <a:ext cx="431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42" name="Формула" r:id="rId6" imgW="139639" imgH="393529" progId="Equation.3">
                  <p:embed/>
                </p:oleObj>
              </mc:Choice>
              <mc:Fallback>
                <p:oleObj name="Формула" r:id="rId6" imgW="139639" imgH="393529" progId="Equation.3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9278" y="692696"/>
                        <a:ext cx="4318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2"/>
                            </a:solidFill>
                            <a:miter lim="800000"/>
                            <a:headEnd type="none" w="lg" len="lg"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392" name="Line 8"/>
          <p:cNvSpPr>
            <a:spLocks noChangeShapeType="1"/>
          </p:cNvSpPr>
          <p:nvPr/>
        </p:nvSpPr>
        <p:spPr bwMode="auto">
          <a:xfrm flipV="1">
            <a:off x="76200" y="4800600"/>
            <a:ext cx="8763000" cy="114300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44393" name="Group 9"/>
          <p:cNvGrpSpPr>
            <a:grpSpLocks/>
          </p:cNvGrpSpPr>
          <p:nvPr/>
        </p:nvGrpSpPr>
        <p:grpSpPr bwMode="auto">
          <a:xfrm>
            <a:off x="76200" y="4267200"/>
            <a:ext cx="9097963" cy="1647825"/>
            <a:chOff x="48" y="2688"/>
            <a:chExt cx="5731" cy="1038"/>
          </a:xfrm>
        </p:grpSpPr>
        <p:sp>
          <p:nvSpPr>
            <p:cNvPr id="144394" name="Freeform 10"/>
            <p:cNvSpPr>
              <a:spLocks/>
            </p:cNvSpPr>
            <p:nvPr/>
          </p:nvSpPr>
          <p:spPr bwMode="auto">
            <a:xfrm>
              <a:off x="5548" y="2688"/>
              <a:ext cx="231" cy="318"/>
            </a:xfrm>
            <a:custGeom>
              <a:avLst/>
              <a:gdLst>
                <a:gd name="T0" fmla="*/ 0 w 454"/>
                <a:gd name="T1" fmla="*/ 318 h 544"/>
                <a:gd name="T2" fmla="*/ 454 w 454"/>
                <a:gd name="T3" fmla="*/ 318 h 544"/>
                <a:gd name="T4" fmla="*/ 0 w 454"/>
                <a:gd name="T5" fmla="*/ 0 h 544"/>
                <a:gd name="T6" fmla="*/ 0 w 454"/>
                <a:gd name="T7" fmla="*/ 544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00FFFF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4395" name="Freeform 11"/>
            <p:cNvSpPr>
              <a:spLocks/>
            </p:cNvSpPr>
            <p:nvPr/>
          </p:nvSpPr>
          <p:spPr bwMode="auto">
            <a:xfrm>
              <a:off x="48" y="3408"/>
              <a:ext cx="231" cy="318"/>
            </a:xfrm>
            <a:custGeom>
              <a:avLst/>
              <a:gdLst>
                <a:gd name="T0" fmla="*/ 0 w 454"/>
                <a:gd name="T1" fmla="*/ 318 h 544"/>
                <a:gd name="T2" fmla="*/ 454 w 454"/>
                <a:gd name="T3" fmla="*/ 318 h 544"/>
                <a:gd name="T4" fmla="*/ 0 w 454"/>
                <a:gd name="T5" fmla="*/ 0 h 544"/>
                <a:gd name="T6" fmla="*/ 0 w 454"/>
                <a:gd name="T7" fmla="*/ 544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00FFFF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4396" name="Freeform 12"/>
            <p:cNvSpPr>
              <a:spLocks/>
            </p:cNvSpPr>
            <p:nvPr/>
          </p:nvSpPr>
          <p:spPr bwMode="auto">
            <a:xfrm>
              <a:off x="4464" y="2832"/>
              <a:ext cx="231" cy="318"/>
            </a:xfrm>
            <a:custGeom>
              <a:avLst/>
              <a:gdLst>
                <a:gd name="T0" fmla="*/ 0 w 454"/>
                <a:gd name="T1" fmla="*/ 318 h 544"/>
                <a:gd name="T2" fmla="*/ 454 w 454"/>
                <a:gd name="T3" fmla="*/ 318 h 544"/>
                <a:gd name="T4" fmla="*/ 0 w 454"/>
                <a:gd name="T5" fmla="*/ 0 h 544"/>
                <a:gd name="T6" fmla="*/ 0 w 454"/>
                <a:gd name="T7" fmla="*/ 544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00FFFF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4397" name="Freeform 13"/>
            <p:cNvSpPr>
              <a:spLocks/>
            </p:cNvSpPr>
            <p:nvPr/>
          </p:nvSpPr>
          <p:spPr bwMode="auto">
            <a:xfrm>
              <a:off x="3360" y="2976"/>
              <a:ext cx="231" cy="318"/>
            </a:xfrm>
            <a:custGeom>
              <a:avLst/>
              <a:gdLst>
                <a:gd name="T0" fmla="*/ 0 w 454"/>
                <a:gd name="T1" fmla="*/ 318 h 544"/>
                <a:gd name="T2" fmla="*/ 454 w 454"/>
                <a:gd name="T3" fmla="*/ 318 h 544"/>
                <a:gd name="T4" fmla="*/ 0 w 454"/>
                <a:gd name="T5" fmla="*/ 0 h 544"/>
                <a:gd name="T6" fmla="*/ 0 w 454"/>
                <a:gd name="T7" fmla="*/ 544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00FFFF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4398" name="Freeform 14"/>
            <p:cNvSpPr>
              <a:spLocks/>
            </p:cNvSpPr>
            <p:nvPr/>
          </p:nvSpPr>
          <p:spPr bwMode="auto">
            <a:xfrm>
              <a:off x="2208" y="3120"/>
              <a:ext cx="231" cy="318"/>
            </a:xfrm>
            <a:custGeom>
              <a:avLst/>
              <a:gdLst>
                <a:gd name="T0" fmla="*/ 0 w 454"/>
                <a:gd name="T1" fmla="*/ 318 h 544"/>
                <a:gd name="T2" fmla="*/ 454 w 454"/>
                <a:gd name="T3" fmla="*/ 318 h 544"/>
                <a:gd name="T4" fmla="*/ 0 w 454"/>
                <a:gd name="T5" fmla="*/ 0 h 544"/>
                <a:gd name="T6" fmla="*/ 0 w 454"/>
                <a:gd name="T7" fmla="*/ 544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00FFFF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4399" name="Freeform 15"/>
            <p:cNvSpPr>
              <a:spLocks/>
            </p:cNvSpPr>
            <p:nvPr/>
          </p:nvSpPr>
          <p:spPr bwMode="auto">
            <a:xfrm>
              <a:off x="1104" y="3264"/>
              <a:ext cx="231" cy="318"/>
            </a:xfrm>
            <a:custGeom>
              <a:avLst/>
              <a:gdLst>
                <a:gd name="T0" fmla="*/ 0 w 454"/>
                <a:gd name="T1" fmla="*/ 318 h 544"/>
                <a:gd name="T2" fmla="*/ 454 w 454"/>
                <a:gd name="T3" fmla="*/ 318 h 544"/>
                <a:gd name="T4" fmla="*/ 0 w 454"/>
                <a:gd name="T5" fmla="*/ 0 h 544"/>
                <a:gd name="T6" fmla="*/ 0 w 454"/>
                <a:gd name="T7" fmla="*/ 544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00FFFF"/>
            </a:soli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4400" name="Freeform 16"/>
          <p:cNvSpPr>
            <a:spLocks/>
          </p:cNvSpPr>
          <p:nvPr/>
        </p:nvSpPr>
        <p:spPr bwMode="auto">
          <a:xfrm>
            <a:off x="3479800" y="4800600"/>
            <a:ext cx="5359400" cy="698500"/>
          </a:xfrm>
          <a:custGeom>
            <a:avLst/>
            <a:gdLst>
              <a:gd name="T0" fmla="*/ 3376 w 3376"/>
              <a:gd name="T1" fmla="*/ 0 h 440"/>
              <a:gd name="T2" fmla="*/ 0 w 3376"/>
              <a:gd name="T3" fmla="*/ 440 h 44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376" h="440">
                <a:moveTo>
                  <a:pt x="3376" y="0"/>
                </a:moveTo>
                <a:lnTo>
                  <a:pt x="0" y="440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 type="diamond" w="med" len="med"/>
            <a:tailEnd type="diamond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4402" name="AutoShape 18"/>
          <p:cNvSpPr>
            <a:spLocks/>
          </p:cNvSpPr>
          <p:nvPr/>
        </p:nvSpPr>
        <p:spPr bwMode="auto">
          <a:xfrm rot="15798571">
            <a:off x="4183063" y="1452563"/>
            <a:ext cx="685800" cy="8763000"/>
          </a:xfrm>
          <a:prstGeom prst="leftBrace">
            <a:avLst>
              <a:gd name="adj1" fmla="val 106481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4403" name="Text Box 19"/>
          <p:cNvSpPr txBox="1">
            <a:spLocks noChangeArrowheads="1"/>
          </p:cNvSpPr>
          <p:nvPr/>
        </p:nvSpPr>
        <p:spPr bwMode="auto">
          <a:xfrm rot="-162426">
            <a:off x="3732213" y="5837238"/>
            <a:ext cx="208121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6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</a:t>
            </a:r>
            <a:r>
              <a:rPr lang="ru-RU" altLang="ru-RU" sz="6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км</a:t>
            </a:r>
          </a:p>
        </p:txBody>
      </p:sp>
      <p:grpSp>
        <p:nvGrpSpPr>
          <p:cNvPr id="144408" name="Group 24"/>
          <p:cNvGrpSpPr>
            <a:grpSpLocks/>
          </p:cNvGrpSpPr>
          <p:nvPr/>
        </p:nvGrpSpPr>
        <p:grpSpPr bwMode="auto">
          <a:xfrm>
            <a:off x="3276600" y="2438400"/>
            <a:ext cx="4267200" cy="863600"/>
            <a:chOff x="96" y="2044"/>
            <a:chExt cx="2688" cy="544"/>
          </a:xfrm>
        </p:grpSpPr>
        <p:sp>
          <p:nvSpPr>
            <p:cNvPr id="144404" name="Text Box 20"/>
            <p:cNvSpPr txBox="1">
              <a:spLocks noChangeArrowheads="1"/>
            </p:cNvSpPr>
            <p:nvPr/>
          </p:nvSpPr>
          <p:spPr bwMode="auto">
            <a:xfrm>
              <a:off x="96" y="2044"/>
              <a:ext cx="2688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 sz="44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10</a:t>
              </a:r>
              <a:r>
                <a:rPr lang="ru-RU" altLang="ru-RU" sz="44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: 5  3 = 6 (км) </a:t>
              </a:r>
            </a:p>
          </p:txBody>
        </p:sp>
        <p:graphicFrame>
          <p:nvGraphicFramePr>
            <p:cNvPr id="144406" name="Object 22"/>
            <p:cNvGraphicFramePr>
              <a:graphicFrameLocks noChangeAspect="1"/>
            </p:cNvGraphicFramePr>
            <p:nvPr/>
          </p:nvGraphicFramePr>
          <p:xfrm>
            <a:off x="960" y="2208"/>
            <a:ext cx="276" cy="3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43" name="Формула" r:id="rId8" imgW="101556" imgH="139639" progId="Equation.3">
                    <p:embed/>
                  </p:oleObj>
                </mc:Choice>
                <mc:Fallback>
                  <p:oleObj name="Формула" r:id="rId8" imgW="101556" imgH="139639" progId="Equation.3">
                    <p:embed/>
                    <p:pic>
                      <p:nvPicPr>
                        <p:cNvPr id="0" name="Picture 9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2208"/>
                          <a:ext cx="276" cy="3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2"/>
                              </a:solidFill>
                              <a:miter lim="800000"/>
                              <a:headEnd type="none" w="lg" len="lg"/>
                              <a:tailEnd type="none" w="lg" len="lg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4414" name="Group 30"/>
          <p:cNvGrpSpPr>
            <a:grpSpLocks/>
          </p:cNvGrpSpPr>
          <p:nvPr/>
        </p:nvGrpSpPr>
        <p:grpSpPr bwMode="auto">
          <a:xfrm>
            <a:off x="609600" y="3124200"/>
            <a:ext cx="3802063" cy="1447800"/>
            <a:chOff x="384" y="1968"/>
            <a:chExt cx="2395" cy="912"/>
          </a:xfrm>
        </p:grpSpPr>
        <p:graphicFrame>
          <p:nvGraphicFramePr>
            <p:cNvPr id="144413" name="Object 29"/>
            <p:cNvGraphicFramePr>
              <a:graphicFrameLocks noChangeAspect="1"/>
            </p:cNvGraphicFramePr>
            <p:nvPr/>
          </p:nvGraphicFramePr>
          <p:xfrm>
            <a:off x="960" y="1968"/>
            <a:ext cx="323" cy="9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44" name="Формула" r:id="rId10" imgW="139639" imgH="393529" progId="Equation.3">
                    <p:embed/>
                  </p:oleObj>
                </mc:Choice>
                <mc:Fallback>
                  <p:oleObj name="Формула" r:id="rId10" imgW="139639" imgH="393529" progId="Equation.3">
                    <p:embed/>
                    <p:pic>
                      <p:nvPicPr>
                        <p:cNvPr id="0" name="Picture 9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1968"/>
                          <a:ext cx="323" cy="9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2"/>
                              </a:solidFill>
                              <a:miter lim="800000"/>
                              <a:headEnd type="none" w="lg" len="lg"/>
                              <a:tailEnd type="none" w="lg" len="lg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4410" name="Text Box 26"/>
            <p:cNvSpPr txBox="1">
              <a:spLocks noChangeArrowheads="1"/>
            </p:cNvSpPr>
            <p:nvPr/>
          </p:nvSpPr>
          <p:spPr bwMode="auto">
            <a:xfrm>
              <a:off x="384" y="2160"/>
              <a:ext cx="2395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2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 sz="44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10</a:t>
              </a:r>
              <a:r>
                <a:rPr lang="ru-RU" altLang="ru-RU" sz="4400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       = 6 (км) </a:t>
              </a:r>
            </a:p>
          </p:txBody>
        </p:sp>
        <p:graphicFrame>
          <p:nvGraphicFramePr>
            <p:cNvPr id="144407" name="Object 23"/>
            <p:cNvGraphicFramePr>
              <a:graphicFrameLocks noChangeAspect="1"/>
            </p:cNvGraphicFramePr>
            <p:nvPr/>
          </p:nvGraphicFramePr>
          <p:xfrm>
            <a:off x="816" y="2304"/>
            <a:ext cx="276" cy="3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845" name="Формула" r:id="rId11" imgW="101556" imgH="139639" progId="Equation.3">
                    <p:embed/>
                  </p:oleObj>
                </mc:Choice>
                <mc:Fallback>
                  <p:oleObj name="Формула" r:id="rId11" imgW="101556" imgH="139639" progId="Equation.3">
                    <p:embed/>
                    <p:pic>
                      <p:nvPicPr>
                        <p:cNvPr id="0" name="Picture 9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6" y="2304"/>
                          <a:ext cx="276" cy="3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2"/>
                              </a:solidFill>
                              <a:miter lim="800000"/>
                              <a:headEnd type="none" w="lg" len="lg"/>
                              <a:tailEnd type="none" w="lg" len="lg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57226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4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144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-7.40741E-7 L -0.53334 0.08889 " pathEditMode="relative" ptsTypes="AA">
                                      <p:cBhvr>
                                        <p:cTn id="14" dur="30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6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44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4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4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144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4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4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44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40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3" descr="C:\Users\Татьяна\Downloads\69645-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5440" name="Text Box 32"/>
          <p:cNvSpPr txBox="1">
            <a:spLocks noChangeArrowheads="1"/>
          </p:cNvSpPr>
          <p:nvPr/>
        </p:nvSpPr>
        <p:spPr bwMode="auto">
          <a:xfrm>
            <a:off x="304800" y="4724400"/>
            <a:ext cx="84582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 b="1" dirty="0"/>
              <a:t>Огород занимает       </a:t>
            </a:r>
            <a:r>
              <a:rPr lang="ru-RU" altLang="ru-RU" sz="2400" b="1" dirty="0" smtClean="0"/>
              <a:t>      всего  </a:t>
            </a:r>
            <a:r>
              <a:rPr lang="ru-RU" altLang="ru-RU" sz="2400" b="1" dirty="0"/>
              <a:t>земельного участка. </a:t>
            </a:r>
          </a:p>
          <a:p>
            <a:endParaRPr lang="ru-RU" altLang="ru-RU" sz="2400" b="1" dirty="0"/>
          </a:p>
          <a:p>
            <a:r>
              <a:rPr lang="ru-RU" altLang="ru-RU" sz="2400" b="1" dirty="0"/>
              <a:t>Картофель занимает         </a:t>
            </a:r>
            <a:r>
              <a:rPr lang="ru-RU" altLang="ru-RU" sz="2400" b="1" dirty="0" smtClean="0"/>
              <a:t>    огорода</a:t>
            </a:r>
            <a:r>
              <a:rPr lang="ru-RU" altLang="ru-RU" sz="2400" b="1" dirty="0"/>
              <a:t>. Какую часть всего </a:t>
            </a:r>
          </a:p>
          <a:p>
            <a:endParaRPr lang="ru-RU" altLang="ru-RU" sz="2400" b="1" dirty="0"/>
          </a:p>
          <a:p>
            <a:r>
              <a:rPr lang="ru-RU" altLang="ru-RU" sz="2400" b="1" dirty="0"/>
              <a:t>земельного участка занимает картофель?</a:t>
            </a:r>
          </a:p>
        </p:txBody>
      </p:sp>
      <p:sp>
        <p:nvSpPr>
          <p:cNvPr id="145427" name="Freeform 19"/>
          <p:cNvSpPr>
            <a:spLocks/>
          </p:cNvSpPr>
          <p:nvPr/>
        </p:nvSpPr>
        <p:spPr bwMode="auto">
          <a:xfrm>
            <a:off x="558800" y="1371600"/>
            <a:ext cx="3708400" cy="2844800"/>
          </a:xfrm>
          <a:custGeom>
            <a:avLst/>
            <a:gdLst>
              <a:gd name="T0" fmla="*/ 0 w 2336"/>
              <a:gd name="T1" fmla="*/ 1792 h 1792"/>
              <a:gd name="T2" fmla="*/ 2048 w 2336"/>
              <a:gd name="T3" fmla="*/ 1784 h 1792"/>
              <a:gd name="T4" fmla="*/ 2336 w 2336"/>
              <a:gd name="T5" fmla="*/ 8 h 1792"/>
              <a:gd name="T6" fmla="*/ 320 w 2336"/>
              <a:gd name="T7" fmla="*/ 0 h 1792"/>
              <a:gd name="T8" fmla="*/ 0 w 2336"/>
              <a:gd name="T9" fmla="*/ 1792 h 17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36" h="1792">
                <a:moveTo>
                  <a:pt x="0" y="1792"/>
                </a:moveTo>
                <a:lnTo>
                  <a:pt x="2048" y="1784"/>
                </a:lnTo>
                <a:lnTo>
                  <a:pt x="2336" y="8"/>
                </a:lnTo>
                <a:lnTo>
                  <a:pt x="320" y="0"/>
                </a:lnTo>
                <a:lnTo>
                  <a:pt x="0" y="1792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66FF66"/>
              </a:gs>
            </a:gsLst>
            <a:path path="rect">
              <a:fillToRect l="50000" t="50000" r="50000" b="50000"/>
            </a:path>
          </a:gradFill>
          <a:ln w="12700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5428" name="Freeform 20"/>
          <p:cNvSpPr>
            <a:spLocks/>
          </p:cNvSpPr>
          <p:nvPr/>
        </p:nvSpPr>
        <p:spPr bwMode="auto">
          <a:xfrm>
            <a:off x="1600200" y="1371600"/>
            <a:ext cx="2667000" cy="2857500"/>
          </a:xfrm>
          <a:custGeom>
            <a:avLst/>
            <a:gdLst>
              <a:gd name="T0" fmla="*/ 0 w 1680"/>
              <a:gd name="T1" fmla="*/ 1800 h 1800"/>
              <a:gd name="T2" fmla="*/ 1376 w 1680"/>
              <a:gd name="T3" fmla="*/ 1776 h 1800"/>
              <a:gd name="T4" fmla="*/ 1680 w 1680"/>
              <a:gd name="T5" fmla="*/ 16 h 1800"/>
              <a:gd name="T6" fmla="*/ 304 w 1680"/>
              <a:gd name="T7" fmla="*/ 0 h 1800"/>
              <a:gd name="T8" fmla="*/ 0 w 1680"/>
              <a:gd name="T9" fmla="*/ 1800 h 1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80" h="1800">
                <a:moveTo>
                  <a:pt x="0" y="1800"/>
                </a:moveTo>
                <a:lnTo>
                  <a:pt x="1376" y="1776"/>
                </a:lnTo>
                <a:lnTo>
                  <a:pt x="1680" y="16"/>
                </a:lnTo>
                <a:lnTo>
                  <a:pt x="304" y="0"/>
                </a:lnTo>
                <a:lnTo>
                  <a:pt x="0" y="180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rect">
              <a:fillToRect l="50000" t="50000" r="50000" b="50000"/>
            </a:path>
          </a:gradFill>
          <a:ln w="12700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45446" name="Group 38"/>
          <p:cNvGrpSpPr>
            <a:grpSpLocks/>
          </p:cNvGrpSpPr>
          <p:nvPr/>
        </p:nvGrpSpPr>
        <p:grpSpPr bwMode="auto">
          <a:xfrm>
            <a:off x="5181600" y="838200"/>
            <a:ext cx="1446213" cy="1600200"/>
            <a:chOff x="3264" y="528"/>
            <a:chExt cx="911" cy="1008"/>
          </a:xfrm>
        </p:grpSpPr>
        <p:graphicFrame>
          <p:nvGraphicFramePr>
            <p:cNvPr id="145412" name="Object 4"/>
            <p:cNvGraphicFramePr>
              <a:graphicFrameLocks noChangeAspect="1"/>
            </p:cNvGraphicFramePr>
            <p:nvPr/>
          </p:nvGraphicFramePr>
          <p:xfrm>
            <a:off x="3600" y="964"/>
            <a:ext cx="276" cy="3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02" name="Формула" r:id="rId5" imgW="101556" imgH="139639" progId="Equation.3">
                    <p:embed/>
                  </p:oleObj>
                </mc:Choice>
                <mc:Fallback>
                  <p:oleObj name="Формула" r:id="rId5" imgW="101556" imgH="139639" progId="Equation.3">
                    <p:embed/>
                    <p:pic>
                      <p:nvPicPr>
                        <p:cNvPr id="0" name="Picture 1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00" y="964"/>
                          <a:ext cx="276" cy="3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2"/>
                              </a:solidFill>
                              <a:miter lim="800000"/>
                              <a:headEnd type="none" w="lg" len="lg"/>
                              <a:tailEnd type="none" w="lg" len="lg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5423" name="Object 15"/>
            <p:cNvGraphicFramePr>
              <a:graphicFrameLocks noChangeAspect="1"/>
            </p:cNvGraphicFramePr>
            <p:nvPr/>
          </p:nvGraphicFramePr>
          <p:xfrm>
            <a:off x="3264" y="528"/>
            <a:ext cx="383" cy="9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03" name="Формула" r:id="rId7" imgW="152334" imgH="393529" progId="Equation.3">
                    <p:embed/>
                  </p:oleObj>
                </mc:Choice>
                <mc:Fallback>
                  <p:oleObj name="Формула" r:id="rId7" imgW="152334" imgH="393529" progId="Equation.3">
                    <p:embed/>
                    <p:pic>
                      <p:nvPicPr>
                        <p:cNvPr id="0" name="Picture 1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528"/>
                          <a:ext cx="383" cy="9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5429" name="Object 21"/>
            <p:cNvGraphicFramePr>
              <a:graphicFrameLocks noChangeAspect="1"/>
            </p:cNvGraphicFramePr>
            <p:nvPr/>
          </p:nvGraphicFramePr>
          <p:xfrm>
            <a:off x="3792" y="547"/>
            <a:ext cx="383" cy="9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04" name="Формула" r:id="rId9" imgW="152334" imgH="393529" progId="Equation.3">
                    <p:embed/>
                  </p:oleObj>
                </mc:Choice>
                <mc:Fallback>
                  <p:oleObj name="Формула" r:id="rId9" imgW="152334" imgH="393529" progId="Equation.3">
                    <p:embed/>
                    <p:pic>
                      <p:nvPicPr>
                        <p:cNvPr id="0" name="Picture 1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2" y="547"/>
                          <a:ext cx="383" cy="98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prstDash val="sysDot"/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5430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2168616"/>
              </p:ext>
            </p:extLst>
          </p:nvPr>
        </p:nvGraphicFramePr>
        <p:xfrm>
          <a:off x="2893857" y="4296565"/>
          <a:ext cx="436563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5" name="Формула" r:id="rId11" imgW="152334" imgH="393529" progId="Equation.3">
                  <p:embed/>
                </p:oleObj>
              </mc:Choice>
              <mc:Fallback>
                <p:oleObj name="Формула" r:id="rId11" imgW="152334" imgH="393529" progId="Equation.3">
                  <p:embed/>
                  <p:pic>
                    <p:nvPicPr>
                      <p:cNvPr id="0" name="Picture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3857" y="4296565"/>
                        <a:ext cx="436563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5431" name="Freeform 23"/>
          <p:cNvSpPr>
            <a:spLocks/>
          </p:cNvSpPr>
          <p:nvPr/>
        </p:nvSpPr>
        <p:spPr bwMode="auto">
          <a:xfrm>
            <a:off x="533400" y="609600"/>
            <a:ext cx="3886200" cy="3594100"/>
          </a:xfrm>
          <a:custGeom>
            <a:avLst/>
            <a:gdLst>
              <a:gd name="T0" fmla="*/ 0 w 2448"/>
              <a:gd name="T1" fmla="*/ 2264 h 2264"/>
              <a:gd name="T2" fmla="*/ 2064 w 2448"/>
              <a:gd name="T3" fmla="*/ 2264 h 2264"/>
              <a:gd name="T4" fmla="*/ 2448 w 2448"/>
              <a:gd name="T5" fmla="*/ 8 h 2264"/>
              <a:gd name="T6" fmla="*/ 416 w 2448"/>
              <a:gd name="T7" fmla="*/ 0 h 2264"/>
              <a:gd name="T8" fmla="*/ 0 w 2448"/>
              <a:gd name="T9" fmla="*/ 2264 h 22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48" h="2264">
                <a:moveTo>
                  <a:pt x="0" y="2264"/>
                </a:moveTo>
                <a:lnTo>
                  <a:pt x="2064" y="2264"/>
                </a:lnTo>
                <a:lnTo>
                  <a:pt x="2448" y="8"/>
                </a:lnTo>
                <a:lnTo>
                  <a:pt x="416" y="0"/>
                </a:lnTo>
                <a:lnTo>
                  <a:pt x="0" y="2264"/>
                </a:lnTo>
                <a:close/>
              </a:path>
            </a:pathLst>
          </a:custGeom>
          <a:noFill/>
          <a:ln w="12700" cap="flat" cmpd="sng">
            <a:solidFill>
              <a:schemeClr val="tx2"/>
            </a:solidFill>
            <a:prstDash val="solid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45436" name="Group 28"/>
          <p:cNvGrpSpPr>
            <a:grpSpLocks/>
          </p:cNvGrpSpPr>
          <p:nvPr/>
        </p:nvGrpSpPr>
        <p:grpSpPr bwMode="auto">
          <a:xfrm>
            <a:off x="685800" y="1384300"/>
            <a:ext cx="3581400" cy="2057400"/>
            <a:chOff x="624" y="1008"/>
            <a:chExt cx="2256" cy="1296"/>
          </a:xfrm>
        </p:grpSpPr>
        <p:sp>
          <p:nvSpPr>
            <p:cNvPr id="145432" name="Line 24"/>
            <p:cNvSpPr>
              <a:spLocks noChangeShapeType="1"/>
            </p:cNvSpPr>
            <p:nvPr/>
          </p:nvSpPr>
          <p:spPr bwMode="auto">
            <a:xfrm>
              <a:off x="864" y="1008"/>
              <a:ext cx="2016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5433" name="Line 25"/>
            <p:cNvSpPr>
              <a:spLocks noChangeShapeType="1"/>
            </p:cNvSpPr>
            <p:nvPr/>
          </p:nvSpPr>
          <p:spPr bwMode="auto">
            <a:xfrm>
              <a:off x="768" y="1440"/>
              <a:ext cx="2016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5434" name="Line 26"/>
            <p:cNvSpPr>
              <a:spLocks noChangeShapeType="1"/>
            </p:cNvSpPr>
            <p:nvPr/>
          </p:nvSpPr>
          <p:spPr bwMode="auto">
            <a:xfrm>
              <a:off x="720" y="1872"/>
              <a:ext cx="2016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5435" name="Line 27"/>
            <p:cNvSpPr>
              <a:spLocks noChangeShapeType="1"/>
            </p:cNvSpPr>
            <p:nvPr/>
          </p:nvSpPr>
          <p:spPr bwMode="auto">
            <a:xfrm>
              <a:off x="624" y="2304"/>
              <a:ext cx="2016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45439" name="Group 31"/>
          <p:cNvGrpSpPr>
            <a:grpSpLocks/>
          </p:cNvGrpSpPr>
          <p:nvPr/>
        </p:nvGrpSpPr>
        <p:grpSpPr bwMode="auto">
          <a:xfrm rot="-161520">
            <a:off x="1514475" y="1379538"/>
            <a:ext cx="1760538" cy="2876550"/>
            <a:chOff x="1200" y="520"/>
            <a:chExt cx="1056" cy="2296"/>
          </a:xfrm>
        </p:grpSpPr>
        <p:sp>
          <p:nvSpPr>
            <p:cNvPr id="145437" name="Freeform 29"/>
            <p:cNvSpPr>
              <a:spLocks/>
            </p:cNvSpPr>
            <p:nvPr/>
          </p:nvSpPr>
          <p:spPr bwMode="auto">
            <a:xfrm>
              <a:off x="1200" y="520"/>
              <a:ext cx="384" cy="2288"/>
            </a:xfrm>
            <a:custGeom>
              <a:avLst/>
              <a:gdLst>
                <a:gd name="T0" fmla="*/ 384 w 384"/>
                <a:gd name="T1" fmla="*/ 0 h 2288"/>
                <a:gd name="T2" fmla="*/ 0 w 384"/>
                <a:gd name="T3" fmla="*/ 2288 h 2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84" h="2288">
                  <a:moveTo>
                    <a:pt x="384" y="0"/>
                  </a:moveTo>
                  <a:lnTo>
                    <a:pt x="0" y="2288"/>
                  </a:lnTo>
                </a:path>
              </a:pathLst>
            </a:custGeom>
            <a:noFill/>
            <a:ln w="28575" cap="flat" cmpd="sng">
              <a:solidFill>
                <a:srgbClr val="006600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5438" name="Freeform 30"/>
            <p:cNvSpPr>
              <a:spLocks/>
            </p:cNvSpPr>
            <p:nvPr/>
          </p:nvSpPr>
          <p:spPr bwMode="auto">
            <a:xfrm>
              <a:off x="1872" y="528"/>
              <a:ext cx="384" cy="2288"/>
            </a:xfrm>
            <a:custGeom>
              <a:avLst/>
              <a:gdLst>
                <a:gd name="T0" fmla="*/ 384 w 384"/>
                <a:gd name="T1" fmla="*/ 0 h 2288"/>
                <a:gd name="T2" fmla="*/ 0 w 384"/>
                <a:gd name="T3" fmla="*/ 2288 h 2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84" h="2288">
                  <a:moveTo>
                    <a:pt x="384" y="0"/>
                  </a:moveTo>
                  <a:lnTo>
                    <a:pt x="0" y="2288"/>
                  </a:lnTo>
                </a:path>
              </a:pathLst>
            </a:custGeom>
            <a:noFill/>
            <a:ln w="28575" cap="flat" cmpd="sng">
              <a:solidFill>
                <a:srgbClr val="006600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145441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3304878"/>
              </p:ext>
            </p:extLst>
          </p:nvPr>
        </p:nvGraphicFramePr>
        <p:xfrm>
          <a:off x="3341594" y="5061277"/>
          <a:ext cx="452438" cy="12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6" name="Формула" r:id="rId13" imgW="152334" imgH="393529" progId="Equation.3">
                  <p:embed/>
                </p:oleObj>
              </mc:Choice>
              <mc:Fallback>
                <p:oleObj name="Формула" r:id="rId13" imgW="152334" imgH="393529" progId="Equation.3">
                  <p:embed/>
                  <p:pic>
                    <p:nvPicPr>
                      <p:cNvPr id="0" name="Picture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1594" y="5061277"/>
                        <a:ext cx="452438" cy="126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5444" name="Group 36"/>
          <p:cNvGrpSpPr>
            <a:grpSpLocks/>
          </p:cNvGrpSpPr>
          <p:nvPr/>
        </p:nvGrpSpPr>
        <p:grpSpPr bwMode="auto">
          <a:xfrm>
            <a:off x="2082800" y="546100"/>
            <a:ext cx="1244600" cy="863600"/>
            <a:chOff x="1312" y="344"/>
            <a:chExt cx="784" cy="544"/>
          </a:xfrm>
        </p:grpSpPr>
        <p:sp>
          <p:nvSpPr>
            <p:cNvPr id="145442" name="Freeform 34"/>
            <p:cNvSpPr>
              <a:spLocks/>
            </p:cNvSpPr>
            <p:nvPr/>
          </p:nvSpPr>
          <p:spPr bwMode="auto">
            <a:xfrm>
              <a:off x="2016" y="344"/>
              <a:ext cx="80" cy="520"/>
            </a:xfrm>
            <a:custGeom>
              <a:avLst/>
              <a:gdLst>
                <a:gd name="T0" fmla="*/ 0 w 80"/>
                <a:gd name="T1" fmla="*/ 520 h 520"/>
                <a:gd name="T2" fmla="*/ 80 w 80"/>
                <a:gd name="T3" fmla="*/ 0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0" h="520">
                  <a:moveTo>
                    <a:pt x="0" y="520"/>
                  </a:moveTo>
                  <a:lnTo>
                    <a:pt x="80" y="0"/>
                  </a:lnTo>
                </a:path>
              </a:pathLst>
            </a:custGeom>
            <a:noFill/>
            <a:ln w="28575" cap="flat" cmpd="sng">
              <a:solidFill>
                <a:srgbClr val="006600"/>
              </a:solidFill>
              <a:prstDash val="dash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5443" name="Freeform 35"/>
            <p:cNvSpPr>
              <a:spLocks/>
            </p:cNvSpPr>
            <p:nvPr/>
          </p:nvSpPr>
          <p:spPr bwMode="auto">
            <a:xfrm>
              <a:off x="1312" y="344"/>
              <a:ext cx="96" cy="544"/>
            </a:xfrm>
            <a:custGeom>
              <a:avLst/>
              <a:gdLst>
                <a:gd name="T0" fmla="*/ 0 w 96"/>
                <a:gd name="T1" fmla="*/ 544 h 544"/>
                <a:gd name="T2" fmla="*/ 96 w 96"/>
                <a:gd name="T3" fmla="*/ 0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6" h="544">
                  <a:moveTo>
                    <a:pt x="0" y="544"/>
                  </a:moveTo>
                  <a:lnTo>
                    <a:pt x="96" y="0"/>
                  </a:lnTo>
                </a:path>
              </a:pathLst>
            </a:custGeom>
            <a:noFill/>
            <a:ln w="28575" cap="flat" cmpd="sng">
              <a:solidFill>
                <a:srgbClr val="006600"/>
              </a:solidFill>
              <a:prstDash val="dash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718944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45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45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145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145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5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5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14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27" grpId="0" animBg="1"/>
      <p:bldP spid="1454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Татьяна\Downloads\69645-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304800" y="381000"/>
            <a:ext cx="84582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 b="1" dirty="0"/>
              <a:t>В первой задаче мы находили      </a:t>
            </a:r>
            <a:r>
              <a:rPr lang="ru-RU" altLang="ru-RU" sz="2400" b="1" dirty="0" smtClean="0"/>
              <a:t>     части </a:t>
            </a:r>
            <a:r>
              <a:rPr lang="ru-RU" altLang="ru-RU" sz="2400" b="1" dirty="0"/>
              <a:t>от 10 км, </a:t>
            </a:r>
          </a:p>
          <a:p>
            <a:endParaRPr lang="ru-RU" altLang="ru-RU" sz="2400" b="1" dirty="0"/>
          </a:p>
          <a:p>
            <a:endParaRPr lang="ru-RU" altLang="ru-RU" sz="2400" b="1" dirty="0"/>
          </a:p>
          <a:p>
            <a:r>
              <a:rPr lang="ru-RU" altLang="ru-RU" sz="2400" b="1" dirty="0"/>
              <a:t>а во второй         </a:t>
            </a:r>
            <a:r>
              <a:rPr lang="ru-RU" altLang="ru-RU" sz="2400" b="1" dirty="0" smtClean="0"/>
              <a:t>   части </a:t>
            </a:r>
            <a:r>
              <a:rPr lang="ru-RU" altLang="ru-RU" sz="2400" b="1" dirty="0"/>
              <a:t>от   </a:t>
            </a:r>
            <a:r>
              <a:rPr lang="ru-RU" altLang="ru-RU" sz="2400" b="1" dirty="0" smtClean="0"/>
              <a:t>        </a:t>
            </a:r>
            <a:r>
              <a:rPr lang="ru-RU" altLang="ru-RU" sz="2400" b="1" dirty="0"/>
              <a:t>.</a:t>
            </a:r>
          </a:p>
          <a:p>
            <a:endParaRPr lang="ru-RU" altLang="ru-RU" sz="2400" b="1" dirty="0"/>
          </a:p>
          <a:p>
            <a:endParaRPr lang="ru-RU" altLang="ru-RU" sz="2400" b="1" dirty="0"/>
          </a:p>
          <a:p>
            <a:r>
              <a:rPr lang="ru-RU" altLang="ru-RU" sz="2400" b="1" dirty="0"/>
              <a:t>Такие задачи называют </a:t>
            </a:r>
          </a:p>
          <a:p>
            <a:endParaRPr lang="ru-RU" altLang="ru-RU" sz="2400" b="1" dirty="0"/>
          </a:p>
          <a:p>
            <a:r>
              <a:rPr lang="ru-RU" altLang="ru-RU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задачи на нахождение дроби от числа.</a:t>
            </a:r>
          </a:p>
          <a:p>
            <a:endParaRPr lang="ru-RU" altLang="ru-RU" sz="2400" b="1" dirty="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r>
              <a:rPr lang="ru-RU" altLang="ru-RU" sz="2400" b="1" dirty="0"/>
              <a:t>Решают их с помощью умножения.</a:t>
            </a:r>
          </a:p>
        </p:txBody>
      </p:sp>
      <p:graphicFrame>
        <p:nvGraphicFramePr>
          <p:cNvPr id="1464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5808396"/>
              </p:ext>
            </p:extLst>
          </p:nvPr>
        </p:nvGraphicFramePr>
        <p:xfrm>
          <a:off x="4606583" y="0"/>
          <a:ext cx="431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4" name="Формула" r:id="rId5" imgW="139639" imgH="393529" progId="Equation.3">
                  <p:embed/>
                </p:oleObj>
              </mc:Choice>
              <mc:Fallback>
                <p:oleObj name="Формула" r:id="rId5" imgW="139639" imgH="393529" progId="Equation.3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6583" y="0"/>
                        <a:ext cx="4318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2"/>
                            </a:solidFill>
                            <a:miter lim="800000"/>
                            <a:headEnd type="none" w="lg" len="lg"/>
                            <a:tailEnd type="none" w="lg" len="lg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4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371704"/>
              </p:ext>
            </p:extLst>
          </p:nvPr>
        </p:nvGraphicFramePr>
        <p:xfrm>
          <a:off x="3995936" y="1052736"/>
          <a:ext cx="436563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5" name="Формула" r:id="rId7" imgW="152334" imgH="393529" progId="Equation.3">
                  <p:embed/>
                </p:oleObj>
              </mc:Choice>
              <mc:Fallback>
                <p:oleObj name="Формула" r:id="rId7" imgW="152334" imgH="393529" progId="Equation.3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1052736"/>
                        <a:ext cx="436563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4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3876087"/>
              </p:ext>
            </p:extLst>
          </p:nvPr>
        </p:nvGraphicFramePr>
        <p:xfrm>
          <a:off x="2123728" y="1052736"/>
          <a:ext cx="452438" cy="12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6" name="Формула" r:id="rId9" imgW="152334" imgH="393529" progId="Equation.3">
                  <p:embed/>
                </p:oleObj>
              </mc:Choice>
              <mc:Fallback>
                <p:oleObj name="Формула" r:id="rId9" imgW="152334" imgH="393529" progId="Equation.3">
                  <p:embed/>
                  <p:pic>
                    <p:nvPicPr>
                      <p:cNvPr id="0" name="Picture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1052736"/>
                        <a:ext cx="452438" cy="126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prstDash val="sysDot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6439" name="Text Box 7"/>
          <p:cNvSpPr txBox="1">
            <a:spLocks noChangeArrowheads="1"/>
          </p:cNvSpPr>
          <p:nvPr/>
        </p:nvSpPr>
        <p:spPr bwMode="auto">
          <a:xfrm>
            <a:off x="76200" y="5105400"/>
            <a:ext cx="899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Чтобы найти дробь от числа,</a:t>
            </a:r>
          </a:p>
          <a:p>
            <a:r>
              <a:rPr lang="ru-RU" altLang="ru-RU" sz="32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нужно умножить число на эту дробь.</a:t>
            </a:r>
          </a:p>
        </p:txBody>
      </p:sp>
    </p:spTree>
    <p:extLst>
      <p:ext uri="{BB962C8B-B14F-4D97-AF65-F5344CB8AC3E}">
        <p14:creationId xmlns:p14="http://schemas.microsoft.com/office/powerpoint/2010/main" val="427563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</TotalTime>
  <Words>661</Words>
  <Application>Microsoft Office PowerPoint</Application>
  <PresentationFormat>Экран (4:3)</PresentationFormat>
  <Paragraphs>148</Paragraphs>
  <Slides>19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Cambria Math</vt:lpstr>
      <vt:lpstr>Times New Roman</vt:lpstr>
      <vt:lpstr>Тема Office</vt:lpstr>
      <vt:lpstr>Формула</vt:lpstr>
      <vt:lpstr>Нахождение дроби от числа</vt:lpstr>
      <vt:lpstr>Тип урока: открытие нового знания</vt:lpstr>
      <vt:lpstr>Теоретический опрос</vt:lpstr>
      <vt:lpstr>Презентация PowerPoint</vt:lpstr>
      <vt:lpstr>Установить соответствие</vt:lpstr>
      <vt:lpstr>Какая часть фигуры закрашена? Выразите эту часть в процентах. </vt:lpstr>
      <vt:lpstr>Презентация PowerPoint</vt:lpstr>
      <vt:lpstr>Презентация PowerPoint</vt:lpstr>
      <vt:lpstr>Презентация PowerPoint</vt:lpstr>
      <vt:lpstr>Вычислить</vt:lpstr>
      <vt:lpstr>Презентация PowerPoint</vt:lpstr>
      <vt:lpstr>Презентация PowerPoint</vt:lpstr>
      <vt:lpstr>Сделаем зарядку. </vt:lpstr>
      <vt:lpstr>«Эстафета»  </vt:lpstr>
      <vt:lpstr>«Перепутанные таблички» (работа в паре)</vt:lpstr>
      <vt:lpstr>Самостоятельная</vt:lpstr>
      <vt:lpstr>Ответы</vt:lpstr>
      <vt:lpstr>Домашнее задание</vt:lpstr>
      <vt:lpstr>Спасибо за урок</vt:lpstr>
    </vt:vector>
  </TitlesOfParts>
  <Company>Krokoz™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cab_215</cp:lastModifiedBy>
  <cp:revision>80</cp:revision>
  <dcterms:created xsi:type="dcterms:W3CDTF">2012-11-20T13:52:39Z</dcterms:created>
  <dcterms:modified xsi:type="dcterms:W3CDTF">2022-10-18T12:32:53Z</dcterms:modified>
</cp:coreProperties>
</file>