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18"/>
  </p:notesMasterIdLst>
  <p:sldIdLst>
    <p:sldId id="256" r:id="rId3"/>
    <p:sldId id="268" r:id="rId4"/>
    <p:sldId id="258" r:id="rId5"/>
    <p:sldId id="271" r:id="rId6"/>
    <p:sldId id="267" r:id="rId7"/>
    <p:sldId id="270" r:id="rId8"/>
    <p:sldId id="272" r:id="rId9"/>
    <p:sldId id="278" r:id="rId10"/>
    <p:sldId id="273" r:id="rId11"/>
    <p:sldId id="274" r:id="rId12"/>
    <p:sldId id="276" r:id="rId13"/>
    <p:sldId id="279" r:id="rId14"/>
    <p:sldId id="259" r:id="rId15"/>
    <p:sldId id="265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3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7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Лист1!$A$2:$A$4</c:f>
              <c:strCache>
                <c:ptCount val="3"/>
                <c:pt idx="0">
                  <c:v>регулярно</c:v>
                </c:pt>
                <c:pt idx="1">
                  <c:v>часто</c:v>
                </c:pt>
                <c:pt idx="2">
                  <c:v>иногда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23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C1C8F8-DF68-4700-A4F2-13C5B5DA1313}" type="datetimeFigureOut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0E31D-F685-444D-8EF8-68A6EEE4B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CEC081D2-24AE-4D59-AEAD-BB9B482DB010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34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Задачи курса, ожидаемые результаты и навыки, которые должны быть получены в ходе обучения.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D3F6DC86-A2AE-4AB5-901B-1247E367B516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10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7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Задачи курса, ожидаемые результаты и навыки, которые должны быть получены в ходе обучения.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D3F6DC86-A2AE-4AB5-901B-1247E367B516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11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43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CEC081D2-24AE-4D59-AEAD-BB9B482DB010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12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65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13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55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Место для вопросов и обсуждений.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1DFEB84C-7B50-49F6-BE4B-CC63DF10C602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14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58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Заключение по итогам курса, лекции и т. д. 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1E4D6A6-06DB-481A-AF35-756887B63B73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15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0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Задачи курса, ожидаемые результаты и навыки, которые должны быть получены в ходе обучения.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D3F6DC86-A2AE-4AB5-901B-1247E367B516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27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Перечень словарных терминов.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AD45056-8E17-4354-A390-123037D8F74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71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Перечень словарных терминов.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AD45056-8E17-4354-A390-123037D8F74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Вводные заметки.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948AAFE-0894-44EF-AE0C-D58C90CC5F7A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5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2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Задачи курса, ожидаемые результаты и навыки, которые должны быть получены в ходе обучения.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D3F6DC86-A2AE-4AB5-901B-1247E367B516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6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50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Задачи курса, ожидаемые результаты и навыки, которые должны быть получены в ходе обучения.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D3F6DC86-A2AE-4AB5-901B-1247E367B516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7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17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Задачи курса, ожидаемые результаты и навыки, которые должны быть получены в ходе обучения.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D3F6DC86-A2AE-4AB5-901B-1247E367B516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8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90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Задачи курса, ожидаемые результаты и навыки, которые должны быть получены в ходе обучения.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D3F6DC86-A2AE-4AB5-901B-1247E367B516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9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12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730A6F-D859-4599-BD85-D3B46B9E3960}" type="datetime8">
              <a:rPr lang="en-US"/>
              <a:pPr>
                <a:defRPr/>
              </a:pPr>
              <a:t>12/13/2016 10:07 PM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A399C3-E61C-4EAA-82EE-7C6930347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35A89-AD26-4637-A55C-4AF51946829B}" type="datetime8">
              <a:rPr lang="en-US"/>
              <a:pPr>
                <a:defRPr/>
              </a:pPr>
              <a:t>12/13/2016 10:07 PM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3856-77BD-4DB3-850E-42DDFBFA615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2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5B3EF-4939-4BA6-9F76-BE18DC201107}" type="datetime8">
              <a:rPr lang="en-US"/>
              <a:pPr>
                <a:defRPr/>
              </a:pPr>
              <a:t>12/13/2016 10:07 PM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37525-C99F-45F8-BCD6-A23BD19FDB2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9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8D9A4-377A-48FB-8B6E-708277834682}" type="datetime8">
              <a:rPr lang="en-US"/>
              <a:pPr>
                <a:defRPr/>
              </a:pPr>
              <a:t>12/13/2016 10:07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AF31E5-90FB-4748-AA02-1832F863A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8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3A28F-7BAA-4979-ACB2-657B9A16C0E9}" type="datetime8">
              <a:rPr lang="en-US"/>
              <a:pPr>
                <a:defRPr/>
              </a:pPr>
              <a:t>12/13/2016 10:07 PM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50DC4B-AFC8-4C8B-B50E-63C74BE0A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7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3796AD-1FBE-4746-A9D1-51006446B9BB}" type="datetime8">
              <a:rPr lang="en-US"/>
              <a:pPr>
                <a:defRPr/>
              </a:pPr>
              <a:t>12/13/2016 10:07 PM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487E39-B90D-4E7F-B007-87E5A9D9B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5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F580E6-9B90-4C5A-B742-66F832680966}" type="datetime8">
              <a:rPr lang="en-US"/>
              <a:pPr>
                <a:defRPr/>
              </a:pPr>
              <a:t>12/13/2016 10:07 PM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7A1EBF-F951-486B-8D2A-E5BBF0A73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15B6-2866-4988-A375-DA3B30A24652}" type="datetime8">
              <a:rPr lang="en-US"/>
              <a:pPr>
                <a:defRPr/>
              </a:pPr>
              <a:t>12/13/2016 10:07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3D9562-C15B-401A-B5E8-98285CADB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4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598E-51C8-4EBF-99E4-7E9D97DDB595}" type="datetime8">
              <a:rPr lang="en-US"/>
              <a:pPr>
                <a:defRPr/>
              </a:pPr>
              <a:t>12/13/2016 10:07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BA06C2-5B02-4996-B425-1E9A29B4D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5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/>
              <a:pPr>
                <a:defRPr/>
              </a:pPr>
              <a:t>12/13/2016 10:07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4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243932-47F8-4FA8-A300-43F4C0F567B1}" type="datetime8">
              <a:rPr lang="en-US"/>
              <a:pPr>
                <a:defRPr/>
              </a:pPr>
              <a:t>12/13/2016 10:07 PM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AEC403-95ED-4CB3-A050-A071737CA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7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949DFD-C07A-4E74-B3AF-1050F0791C74}" type="datetime8">
              <a:rPr lang="en-US"/>
              <a:pPr>
                <a:defRPr/>
              </a:pPr>
              <a:t>12/13/2016 10:07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489A17-E658-43C5-B831-F2760E47AF23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16" r:id="rId10"/>
    <p:sldLayoutId id="214748372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6477000" cy="4896544"/>
          </a:xfrm>
        </p:spPr>
        <p:txBody>
          <a:bodyPr>
            <a:noAutofit/>
          </a:bodyPr>
          <a:lstStyle/>
          <a:p>
            <a:r>
              <a:rPr lang="ru-RU" sz="3600" cap="none" dirty="0" smtClean="0">
                <a:solidFill>
                  <a:srgbClr val="7D9263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</a:t>
            </a:r>
            <a:r>
              <a:rPr lang="ru-RU" sz="4800" b="1" cap="none" dirty="0" smtClean="0">
                <a:solidFill>
                  <a:srgbClr val="22271B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СОВРЕМЕННЫЕ </a:t>
            </a:r>
            <a:br>
              <a:rPr lang="ru-RU" sz="4800" b="1" cap="none" dirty="0" smtClean="0">
                <a:solidFill>
                  <a:srgbClr val="22271B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</a:br>
            <a:r>
              <a:rPr lang="ru-RU" sz="4800" b="1" cap="none" dirty="0" smtClean="0">
                <a:solidFill>
                  <a:srgbClr val="22271B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ОБРАЗОВАТЕЛЬНЫЕ ТЕХНОЛОГИИ В ШКОЛЕ для реализации требование новых ФГОС</a:t>
            </a:r>
            <a:endParaRPr lang="ru-RU" sz="4000" b="1" cap="none" dirty="0" smtClean="0">
              <a:solidFill>
                <a:srgbClr val="22271B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713"/>
              </a:spcBef>
              <a:buClrTx/>
              <a:buFont typeface="Tw Cen MT" pitchFamily="34" charset="0"/>
              <a:buNone/>
            </a:pPr>
            <a:r>
              <a:rPr lang="ru-RU" sz="40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Пачко Снежана Фёдоровна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655" cy="990600"/>
          </a:xfrm>
        </p:spPr>
        <p:txBody>
          <a:bodyPr/>
          <a:lstStyle/>
          <a:p>
            <a:pPr algn="ctr">
              <a:buSzPct val="100000"/>
            </a:pPr>
            <a:r>
              <a:rPr lang="ru-RU" sz="5400" b="1" dirty="0">
                <a:solidFill>
                  <a:srgbClr val="333333"/>
                </a:solidFill>
                <a:latin typeface="Helvetica Neue"/>
              </a:rPr>
              <a:t> </a:t>
            </a:r>
            <a:endParaRPr lang="ru-RU" sz="5400" b="1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6387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pPr marL="0" indent="0" algn="ctr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sz="6000" b="1" dirty="0">
                <a:solidFill>
                  <a:srgbClr val="333333"/>
                </a:solidFill>
                <a:latin typeface="Helvetica Neue"/>
              </a:rPr>
              <a:t>информационно-коммуникационные технологии</a:t>
            </a:r>
            <a:endParaRPr lang="ru-RU" sz="6000" b="1" dirty="0" smtClean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137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655" cy="990600"/>
          </a:xfrm>
        </p:spPr>
        <p:txBody>
          <a:bodyPr/>
          <a:lstStyle/>
          <a:p>
            <a:pPr algn="ctr">
              <a:buSzPct val="100000"/>
            </a:pPr>
            <a:r>
              <a:rPr lang="ru-RU" b="1" dirty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ЭФФЕКТИВНОСТЬ ИСПОЛЬЗОВАНИЯ ТЕХНОЛОГИЙ </a:t>
            </a:r>
            <a:endParaRPr lang="ru-RU" sz="5400" b="1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9230840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1641224"/>
              </p:ext>
            </p:extLst>
          </p:nvPr>
        </p:nvGraphicFramePr>
        <p:xfrm>
          <a:off x="1475656" y="1600200"/>
          <a:ext cx="6336704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09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6477000" cy="4032448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 smtClean="0">
                <a:solidFill>
                  <a:srgbClr val="7D9263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</a:t>
            </a:r>
            <a:r>
              <a:rPr lang="ru-RU" sz="8000" b="1" cap="none" dirty="0" smtClean="0">
                <a:solidFill>
                  <a:schemeClr val="accent1">
                    <a:lumMod val="50000"/>
                  </a:schemeClr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СПАСИБО</a:t>
            </a:r>
            <a:br>
              <a:rPr lang="ru-RU" sz="8000" b="1" cap="none" dirty="0" smtClean="0">
                <a:solidFill>
                  <a:schemeClr val="accent1">
                    <a:lumMod val="50000"/>
                  </a:schemeClr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</a:br>
            <a:r>
              <a:rPr lang="ru-RU" sz="8000" b="1" cap="none" dirty="0" smtClean="0">
                <a:solidFill>
                  <a:schemeClr val="accent1">
                    <a:lumMod val="50000"/>
                  </a:schemeClr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ЗА ВНИМАНИЕ</a:t>
            </a:r>
            <a:endParaRPr lang="ru-RU" sz="8800" b="1" cap="none" dirty="0" smtClean="0">
              <a:solidFill>
                <a:schemeClr val="accent1">
                  <a:lumMod val="50000"/>
                </a:schemeClr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713"/>
              </a:spcBef>
              <a:buClrTx/>
              <a:buFont typeface="Tw Cen MT" pitchFamily="34" charset="0"/>
              <a:buNone/>
            </a:pPr>
            <a:r>
              <a:rPr lang="ru-RU" sz="40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Пачко Снежана Фёдоровна</a:t>
            </a:r>
          </a:p>
        </p:txBody>
      </p:sp>
    </p:spTree>
    <p:extLst>
      <p:ext uri="{BB962C8B-B14F-4D97-AF65-F5344CB8AC3E}">
        <p14:creationId xmlns:p14="http://schemas.microsoft.com/office/powerpoint/2010/main" val="21619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endParaRPr lang="ru-RU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endParaRPr lang="ru-RU" dirty="0">
              <a:sym typeface="Tw Cen MT" pitchFamily="34" charset="0"/>
            </a:endParaRP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4495800" y="1600200"/>
            <a:ext cx="4387850" cy="48006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endParaRPr lang="ru-RU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endParaRPr lang="ru-RU" dirty="0">
              <a:sym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buSzPct val="100000"/>
            </a:pPr>
            <a:endParaRPr lang="ru-RU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21507" name="Rectangle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endParaRPr lang="ru-RU" dirty="0" smtClean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/>
          </p:cNvSpPr>
          <p:nvPr>
            <p:ph type="title"/>
          </p:nvPr>
        </p:nvSpPr>
        <p:spPr>
          <a:xfrm>
            <a:off x="251520" y="0"/>
            <a:ext cx="8514655" cy="1219200"/>
          </a:xfrm>
        </p:spPr>
        <p:txBody>
          <a:bodyPr/>
          <a:lstStyle/>
          <a:p>
            <a:pPr algn="ctr">
              <a:buSzPct val="100000"/>
            </a:pPr>
            <a:r>
              <a:rPr lang="ru-RU" b="1" dirty="0" smtClean="0"/>
              <a:t>чему </a:t>
            </a:r>
            <a:r>
              <a:rPr lang="ru-RU" b="1" dirty="0"/>
              <a:t>учить</a:t>
            </a:r>
            <a:r>
              <a:rPr lang="ru-RU" b="1" dirty="0" smtClean="0"/>
              <a:t>? </a:t>
            </a:r>
            <a:br>
              <a:rPr lang="ru-RU" b="1" dirty="0" smtClean="0"/>
            </a:br>
            <a:r>
              <a:rPr lang="ru-RU" b="1" dirty="0" smtClean="0"/>
              <a:t>зачем учить?   как </a:t>
            </a:r>
            <a:r>
              <a:rPr lang="ru-RU" b="1" dirty="0"/>
              <a:t>учить</a:t>
            </a:r>
            <a:r>
              <a:rPr lang="ru-RU" b="1" dirty="0" smtClean="0"/>
              <a:t>?</a:t>
            </a:r>
            <a:endParaRPr lang="ru-RU" b="1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6387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/>
              <a:t>Поиск  ответов не только на вопросы "чему учить?", "зачем учить?", "как учить?", но и на вопрос "как учить результативно?" привели ученых и практиков к попытке "</a:t>
            </a:r>
            <a:r>
              <a:rPr lang="ru-RU" dirty="0" err="1"/>
              <a:t>технологизировать</a:t>
            </a:r>
            <a:r>
              <a:rPr lang="ru-RU" dirty="0"/>
              <a:t>" учебный процесс, т.е. превратить обучение в своего рода производственно-технологический процесс с </a:t>
            </a:r>
            <a:r>
              <a:rPr lang="ru-RU" b="1" dirty="0"/>
              <a:t>гарантированным результатом</a:t>
            </a:r>
            <a:r>
              <a:rPr lang="ru-RU" dirty="0"/>
              <a:t>, и в связи с этим в педагогике появилось направление – </a:t>
            </a:r>
            <a:r>
              <a:rPr lang="ru-RU" b="1" dirty="0"/>
              <a:t>педагогические технологии</a:t>
            </a:r>
            <a:endParaRPr lang="ru-RU" b="1" dirty="0">
              <a:sym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ПЕДАГОГИЧЕСКАЯ ТЕХНОЛОГИЯ </a:t>
            </a:r>
            <a:endParaRPr lang="ru-RU" b="1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7411" name="Rectangle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sz="3600" dirty="0" smtClean="0"/>
              <a:t>есть </a:t>
            </a:r>
            <a:r>
              <a:rPr lang="ru-RU" sz="3600" dirty="0"/>
              <a:t>продуманная во всех деталях модель совместной учебной и педагогической деятельности по проектированию, организации и проведению учебного процесса с безусловным обеспечением комфортных условий для учащихся и </a:t>
            </a:r>
            <a:r>
              <a:rPr lang="ru-RU" sz="3600" dirty="0" smtClean="0"/>
              <a:t>учителя</a:t>
            </a:r>
            <a:endParaRPr lang="ru-RU" sz="3600" dirty="0">
              <a:sym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 УЧЕБНОМ ПРОЦЕССЕ </a:t>
            </a:r>
          </a:p>
        </p:txBody>
      </p:sp>
      <p:sp>
        <p:nvSpPr>
          <p:cNvPr id="17411" name="Rectangle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sz="3600" dirty="0" smtClean="0"/>
              <a:t> </a:t>
            </a:r>
            <a:r>
              <a:rPr lang="ru-RU" sz="4000" dirty="0"/>
              <a:t>на первый план выдвигается взаимосвязанная деятельность учителя и ученика, нацеленная на </a:t>
            </a:r>
            <a:endParaRPr lang="ru-RU" sz="4000" dirty="0" smtClean="0"/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sz="4000" b="1" dirty="0" smtClean="0"/>
              <a:t>решение </a:t>
            </a:r>
            <a:r>
              <a:rPr lang="ru-RU" sz="4000" b="1" dirty="0"/>
              <a:t>как учебной, так и практически значимой задачи</a:t>
            </a:r>
            <a:endParaRPr lang="ru-RU" sz="4000" b="1" dirty="0"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412776"/>
          </a:xfrm>
        </p:spPr>
        <p:txBody>
          <a:bodyPr/>
          <a:lstStyle/>
          <a:p>
            <a:pPr algn="ctr"/>
            <a:r>
              <a:rPr lang="ru-RU" sz="4800" b="1" dirty="0" smtClean="0"/>
              <a:t>современные </a:t>
            </a:r>
            <a:br>
              <a:rPr lang="ru-RU" sz="4800" b="1" dirty="0" smtClean="0"/>
            </a:br>
            <a:r>
              <a:rPr lang="ru-RU" sz="4800" b="1" dirty="0" smtClean="0"/>
              <a:t>педагогические технологии</a:t>
            </a:r>
            <a:endParaRPr lang="ru-RU" sz="4800" dirty="0"/>
          </a:p>
        </p:txBody>
      </p:sp>
      <p:sp>
        <p:nvSpPr>
          <p:cNvPr id="15363" name="Rectangle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496944" cy="4419600"/>
          </a:xfrm>
        </p:spPr>
        <p:txBody>
          <a:bodyPr/>
          <a:lstStyle/>
          <a:p>
            <a:r>
              <a:rPr lang="ru-RU" sz="3200" dirty="0" smtClean="0"/>
              <a:t>Предметно-ориентированные </a:t>
            </a:r>
            <a:r>
              <a:rPr lang="ru-RU" sz="3200" dirty="0"/>
              <a:t>технологии</a:t>
            </a:r>
          </a:p>
          <a:p>
            <a:r>
              <a:rPr lang="ru-RU" sz="3200" dirty="0"/>
              <a:t>Технологии личностно-ориентированного обучения</a:t>
            </a:r>
          </a:p>
          <a:p>
            <a:r>
              <a:rPr lang="ru-RU" sz="3200" dirty="0"/>
              <a:t>Технология эвристического обучения</a:t>
            </a:r>
          </a:p>
          <a:p>
            <a:r>
              <a:rPr lang="ru-RU" sz="3200" dirty="0"/>
              <a:t>Диалоговые технологии</a:t>
            </a:r>
          </a:p>
          <a:p>
            <a:r>
              <a:rPr lang="ru-RU" sz="3200" dirty="0"/>
              <a:t>Игровые технологии</a:t>
            </a:r>
          </a:p>
          <a:p>
            <a:r>
              <a:rPr lang="ru-RU" sz="3200" dirty="0"/>
              <a:t>Информационно-коммуникационные технологии</a:t>
            </a:r>
          </a:p>
          <a:p>
            <a:r>
              <a:rPr lang="ru-RU" sz="3200" dirty="0" err="1"/>
              <a:t>Здоровьесберегающие</a:t>
            </a:r>
            <a:r>
              <a:rPr lang="ru-RU" sz="3200" dirty="0"/>
              <a:t> </a:t>
            </a:r>
            <a:r>
              <a:rPr lang="ru-RU" sz="3200" dirty="0" smtClean="0"/>
              <a:t>технологии</a:t>
            </a:r>
            <a:endParaRPr lang="ru-RU" sz="3200" dirty="0">
              <a:sym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655" cy="990600"/>
          </a:xfrm>
        </p:spPr>
        <p:txBody>
          <a:bodyPr/>
          <a:lstStyle/>
          <a:p>
            <a:pPr algn="ctr">
              <a:buSzPct val="100000"/>
            </a:pPr>
            <a:r>
              <a:rPr lang="ru-RU" b="1" dirty="0">
                <a:solidFill>
                  <a:srgbClr val="333333"/>
                </a:solidFill>
                <a:latin typeface="Helvetica Neue"/>
              </a:rPr>
              <a:t>предметно-ориентированные технологии</a:t>
            </a:r>
            <a:endParaRPr lang="ru-RU" b="1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6387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sz="3600" b="1" dirty="0">
                <a:solidFill>
                  <a:srgbClr val="333333"/>
                </a:solidFill>
                <a:latin typeface="Helvetica Neue"/>
              </a:rPr>
              <a:t>а)</a:t>
            </a:r>
            <a:r>
              <a:rPr lang="ru-RU" sz="3600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ru-RU" sz="3600" b="1" dirty="0">
                <a:solidFill>
                  <a:srgbClr val="333333"/>
                </a:solidFill>
                <a:latin typeface="Helvetica Neue"/>
              </a:rPr>
              <a:t>технология дифференцированного </a:t>
            </a:r>
            <a:r>
              <a:rPr lang="ru-RU" sz="3600" b="1" dirty="0" smtClean="0">
                <a:solidFill>
                  <a:srgbClr val="333333"/>
                </a:solidFill>
                <a:latin typeface="Helvetica Neue"/>
              </a:rPr>
              <a:t>обучения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endParaRPr lang="ru-RU" sz="3600" b="1" dirty="0" smtClean="0">
              <a:solidFill>
                <a:srgbClr val="333333"/>
              </a:solidFill>
              <a:latin typeface="Helvetica Neue"/>
            </a:endParaRP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sz="3600" b="1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ru-RU" sz="3600" b="1" dirty="0" smtClean="0">
                <a:solidFill>
                  <a:srgbClr val="333333"/>
                </a:solidFill>
                <a:latin typeface="Helvetica Neue"/>
              </a:rPr>
              <a:t>б) технология </a:t>
            </a:r>
            <a:r>
              <a:rPr lang="ru-RU" sz="3600" b="1" dirty="0">
                <a:solidFill>
                  <a:srgbClr val="333333"/>
                </a:solidFill>
                <a:latin typeface="Helvetica Neue"/>
              </a:rPr>
              <a:t>концентрированного обучения</a:t>
            </a:r>
            <a:endParaRPr lang="ru-RU" sz="3600" b="1" dirty="0"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655" cy="990600"/>
          </a:xfrm>
        </p:spPr>
        <p:txBody>
          <a:bodyPr/>
          <a:lstStyle/>
          <a:p>
            <a:pPr algn="ctr">
              <a:buSzPct val="100000"/>
            </a:pPr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технология 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личностно-ориентированного обучения</a:t>
            </a:r>
            <a:endParaRPr lang="ru-RU" b="1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6387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pPr marL="0" indent="0" algn="ctr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метод проектов и технология </a:t>
            </a:r>
            <a:r>
              <a:rPr lang="ru-RU" b="1" dirty="0" err="1" smtClean="0">
                <a:solidFill>
                  <a:srgbClr val="333333"/>
                </a:solidFill>
                <a:latin typeface="Helvetica Neue"/>
              </a:rPr>
              <a:t>квестов</a:t>
            </a:r>
            <a:endParaRPr lang="ru-RU" b="1" dirty="0" smtClean="0">
              <a:solidFill>
                <a:srgbClr val="333333"/>
              </a:solidFill>
              <a:latin typeface="Helvetica Neue"/>
            </a:endParaRPr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1.Предварительный выбор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темы </a:t>
            </a:r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 smtClean="0">
                <a:solidFill>
                  <a:srgbClr val="333333"/>
                </a:solidFill>
                <a:latin typeface="Helvetica Neue"/>
              </a:rPr>
              <a:t>2.Составление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плана </a:t>
            </a:r>
            <a:endParaRPr lang="ru-RU" dirty="0" smtClean="0">
              <a:solidFill>
                <a:srgbClr val="333333"/>
              </a:solidFill>
              <a:latin typeface="Helvetica Neue"/>
            </a:endParaRPr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 smtClean="0">
                <a:solidFill>
                  <a:srgbClr val="333333"/>
                </a:solidFill>
                <a:latin typeface="Helvetica Neue"/>
              </a:rPr>
              <a:t>3.Изучение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литературы по данной теме и сбор материала </a:t>
            </a:r>
            <a:endParaRPr lang="ru-RU" dirty="0" smtClean="0">
              <a:solidFill>
                <a:srgbClr val="333333"/>
              </a:solidFill>
              <a:latin typeface="Helvetica Neue"/>
            </a:endParaRPr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 smtClean="0">
                <a:solidFill>
                  <a:srgbClr val="333333"/>
                </a:solidFill>
                <a:latin typeface="Helvetica Neue"/>
              </a:rPr>
              <a:t>4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. Создание собственного текста </a:t>
            </a:r>
            <a:endParaRPr lang="ru-RU" dirty="0" smtClean="0">
              <a:solidFill>
                <a:srgbClr val="333333"/>
              </a:solidFill>
              <a:latin typeface="Helvetica Neue"/>
            </a:endParaRPr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 smtClean="0">
                <a:solidFill>
                  <a:srgbClr val="333333"/>
                </a:solidFill>
                <a:latin typeface="Helvetica Neue"/>
              </a:rPr>
              <a:t>5.Защита проекта</a:t>
            </a:r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 smtClean="0">
                <a:solidFill>
                  <a:srgbClr val="333333"/>
                </a:solidFill>
                <a:latin typeface="Helvetica Neue"/>
              </a:rPr>
              <a:t>6.Ответы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на вопросы по теме проекта.</a:t>
            </a:r>
            <a:endParaRPr lang="ru-RU" b="1" dirty="0"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655" cy="990600"/>
          </a:xfrm>
        </p:spPr>
        <p:txBody>
          <a:bodyPr/>
          <a:lstStyle/>
          <a:p>
            <a:pPr algn="ctr">
              <a:buSzPct val="100000"/>
            </a:pPr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технология 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личностно-ориентированного обучения</a:t>
            </a:r>
            <a:endParaRPr lang="ru-RU" b="1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6387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pPr marL="0" indent="0" algn="ctr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 </a:t>
            </a:r>
            <a:endParaRPr lang="ru-RU" dirty="0" smtClean="0">
              <a:solidFill>
                <a:srgbClr val="333333"/>
              </a:solidFill>
              <a:latin typeface="Helvetica Neue"/>
            </a:endParaRPr>
          </a:p>
          <a:p>
            <a:pPr marL="0" indent="0" algn="ctr">
              <a:spcBef>
                <a:spcPts val="713"/>
              </a:spcBef>
              <a:buClr>
                <a:srgbClr val="F3A447"/>
              </a:buClr>
              <a:buNone/>
            </a:pPr>
            <a:endParaRPr lang="ru-RU" sz="3600" b="1" dirty="0">
              <a:solidFill>
                <a:srgbClr val="333333"/>
              </a:solidFill>
              <a:latin typeface="Helvetica Neue"/>
            </a:endParaRPr>
          </a:p>
          <a:p>
            <a:pPr marL="0" indent="0" algn="ctr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sz="3600" b="1" dirty="0" smtClean="0">
                <a:solidFill>
                  <a:srgbClr val="333333"/>
                </a:solidFill>
                <a:latin typeface="Helvetica Neue"/>
              </a:rPr>
              <a:t>НАУЧНО-ИССЛЕДОВАТЕЛЬСКАЯ ДЕЯТЕЛЬНОСТЬ УЧАЩИХСЯ</a:t>
            </a:r>
            <a:endParaRPr lang="ru-RU" sz="3600" b="1" dirty="0"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655" cy="990600"/>
          </a:xfrm>
        </p:spPr>
        <p:txBody>
          <a:bodyPr/>
          <a:lstStyle/>
          <a:p>
            <a:pPr algn="ctr">
              <a:buSzPct val="100000"/>
            </a:pPr>
            <a:r>
              <a:rPr lang="ru-RU" sz="5400" b="1" dirty="0">
                <a:solidFill>
                  <a:srgbClr val="333333"/>
                </a:solidFill>
                <a:latin typeface="Helvetica Neue"/>
              </a:rPr>
              <a:t> игровые технологии</a:t>
            </a:r>
            <a:endParaRPr lang="ru-RU" sz="5400" b="1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6387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sz="3600" dirty="0">
                <a:solidFill>
                  <a:srgbClr val="333333"/>
                </a:solidFill>
                <a:latin typeface="Helvetica Neue"/>
              </a:rPr>
              <a:t>«Игра – это искра, зажигающая огонек пытливости и </a:t>
            </a:r>
            <a:r>
              <a:rPr lang="ru-RU" sz="3600" dirty="0" smtClean="0">
                <a:solidFill>
                  <a:srgbClr val="333333"/>
                </a:solidFill>
                <a:latin typeface="Helvetica Neue"/>
              </a:rPr>
              <a:t>любознательности»</a:t>
            </a:r>
          </a:p>
          <a:p>
            <a:pPr marL="0" indent="0" algn="r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sz="3600" dirty="0" smtClean="0">
                <a:solidFill>
                  <a:srgbClr val="333333"/>
                </a:solidFill>
                <a:latin typeface="Helvetica Neue"/>
              </a:rPr>
              <a:t>В.А</a:t>
            </a:r>
            <a:r>
              <a:rPr lang="ru-RU" sz="3600" dirty="0">
                <a:solidFill>
                  <a:srgbClr val="333333"/>
                </a:solidFill>
                <a:latin typeface="Helvetica Neue"/>
              </a:rPr>
              <a:t>. Сухомлинский</a:t>
            </a:r>
            <a:endParaRPr lang="ru-RU" sz="3600" b="1" dirty="0" smtClean="0">
              <a:solidFill>
                <a:srgbClr val="333333"/>
              </a:solidFill>
              <a:latin typeface="Helvetica Neue"/>
            </a:endParaRPr>
          </a:p>
          <a:p>
            <a:pPr>
              <a:spcBef>
                <a:spcPts val="713"/>
              </a:spcBef>
              <a:buClr>
                <a:srgbClr val="F3A447"/>
              </a:buClr>
            </a:pPr>
            <a:r>
              <a:rPr lang="ru-RU" sz="4400" b="1" dirty="0" smtClean="0">
                <a:solidFill>
                  <a:srgbClr val="333333"/>
                </a:solidFill>
                <a:latin typeface="Helvetica Neue"/>
              </a:rPr>
              <a:t> Сюжетно-ролевые игры</a:t>
            </a:r>
          </a:p>
          <a:p>
            <a:pPr>
              <a:spcBef>
                <a:spcPts val="713"/>
              </a:spcBef>
              <a:buClr>
                <a:srgbClr val="F3A447"/>
              </a:buClr>
            </a:pPr>
            <a:r>
              <a:rPr lang="ru-RU" sz="4400" b="1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4400" b="1" dirty="0">
                <a:solidFill>
                  <a:srgbClr val="333333"/>
                </a:solidFill>
                <a:latin typeface="Helvetica Neue"/>
              </a:rPr>
              <a:t>Д</a:t>
            </a:r>
            <a:r>
              <a:rPr lang="ru-RU" sz="4400" b="1" dirty="0" smtClean="0">
                <a:solidFill>
                  <a:srgbClr val="333333"/>
                </a:solidFill>
                <a:latin typeface="Helvetica Neue"/>
              </a:rPr>
              <a:t>идактические </a:t>
            </a:r>
            <a:r>
              <a:rPr lang="ru-RU" sz="4400" b="1" dirty="0">
                <a:solidFill>
                  <a:srgbClr val="333333"/>
                </a:solidFill>
                <a:latin typeface="Helvetica Neue"/>
              </a:rPr>
              <a:t>игры</a:t>
            </a:r>
            <a:endParaRPr lang="ru-RU" sz="4400" b="1" dirty="0" smtClean="0">
              <a:solidFill>
                <a:srgbClr val="333333"/>
              </a:solidFill>
              <a:latin typeface="Helvetica Neue"/>
            </a:endParaRPr>
          </a:p>
          <a:p>
            <a:pPr>
              <a:spcBef>
                <a:spcPts val="713"/>
              </a:spcBef>
              <a:buClr>
                <a:srgbClr val="F3A447"/>
              </a:buClr>
            </a:pPr>
            <a:endParaRPr lang="ru-RU" b="1" dirty="0" smtClean="0">
              <a:solidFill>
                <a:srgbClr val="333333"/>
              </a:solidFill>
              <a:latin typeface="Helvetica Neue"/>
            </a:endParaRPr>
          </a:p>
          <a:p>
            <a:pPr>
              <a:spcBef>
                <a:spcPts val="713"/>
              </a:spcBef>
              <a:buClr>
                <a:srgbClr val="F3A447"/>
              </a:buClr>
            </a:pPr>
            <a:endParaRPr lang="ru-RU" b="1" dirty="0" smtClean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541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D50839-5819-4DC3-97AB-406CC58463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учебного курса (дизайн Открытая книга)</Template>
  <TotalTime>0</TotalTime>
  <Words>286</Words>
  <Application>Microsoft Office PowerPoint</Application>
  <PresentationFormat>Экран (4:3)</PresentationFormat>
  <Paragraphs>71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Helvetica Neue</vt:lpstr>
      <vt:lpstr>Tw Cen MT</vt:lpstr>
      <vt:lpstr>Wingdings</vt:lpstr>
      <vt:lpstr>Wingdings 2</vt:lpstr>
      <vt:lpstr>Student presentation</vt:lpstr>
      <vt:lpstr> СОВРЕМЕННЫЕ  ОБРАЗОВАТЕЛЬНЫЕ ТЕХНОЛОГИИ В ШКОЛЕ для реализации требование новых ФГОС</vt:lpstr>
      <vt:lpstr>чему учить?  зачем учить?   как учить?</vt:lpstr>
      <vt:lpstr>ПЕДАГОГИЧЕСКАЯ ТЕХНОЛОГИЯ </vt:lpstr>
      <vt:lpstr>В УЧЕБНОМ ПРОЦЕССЕ </vt:lpstr>
      <vt:lpstr>современные  педагогические технологии</vt:lpstr>
      <vt:lpstr>предметно-ориентированные технологии</vt:lpstr>
      <vt:lpstr>технология личностно-ориентированного обучения</vt:lpstr>
      <vt:lpstr>технология личностно-ориентированного обучения</vt:lpstr>
      <vt:lpstr> игровые технологии</vt:lpstr>
      <vt:lpstr> </vt:lpstr>
      <vt:lpstr>ЭФФЕКТИВНОСТЬ ИСПОЛЬЗОВАНИЯ ТЕХНОЛОГИЙ </vt:lpstr>
      <vt:lpstr> СПАСИБО  ЗА ВНИМАНИЕ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2016-12-11T13:07:26Z</dcterms:created>
  <dcterms:modified xsi:type="dcterms:W3CDTF">2016-12-13T19:21:10Z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