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88" r:id="rId13"/>
    <p:sldId id="293" r:id="rId14"/>
    <p:sldId id="294" r:id="rId15"/>
    <p:sldId id="295" r:id="rId16"/>
    <p:sldId id="300" r:id="rId17"/>
    <p:sldId id="298" r:id="rId18"/>
    <p:sldId id="299" r:id="rId19"/>
    <p:sldId id="301" r:id="rId20"/>
    <p:sldId id="302" r:id="rId21"/>
    <p:sldId id="303" r:id="rId22"/>
    <p:sldId id="304" r:id="rId23"/>
    <p:sldId id="305" r:id="rId24"/>
    <p:sldId id="314" r:id="rId25"/>
    <p:sldId id="268" r:id="rId26"/>
    <p:sldId id="269" r:id="rId27"/>
    <p:sldId id="270" r:id="rId28"/>
    <p:sldId id="271" r:id="rId29"/>
    <p:sldId id="317" r:id="rId30"/>
    <p:sldId id="318" r:id="rId31"/>
    <p:sldId id="286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22C16"/>
    <a:srgbClr val="0C788E"/>
    <a:srgbClr val="006666"/>
    <a:srgbClr val="0099CC"/>
    <a:srgbClr val="660066"/>
    <a:srgbClr val="003366"/>
    <a:srgbClr val="CC0000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105" d="100"/>
          <a:sy n="105" d="100"/>
        </p:scale>
        <p:origin x="-72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24AA9-B189-4FEE-AF2C-6B22605CB8B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1C20-5D94-40F3-9D78-0D3B329E880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8213-71CE-4D74-988D-DC60A72D99E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5290-F1FF-4AAF-BF66-1832D5BC6902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A7B4-8F3B-44D8-9F5E-8D7F8449F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FBB1-DBE3-4DBB-9D73-8A2A0B5378B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DEF4-6040-4D1B-AF9E-F1CCF0092BF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714B-A14D-4BC6-8979-490EDBA9F85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00EB-46D0-4D6C-A70B-408CBC5D393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E03A3-BF24-4683-8B64-293B323FEFB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5897-C573-44B2-AA34-D006840BD0F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3B4E-552A-4B95-8EC5-C9907880769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0083-9787-491F-891F-3ECEF9B6B32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191A41-3EB8-4C4D-BC91-0F96E07BBC4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779838" y="3427413"/>
            <a:ext cx="5294312" cy="6477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800" b="1" dirty="0"/>
              <a:t>Внедрение</a:t>
            </a:r>
            <a:r>
              <a:rPr lang="ru-RU" altLang="ru-RU" sz="2800" b="1" i="1" dirty="0"/>
              <a:t> </a:t>
            </a:r>
            <a:br>
              <a:rPr lang="ru-RU" altLang="ru-RU" sz="2800" b="1" i="1" dirty="0"/>
            </a:br>
            <a:r>
              <a:rPr lang="ru-RU" altLang="ru-RU" sz="2800" b="1" dirty="0"/>
              <a:t>федерального  государственного  образовательного  стандарта образования обучающихся с умственной отсталостью (интеллектуальными нарушениями</a:t>
            </a:r>
            <a:r>
              <a:rPr lang="ru-RU" altLang="ru-RU" sz="2800" b="1" dirty="0" smtClean="0"/>
              <a:t>)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endParaRPr lang="es-ES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9" name="Rectangle 161"/>
          <p:cNvSpPr>
            <a:spLocks noChangeArrowheads="1"/>
          </p:cNvSpPr>
          <p:nvPr/>
        </p:nvSpPr>
        <p:spPr bwMode="auto">
          <a:xfrm>
            <a:off x="3852863" y="4076700"/>
            <a:ext cx="4032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endParaRPr lang="es-E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D47A3B-7198-4811-AF34-A8575550D49C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1619250" y="115888"/>
            <a:ext cx="7243763" cy="1152525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Стандарт включает в себя требования к: </a:t>
            </a:r>
          </a:p>
        </p:txBody>
      </p:sp>
      <p:sp>
        <p:nvSpPr>
          <p:cNvPr id="1229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413" y="1341438"/>
            <a:ext cx="6161087" cy="5303837"/>
          </a:xfrm>
        </p:spPr>
        <p:txBody>
          <a:bodyPr/>
          <a:lstStyle/>
          <a:p>
            <a:pPr lvl="2" algn="just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1) структуре АООП; </a:t>
            </a:r>
          </a:p>
          <a:p>
            <a:pPr lvl="2" algn="just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2) условиям реализации АООП, в том числе:</a:t>
            </a:r>
          </a:p>
          <a:p>
            <a:pPr lvl="2" algn="just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кадровым,</a:t>
            </a:r>
          </a:p>
          <a:p>
            <a:pPr lvl="2" algn="just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финансовым,</a:t>
            </a:r>
          </a:p>
          <a:p>
            <a:pPr lvl="2" algn="just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материально-техническим и иным условиям;</a:t>
            </a:r>
          </a:p>
          <a:p>
            <a:pPr lvl="2" algn="just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3) результатам освоения АООП.</a:t>
            </a:r>
            <a:endParaRPr lang="ru-RU" altLang="ru-RU" sz="2800" i="1" smtClean="0">
              <a:latin typeface="Times New Roman" pitchFamily="18" charset="0"/>
              <a:cs typeface="Times New Roman" pitchFamily="18" charset="0"/>
            </a:endParaRPr>
          </a:p>
          <a:p>
            <a:pPr lvl="2" algn="l"/>
            <a:endParaRPr lang="ru-RU" altLang="ru-RU" sz="1800" i="1" smtClean="0">
              <a:solidFill>
                <a:schemeClr val="hlink"/>
              </a:solidFill>
              <a:latin typeface="Georgia" pitchFamily="18" charset="0"/>
            </a:endParaRPr>
          </a:p>
          <a:p>
            <a:pPr algn="l">
              <a:buFontTx/>
              <a:buChar char="•"/>
            </a:pPr>
            <a:endParaRPr lang="ru-RU" altLang="ru-RU" sz="1800" smtClean="0">
              <a:solidFill>
                <a:srgbClr val="898989"/>
              </a:solidFill>
              <a:latin typeface="Georgia" pitchFamily="18" charset="0"/>
            </a:endParaRPr>
          </a:p>
          <a:p>
            <a:endParaRPr lang="ru-RU" altLang="ru-RU" sz="2000" smtClean="0">
              <a:solidFill>
                <a:srgbClr val="898989"/>
              </a:solidFill>
              <a:latin typeface="Georgia" pitchFamily="18" charset="0"/>
            </a:endParaRPr>
          </a:p>
        </p:txBody>
      </p:sp>
      <p:pic>
        <p:nvPicPr>
          <p:cNvPr id="12293" name="Picture 6" descr="C:\Users\1\Desktop\6848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644900"/>
            <a:ext cx="27844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АООП включает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600200"/>
            <a:ext cx="7067550" cy="48529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обязательную</a:t>
            </a:r>
            <a:r>
              <a:rPr lang="ru-RU" dirty="0" smtClean="0"/>
              <a:t> </a:t>
            </a:r>
            <a:r>
              <a:rPr lang="ru-RU" dirty="0"/>
              <a:t>часть и </a:t>
            </a:r>
            <a:r>
              <a:rPr lang="ru-RU" dirty="0">
                <a:solidFill>
                  <a:srgbClr val="FFFF00"/>
                </a:solidFill>
              </a:rPr>
              <a:t>часть, формируемую участниками </a:t>
            </a:r>
            <a:r>
              <a:rPr lang="ru-RU" dirty="0"/>
              <a:t>образовательных отношений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dirty="0" smtClean="0"/>
              <a:t>Соотношение </a:t>
            </a:r>
            <a:r>
              <a:rPr lang="ru-RU" dirty="0"/>
              <a:t>частей определяется дифференцированно в зависимости от варианта АООП и составляет не менее 70% и не более 30</a:t>
            </a:r>
            <a:r>
              <a:rPr lang="ru-RU" dirty="0" smtClean="0"/>
              <a:t>%.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FF00"/>
                </a:solidFill>
              </a:rPr>
              <a:t>Обязательным </a:t>
            </a:r>
            <a:r>
              <a:rPr lang="ru-RU" altLang="ru-RU" smtClean="0"/>
              <a:t>элементом структуры учебного плана является «Коррекционно- развивающая область», реализующаяся через содержание коррекционных курсов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Итоговая аттестация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536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7CF905-E892-40A5-87BB-37501C184D4A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8350" y="1412875"/>
            <a:ext cx="4032250" cy="5111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форме двух испытаний: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предполагает комплексную оценку предметных результатов усвоения обучающимися русского языка, чтения (литературного чтения), математики и основ социальной жизни; </a:t>
            </a:r>
          </a:p>
          <a:p>
            <a:pPr algn="ctr"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направлено на оценку знаний и умений по выбранному профилю труда.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3800" y="1412875"/>
            <a:ext cx="3960813" cy="5111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итоговой оценки освоения обучающимися АООП должно быть достижение результатов освоения СИПР последнего года обучения и развитие жизненной компетенции обучающихся.</a:t>
            </a:r>
          </a:p>
          <a:p>
            <a:pPr algn="ctr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Организация итоговой аттестации в классах, </a:t>
            </a:r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обучающихся не по стандарту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sz="half" idx="2"/>
          </p:nvPr>
        </p:nvSpPr>
        <p:spPr>
          <a:xfrm>
            <a:off x="1763713" y="1557338"/>
            <a:ext cx="6923087" cy="45688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Организуется </a:t>
            </a:r>
            <a:r>
              <a:rPr lang="ru-RU" alt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Письма Министерства образования Российской Федерации от 14 марта 2001 г. N 29/1448-6 «Рекомендации о порядке проведения экзаменов  по трудовому обучению выпускников специальных (коррекционных) образовательных учреждений 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вида»</a:t>
            </a:r>
          </a:p>
          <a:p>
            <a:pPr marL="0" indent="0" algn="just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Экзаменационный  билет  по  трудовому обучению состоит из двух  теоретических  вопросов,   а также из практической экзаменационной работы</a:t>
            </a:r>
          </a:p>
          <a:p>
            <a:pPr marL="0" indent="0" algn="just">
              <a:buFontTx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Объект 3"/>
          <p:cNvSpPr>
            <a:spLocks noGrp="1"/>
          </p:cNvSpPr>
          <p:nvPr>
            <p:ph sz="half" idx="2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К   экзамену   по    трудовому    обучению    допускаются экзаменуемые,  обучавшиеся  по данному профилю труда </a:t>
            </a:r>
          </a:p>
          <a:p>
            <a:pPr marL="0" indent="0">
              <a:buFontTx/>
              <a:buNone/>
            </a:pPr>
            <a:r>
              <a:rPr lang="ru-RU" alt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менее двух последних лет</a:t>
            </a: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38237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Порядок выдачи документов об обучении</a:t>
            </a:r>
            <a:endParaRPr lang="ru-RU" altLang="ru-RU" sz="320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92275" y="1600200"/>
            <a:ext cx="6994525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ст. 60 Федерального закона № 273- ФЗ говорит о том, что: «Лицам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программам,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свидетельство об обучении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образцу и в порядке, которые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образования».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971550" y="333375"/>
            <a:ext cx="7772400" cy="1150938"/>
          </a:xfrm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Подготовительный  период внедрения ФГОС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1341438"/>
            <a:ext cx="7416800" cy="5183187"/>
          </a:xfrm>
        </p:spPr>
        <p:txBody>
          <a:bodyPr/>
          <a:lstStyle/>
          <a:p>
            <a:pPr marL="457200" indent="-457200" algn="just">
              <a:buFontTx/>
              <a:buAutoNum type="arabicPeriod"/>
            </a:pPr>
            <a:r>
              <a:rPr lang="ru-RU" altLang="ru-RU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рабочей группы по сопровождению внедрения ФГОС;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требований ФГОС к структуре, условиям и результатам освоения АООП обучающимися. Определение проблемных точек, объема и характера необходимых изменений;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необходимой документации;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каждого члена педагогического коллектива к реализации ФГОС; 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готовности образовательной организации к введению ФГОС.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FF87D1-19AC-45B4-BAE0-C170A6A82187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5650" y="25400"/>
            <a:ext cx="8229600" cy="1143000"/>
          </a:xfrm>
        </p:spPr>
        <p:txBody>
          <a:bodyPr/>
          <a:lstStyle/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Нормативно-правовая база внедрения ФГОС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150938" y="1052513"/>
            <a:ext cx="7993062" cy="45354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Федеральные документы. </a:t>
            </a:r>
          </a:p>
          <a:p>
            <a:pPr marL="0" indent="0">
              <a:buFontTx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Закон РФ от 29 декабря 2012 г. № 273-ФЗ «Об образовании в Российской Федерации» </a:t>
            </a:r>
          </a:p>
          <a:p>
            <a:pPr marL="0" indent="0">
              <a:buFontTx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Национальная образовательная инициатива «Наша новая школа» Приказ Президента РФ от 04.02.2010 г. Москва ПР-271 </a:t>
            </a:r>
          </a:p>
          <a:p>
            <a:pPr marL="0" indent="0">
              <a:buFontTx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Федеральный  государственный  образовательный  стандарт образования обучающихся с умственной отсталостью (интеллектуальными нарушениями) </a:t>
            </a:r>
            <a:r>
              <a:rPr lang="ru-RU" altLang="ru-RU" sz="1800" b="1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Утвержден приказом Министерства образования и науки Российской Федерации от 19.12.2014 № 1599.</a:t>
            </a:r>
          </a:p>
          <a:p>
            <a:pPr marL="0" indent="0">
              <a:buFontTx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Постановление Главного санитарного врача РФ от 29 декабря 2010 г.№ 189 г. Москва «Об утверждении СанПиН 2.4.2.2821-10 «Санитарно- эпидемиологические требования к условиям и организации обучения в общеобразовательных учреждениях»», зарегистрировано в Минюсте РФ 3 марта 2011г, рег.№19993. </a:t>
            </a:r>
          </a:p>
          <a:p>
            <a:pPr marL="0" indent="0">
              <a:buFontTx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Приказ Министерства образования и науки РФ от 30 августа 2013 г. N 1015 г. Москва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образования».</a:t>
            </a:r>
            <a:endParaRPr lang="ru-RU" alt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836613"/>
            <a:ext cx="7067550" cy="5865812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учебников, рекомендованных Министерством образования и науки Российской Федерации к использованию в образовательном процессе в общеобразовательных учреждениях, на текущий учебный год . </a:t>
            </a:r>
          </a:p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"Об утверждении федеральных требований к образовательным учреждениям в части минимальной оснащенности учебного процесса и оборудования учебных помещений" от 04.10.2010 № 986 </a:t>
            </a:r>
          </a:p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и социального развития Российской Федерации от 26 августа 2010 г. № 761н. «Об утверждении Единого квалификационного справочника должностей руководителей, специалистов и служащих», раздел «Квалификационные характеристики должностей работников образования», зарегистрирован в Минюсте РФ 6 октября 2010 г., регистрационный № 18638. </a:t>
            </a:r>
          </a:p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24 июля 1998 г. № 124-ФЗ «Об основных гарантиях прав ребенка в Российской Федерации» </a:t>
            </a:r>
          </a:p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"О национальной стратегии действий в интересах детей на 2012-2017 годы" </a:t>
            </a:r>
          </a:p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12.03.2014 № 177 "Об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направленности«</a:t>
            </a:r>
          </a:p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об индивидуальном обучении на дому от 05.09.2013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07-1317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Федеральный государственный образовательный стандарт образования обучающихся с умственной отсталостью (интеллектуальными нарушениями)</a:t>
            </a:r>
            <a:endParaRPr lang="en-US" altLang="ru-RU" sz="200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268413"/>
            <a:ext cx="7283450" cy="4897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Утвержден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Tx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приказом Министерства образования и науки Российской Федерации от 19.12.2014 </a:t>
            </a:r>
          </a:p>
          <a:p>
            <a:pPr marL="0" indent="0" algn="ctr">
              <a:buFontTx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№ 1599, зарегистрирован в Минюсте 03.02.2015 г.</a:t>
            </a:r>
          </a:p>
          <a:p>
            <a:pPr marL="0" indent="0" algn="ctr">
              <a:buFontTx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Стандарт применяется к правоотношениям</a:t>
            </a:r>
          </a:p>
          <a:p>
            <a:pPr marL="0" indent="0" algn="ctr">
              <a:buFontTx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возникшим с 01.09.2016 г.   </a:t>
            </a:r>
          </a:p>
          <a:p>
            <a:pPr eaLnBrk="1" hangingPunct="1">
              <a:defRPr/>
            </a:pPr>
            <a:endParaRPr lang="en-US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75" y="1600200"/>
            <a:ext cx="6994525" cy="47085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600" dirty="0" smtClean="0"/>
              <a:t>Приказ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 от 22.01.2014 № 32 "Об утверждении порядка приема граждан на обучение по образовательным программам начального общего, основного общего и среднего общего образования" </a:t>
            </a:r>
          </a:p>
          <a:p>
            <a:pPr marL="0" indent="0">
              <a:buFontTx/>
              <a:buNone/>
              <a:defRPr/>
            </a:pPr>
            <a:r>
              <a:rPr lang="ru-RU" sz="1600" dirty="0" smtClean="0">
                <a:sym typeface="Symbol"/>
              </a:rPr>
              <a:t></a:t>
            </a:r>
            <a:r>
              <a:rPr lang="ru-RU" sz="1600" dirty="0" smtClean="0"/>
              <a:t> Положение о психолого-медико-педагогической комиссии (утверждено приказом Министерства образования и науки РФ от 20.09.2013 № 1082) </a:t>
            </a:r>
          </a:p>
          <a:p>
            <a:pPr marL="0" indent="0">
              <a:buFontTx/>
              <a:buNone/>
              <a:defRPr/>
            </a:pPr>
            <a:r>
              <a:rPr lang="ru-RU" sz="1600" dirty="0" smtClean="0">
                <a:sym typeface="Symbol"/>
              </a:rPr>
              <a:t></a:t>
            </a:r>
            <a:r>
              <a:rPr lang="ru-RU" sz="1600" dirty="0" smtClean="0"/>
              <a:t> Порядок организации и осуществления образовательной деятельности по дополнительным образовательным программам (утвержден приказом Министерства образования и науки РФ от 29 августа 2013 г. N 1008) </a:t>
            </a:r>
          </a:p>
          <a:p>
            <a:pPr marL="0" indent="0">
              <a:buFontTx/>
              <a:buNone/>
              <a:defRPr/>
            </a:pPr>
            <a:r>
              <a:rPr lang="ru-RU" sz="1600" dirty="0" smtClean="0">
                <a:sym typeface="Symbol"/>
              </a:rPr>
              <a:t></a:t>
            </a:r>
            <a:r>
              <a:rPr lang="ru-RU" sz="1600" dirty="0" smtClean="0"/>
              <a:t> Приказ Минтруда России №544н от 18 октября 2013 г.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</a:p>
          <a:p>
            <a:pPr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Региональные документы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258888" y="1196975"/>
            <a:ext cx="7427912" cy="4929188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План-график мероприятий регионального уровня по обеспечению введения ФГОС ОО. 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Региональные программы дополнительного профессионального образования для различных категорий работников образования по вопросам введения ФГОС ОО для обучающихся с ОВЗ.</a:t>
            </a:r>
          </a:p>
          <a:p>
            <a:pPr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Постановление Правительства Свердловской области от 18.12.2013 N 1540-ПП (ред. от 02.07.2014) "Об утверждении перечня учебных пособий, средств обучения, игр, игрушек, приобретаемых за счет субвенций, субсидий из областного бюджета для реализации основных общеобразовательных программ в муниципальных образовательных организациях, расположенных на территории Свердловской области"</a:t>
            </a:r>
          </a:p>
          <a:p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066800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Документы образовательной организации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1619250" y="1700213"/>
            <a:ext cx="7067550" cy="44259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 разработке перечня локальных актов образовательной организации, должны быть учтены соответствующие статьи Федерального закона №273-ФЗ, прежде всего ст. 30, где указывается, что образовательная организация принимает локальные нормативные акты, </a:t>
            </a:r>
            <a:r>
              <a:rPr lang="ru-RU" alt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определяющие нормы образовательных отношений, в пределах своей компетенции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Российской Федерации в порядке, установленном ее уставом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Приказы ОУ: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 переходе ОО на обучение по ФГОС ОО для обучающихся с ОВЗ; </a:t>
            </a:r>
          </a:p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 разработке адаптированной основной образовательной программы и пр. на 201_-201_ уч. год; Об утверждении адаптированной основной образовательной программы и пр на 201_-201_ уч. год;</a:t>
            </a:r>
          </a:p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Об утверждении учебного плана; </a:t>
            </a:r>
          </a:p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Об утверждении программы внеурочной деятельности; </a:t>
            </a:r>
          </a:p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Об утверждении списка учебников и учебных пособий, используемых в образовательном процессе, перечень УМК;</a:t>
            </a:r>
          </a:p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 проведении внутришкольного контроля по реализации ФГОС; </a:t>
            </a:r>
          </a:p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 внесении изменений в должностные инструкции учителя, заместителя директора по УВР, курирующего реализацию ФГОС, психолога, педагога дополнительного образования; </a:t>
            </a:r>
          </a:p>
          <a:p>
            <a:endParaRPr lang="ru-RU" alt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549275"/>
            <a:ext cx="7715250" cy="55768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организуется в соответствии с приказом  Минобразования РФ от 10.04.2002 N 29/2065-п «Об утверждении учебных планов специальных (коррекционных) образовательных учреждений для обучающихся, воспитанников с отклонениями в развитии» и базисным учебным планом специальных (коррекционных) образовательных учреждений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вариант).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Компьютерные средства  обучения, мультимедийные средства 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470165-AF23-4FBC-8491-4CA54A9CDAB0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pic>
        <p:nvPicPr>
          <p:cNvPr id="27652" name="Picture 4" descr="IMG_3246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6650" y="1436688"/>
            <a:ext cx="3492500" cy="2617787"/>
          </a:xfrm>
        </p:spPr>
      </p:pic>
      <p:pic>
        <p:nvPicPr>
          <p:cNvPr id="27653" name="Picture 3" descr="Z:\Обмен\Cардана\2012\Для каталога\Слепые\mac-zoomex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41438"/>
            <a:ext cx="39147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http://im3-tub-ru.yandex.net/i?id=6275135f858638565e4a29b8c770a60e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" y="4054475"/>
            <a:ext cx="32162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http://im0-tub-ru.yandex.net/i?id=464712ee46e7f5923318384c2ff5837e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889375"/>
            <a:ext cx="33845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Комплект аудиовизуальных  и тактильных средств обучения  для организации коррекционно-реабилитационной работы с детьми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E672E9-3CD2-4195-9431-EBBB19FCDCC5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pic>
        <p:nvPicPr>
          <p:cNvPr id="2867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444625"/>
            <a:ext cx="3816350" cy="2290763"/>
          </a:xfrm>
        </p:spPr>
      </p:pic>
      <p:pic>
        <p:nvPicPr>
          <p:cNvPr id="28677" name="Picture 7" descr="Z:\Обмен\Екатерина\2013\кисловодск\brickil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413" y="3789363"/>
            <a:ext cx="4076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Z:\Обмен\Екатерина\2013\кисловодск\ФОТО\image (1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989138"/>
            <a:ext cx="3516312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Специализированный адаптивный комплекс для организации занятий по мобилизации всех двигательных возможностей и коррекции нарушений двигательной сферы у детей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F0402A-72E1-4083-BFC7-812CE515F85A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pic>
        <p:nvPicPr>
          <p:cNvPr id="29700" name="Объект 4" descr="Z:\Обмен\Косынкина Светлана\2012\Sumo Didactic\фото\_MG_1880 copi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57363"/>
            <a:ext cx="3313112" cy="2466975"/>
          </a:xfrm>
        </p:spPr>
      </p:pic>
      <p:pic>
        <p:nvPicPr>
          <p:cNvPr id="29701" name="Рисунок 5" descr="Z:\Обмен\Косынкина Светлана\2012\Sumo Didactic\фото\_MG_1935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087813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8" descr="C:\Documents and Settings\User\Мои документы\yty8e8xx-candyse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227513"/>
            <a:ext cx="370046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7" descr="Z:\Обмен\Косынкина Светлана\2012\Sumo Didactic\фото\_MG_2008 co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844675"/>
            <a:ext cx="37004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499350" cy="2017712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Требование  к специальным учебникам, специальным рабочим тетрадям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1619250" y="2133600"/>
            <a:ext cx="7273925" cy="4391025"/>
          </a:xfrm>
        </p:spPr>
        <p:txBody>
          <a:bodyPr/>
          <a:lstStyle/>
          <a:p>
            <a:r>
              <a:rPr lang="ru-RU" altLang="ru-RU" sz="36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вынуждены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использовать те учебники, которые сейчас есть.</a:t>
            </a:r>
          </a:p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как только примерные образовательные программы под стандарты будут утверждены, издательства </a:t>
            </a:r>
            <a:r>
              <a:rPr lang="ru-RU" altLang="ru-RU" sz="36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обещают выпустить 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соответствующую линейку учебников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0593DC-4871-4FFC-9818-F39C77A410BB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528638" y="0"/>
            <a:ext cx="8229600" cy="908050"/>
          </a:xfrm>
        </p:spPr>
        <p:txBody>
          <a:bodyPr/>
          <a:lstStyle/>
          <a:p>
            <a:r>
              <a:rPr lang="ru-RU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1422400" y="819150"/>
            <a:ext cx="7210425" cy="32527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Сайт</a:t>
            </a:r>
            <a:r>
              <a:rPr lang="en-US" smtClean="0"/>
              <a:t> </a:t>
            </a:r>
            <a:r>
              <a:rPr lang="ru-RU" smtClean="0"/>
              <a:t>Федеральный государственный образовательный стандарт для детей с ОВЗ:</a:t>
            </a:r>
            <a:r>
              <a:rPr lang="en-US" smtClean="0"/>
              <a:t> </a:t>
            </a:r>
            <a:endParaRPr lang="ru-RU" smtClean="0"/>
          </a:p>
          <a:p>
            <a:pPr marL="0" indent="0">
              <a:buFontTx/>
              <a:buNone/>
            </a:pPr>
            <a:r>
              <a:rPr lang="en-US" smtClean="0"/>
              <a:t>fgos-ovz.herzen.spb.ru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Государственная аккредитация</a:t>
            </a:r>
            <a:endParaRPr lang="en-US" altLang="ru-RU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268413"/>
            <a:ext cx="7345363" cy="4968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Часть 1 ст. 92 Федерального закона № 273-ФЗ говорит о том, что государственная аккредитация образовательной деятельности проводится по основным образовательным программам, реализуемым в соответствии с федеральными государственными образовательными стандартами, за исключением образовательных программ дошкольного образования</a:t>
            </a:r>
          </a:p>
          <a:p>
            <a:pPr marL="0" indent="0">
              <a:buFontTx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Таким образом, адаптированные основные общеобразовательные программы </a:t>
            </a:r>
            <a:r>
              <a:rPr lang="ru-RU" altLang="ru-RU" sz="28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являются предметом государственной аккредитации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Требования  к кадрам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Все педагоги должны иметь высшее образование. </a:t>
            </a:r>
          </a:p>
          <a:p>
            <a:r>
              <a:rPr lang="ru-RU" smtClean="0"/>
              <a:t>Курсы повышения квалификации: педагогам, работающим  с учащимся с ОВЗ  обязательно необходимо пройти курсы в области инклюзивного образования, олигофренопедагогики или специальной педагогики.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rosh.at.ua/images/standart_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80975"/>
            <a:ext cx="6821488" cy="5705475"/>
          </a:xfrm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898525" y="6237288"/>
            <a:ext cx="8229600" cy="620712"/>
          </a:xfrm>
        </p:spPr>
        <p:txBody>
          <a:bodyPr/>
          <a:lstStyle/>
          <a:p>
            <a:r>
              <a:rPr lang="ru-RU" altLang="ru-RU" sz="6000" b="1" i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altLang="ru-RU" sz="6000" b="1" i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6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1BD72C-AAE1-4C9F-8886-9CAD502B5925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85863" y="58738"/>
            <a:ext cx="7993062" cy="1785937"/>
          </a:xfrm>
        </p:spPr>
        <p:txBody>
          <a:bodyPr/>
          <a:lstStyle/>
          <a:p>
            <a:r>
              <a:rPr lang="ru-RU" altLang="ru-RU" sz="28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 регулирования Стандарта являются отношения в сфере образования следующих групп обучающихся с умственной отсталостью </a:t>
            </a:r>
            <a:b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971550" y="2133600"/>
            <a:ext cx="7715250" cy="3992563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B8D72B-56CB-496F-AE7D-D1A40E3A9821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2205038"/>
            <a:ext cx="3024188" cy="4248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легкой умственной отсталостью (интеллектуальными нарушениями)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9700" y="2205038"/>
            <a:ext cx="3024188" cy="4248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умеренной, тяжелой, глубокой умственной отсталостью (интеллектуальными нарушениями), тяжелыми и множественными нарушениями развития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350" y="1628775"/>
            <a:ext cx="3024188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9700" y="1628775"/>
            <a:ext cx="3024188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1C9FF3-47CA-404E-87F0-B7CE1E792150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7171" name="Заголовок 6"/>
          <p:cNvSpPr>
            <a:spLocks noGrp="1"/>
          </p:cNvSpPr>
          <p:nvPr>
            <p:ph type="ctrTitle"/>
          </p:nvPr>
        </p:nvSpPr>
        <p:spPr>
          <a:xfrm>
            <a:off x="1403350" y="836613"/>
            <a:ext cx="7489825" cy="2663825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Стандарт вводится только в классах, которые формируются на </a:t>
            </a:r>
            <a:r>
              <a:rPr lang="ru-RU" altLang="ru-RU" sz="32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первый год обучения в год внедрения Стандарта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, то есть в 1 классах, открываемых в образовательной организации в год внедрения Стандарта</a:t>
            </a:r>
          </a:p>
        </p:txBody>
      </p:sp>
      <p:pic>
        <p:nvPicPr>
          <p:cNvPr id="7172" name="Picture 6" descr="C:\Users\1\Desktop\92818790_3646178_imagede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086225"/>
            <a:ext cx="34036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E9BB91-74BF-4376-AAC1-A5A38FA8C99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2860C1-673E-484E-A75B-A5357360941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196" name="Rectangle 3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altLang="ru-RU" sz="4000" smtClean="0"/>
          </a:p>
        </p:txBody>
      </p:sp>
      <p:sp>
        <p:nvSpPr>
          <p:cNvPr id="8197" name="Rectangle 39"/>
          <p:cNvSpPr>
            <a:spLocks noChangeArrowheads="1"/>
          </p:cNvSpPr>
          <p:nvPr/>
        </p:nvSpPr>
        <p:spPr bwMode="auto">
          <a:xfrm>
            <a:off x="1403350" y="476250"/>
            <a:ext cx="72723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altLang="ru-RU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Стандарт устанавливает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сроки освоения АООП обучающимися с умственной отсталостью (интеллектуальными нарушениями)</a:t>
            </a:r>
          </a:p>
          <a:p>
            <a:pPr marL="342900" indent="-342900"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9-13 лет</a:t>
            </a:r>
          </a:p>
          <a:p>
            <a:pPr marL="342900" indent="-342900" algn="ctr"/>
            <a:endParaRPr lang="ru-RU" altLang="ru-RU" sz="32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altLang="ru-RU" sz="3200" u="sng">
                <a:solidFill>
                  <a:srgbClr val="FFFF00"/>
                </a:solidFill>
              </a:rPr>
              <a:t>пролонгированные</a:t>
            </a:r>
            <a:r>
              <a:rPr lang="ru-RU" altLang="ru-RU" sz="3200"/>
              <a:t> </a:t>
            </a:r>
          </a:p>
          <a:p>
            <a:pPr marL="342900" indent="-342900" algn="ctr"/>
            <a:r>
              <a:rPr lang="ru-RU" altLang="ru-RU" sz="3200"/>
              <a:t>сроки обучения в первом классе на два года</a:t>
            </a:r>
            <a:endParaRPr lang="ru-RU" altLang="ru-RU" sz="32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altLang="ru-RU" sz="2400" b="1">
              <a:solidFill>
                <a:srgbClr val="0000FF"/>
              </a:solidFill>
              <a:latin typeface="Georgia" pitchFamily="18" charset="0"/>
            </a:endParaRPr>
          </a:p>
          <a:p>
            <a:pPr marL="342900" indent="-342900" algn="ctr"/>
            <a:endParaRPr lang="ru-RU" altLang="ru-RU" sz="2400" b="1">
              <a:solidFill>
                <a:srgbClr val="0000FF"/>
              </a:solidFill>
              <a:latin typeface="Georgia" pitchFamily="18" charset="0"/>
            </a:endParaRPr>
          </a:p>
          <a:p>
            <a:pPr marL="342900" indent="-342900" algn="ctr"/>
            <a:endParaRPr lang="ru-RU" altLang="ru-RU" sz="2400" b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8198" name="Прямоугольник 2"/>
          <p:cNvSpPr>
            <a:spLocks noChangeArrowheads="1"/>
          </p:cNvSpPr>
          <p:nvPr/>
        </p:nvSpPr>
        <p:spPr bwMode="auto">
          <a:xfrm>
            <a:off x="971550" y="2492375"/>
            <a:ext cx="81724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209675"/>
          </a:xfrm>
        </p:spPr>
        <p:txBody>
          <a:bodyPr/>
          <a:lstStyle/>
          <a:p>
            <a:r>
              <a:rPr lang="ru-RU" altLang="ru-RU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Стандарт предусматривает </a:t>
            </a:r>
            <a:endParaRPr lang="ru-RU" altLang="ru-RU" smtClean="0">
              <a:solidFill>
                <a:srgbClr val="FFFF00"/>
              </a:solidFill>
            </a:endParaRPr>
          </a:p>
        </p:txBody>
      </p:sp>
      <p:sp>
        <p:nvSpPr>
          <p:cNvPr id="9219" name="Рисунок SmartArt 2"/>
          <p:cNvSpPr>
            <a:spLocks noGrp="1" noTextEdit="1"/>
          </p:cNvSpPr>
          <p:nvPr>
            <p:ph type="dgm" idx="1"/>
          </p:nvPr>
        </p:nvSpPr>
        <p:spPr>
          <a:xfrm>
            <a:off x="457200" y="1341438"/>
            <a:ext cx="8229600" cy="4784725"/>
          </a:xfrm>
        </p:spPr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E3510F-ABFF-4488-B4FD-937A3CB06AD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1331913" y="1341438"/>
            <a:ext cx="75612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возможность гибкой смены образовательного маршрута, программ и условий получения образования обучающимися на основе комплексной оценки личностных и предметных результатов освоения АООП, (заключения ПМПК) и согласия родителей.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16013" y="620713"/>
            <a:ext cx="7570787" cy="5903912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На основе Стандарта организация может разработать </a:t>
            </a:r>
            <a:r>
              <a:rPr lang="ru-RU" altLang="ru-RU" sz="32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 или несколько вариантов 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АООП с учетом особых образовательных потребностей обучающихся с умственной отсталостью 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Для обучающихся с умеренной, тяжелой или глубокой умственной отсталостью, с тяжелыми и множественными нарушениями развития на основе требований Стандарта и АООП организация разрабатывает </a:t>
            </a:r>
            <a:r>
              <a:rPr lang="ru-RU" altLang="ru-RU" sz="32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специальную индивидуальную программу развития 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(далее ― СИПР)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49AB7B-3D0D-43DB-9403-D0BE68679C95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476375" y="2420938"/>
            <a:ext cx="6981825" cy="1179512"/>
          </a:xfrm>
        </p:spPr>
        <p:txBody>
          <a:bodyPr/>
          <a:lstStyle/>
          <a:p>
            <a:r>
              <a:rPr lang="ru-RU" altLang="ru-RU" sz="4800" smtClean="0">
                <a:latin typeface="Times New Roman" pitchFamily="18" charset="0"/>
                <a:cs typeface="Times New Roman" pitchFamily="18" charset="0"/>
              </a:rPr>
              <a:t>сохраняется возможность перехода обучающегося с одного варианта АООП на другой. Основанием для этого является </a:t>
            </a:r>
            <a:br>
              <a:rPr lang="ru-RU" alt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заключение ПМПК и заявление родителей</a:t>
            </a:r>
            <a:r>
              <a:rPr lang="ru-RU" altLang="ru-RU" sz="4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8A0D3A-D46A-476D-ABB2-5474801DBCFF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</TotalTime>
  <Words>1547</Words>
  <Application>Microsoft Office PowerPoint</Application>
  <PresentationFormat>Экран (4:3)</PresentationFormat>
  <Paragraphs>126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Georgia</vt:lpstr>
      <vt:lpstr>Symbol</vt:lpstr>
      <vt:lpstr>Diseño predeterminado</vt:lpstr>
      <vt:lpstr>Внедрение  федерального  государственного  образовательного  стандарта образования обучающихся с умственной отсталостью (интеллектуальными нарушениями)    </vt:lpstr>
      <vt:lpstr>Федеральный государственный образовательный стандарт образования обучающихся с умственной отсталостью (интеллектуальными нарушениями)</vt:lpstr>
      <vt:lpstr>Государственная аккредитация</vt:lpstr>
      <vt:lpstr>Предметом регулирования Стандарта являются отношения в сфере образования следующих групп обучающихся с умственной отсталостью  </vt:lpstr>
      <vt:lpstr>Стандарт вводится только в классах, которые формируются на первый год обучения в год внедрения Стандарта, то есть в 1 классах, открываемых в образовательной организации в год внедрения Стандарта</vt:lpstr>
      <vt:lpstr>Слайд 6</vt:lpstr>
      <vt:lpstr>Стандарт предусматривает </vt:lpstr>
      <vt:lpstr>На основе Стандарта организация может разработать один или несколько вариантов АООП с учетом особых образовательных потребностей обучающихся с умственной отсталостью  Для обучающихся с умеренной, тяжелой или глубокой умственной отсталостью, с тяжелыми и множественными нарушениями развития на основе требований Стандарта и АООП организация разрабатывает специальную индивидуальную программу развития (далее ― СИПР) </vt:lpstr>
      <vt:lpstr>сохраняется возможность перехода обучающегося с одного варианта АООП на другой. Основанием для этого является  заключение ПМПК и заявление родителей.</vt:lpstr>
      <vt:lpstr>Стандарт включает в себя требования к: </vt:lpstr>
      <vt:lpstr>АООП включает </vt:lpstr>
      <vt:lpstr>Слайд 12</vt:lpstr>
      <vt:lpstr>Итоговая аттестация</vt:lpstr>
      <vt:lpstr>Организация итоговой аттестации в классах, обучающихся не по стандарту</vt:lpstr>
      <vt:lpstr>Слайд 15</vt:lpstr>
      <vt:lpstr>Порядок выдачи документов об обучении</vt:lpstr>
      <vt:lpstr>Подготовительный  период внедрения ФГОС </vt:lpstr>
      <vt:lpstr>Нормативно-правовая база внедрения ФГОС</vt:lpstr>
      <vt:lpstr>Слайд 19</vt:lpstr>
      <vt:lpstr>Слайд 20</vt:lpstr>
      <vt:lpstr>Региональные документы</vt:lpstr>
      <vt:lpstr>Документы образовательной организации</vt:lpstr>
      <vt:lpstr>Приказы ОУ:</vt:lpstr>
      <vt:lpstr>Слайд 24</vt:lpstr>
      <vt:lpstr>Компьютерные средства  обучения, мультимедийные средства </vt:lpstr>
      <vt:lpstr>Комплект аудиовизуальных  и тактильных средств обучения  для организации коррекционно-реабилитационной работы с детьми</vt:lpstr>
      <vt:lpstr>Специализированный адаптивный комплекс для организации занятий по мобилизации всех двигательных возможностей и коррекции нарушений двигательной сферы у детей</vt:lpstr>
      <vt:lpstr>Требование  к специальным учебникам, специальным рабочим тетрадям</vt:lpstr>
      <vt:lpstr>Источники информации</vt:lpstr>
      <vt:lpstr>Требования  к кадрам</vt:lpstr>
      <vt:lpstr>Спасибо за внимание!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Владелец</cp:lastModifiedBy>
  <cp:revision>692</cp:revision>
  <dcterms:created xsi:type="dcterms:W3CDTF">2010-05-23T14:28:12Z</dcterms:created>
  <dcterms:modified xsi:type="dcterms:W3CDTF">2017-01-12T19:43:01Z</dcterms:modified>
</cp:coreProperties>
</file>