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5"/>
  </p:notesMasterIdLst>
  <p:sldIdLst>
    <p:sldId id="256" r:id="rId2"/>
    <p:sldId id="267" r:id="rId3"/>
    <p:sldId id="257" r:id="rId4"/>
    <p:sldId id="269" r:id="rId5"/>
    <p:sldId id="265" r:id="rId6"/>
    <p:sldId id="266" r:id="rId7"/>
    <p:sldId id="260" r:id="rId8"/>
    <p:sldId id="294" r:id="rId9"/>
    <p:sldId id="295" r:id="rId10"/>
    <p:sldId id="258" r:id="rId11"/>
    <p:sldId id="259" r:id="rId12"/>
    <p:sldId id="261" r:id="rId13"/>
    <p:sldId id="268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 autoAdjust="0"/>
    <p:restoredTop sz="94713" autoAdjust="0"/>
  </p:normalViewPr>
  <p:slideViewPr>
    <p:cSldViewPr snapToGrid="0" snapToObjects="1">
      <p:cViewPr varScale="1">
        <p:scale>
          <a:sx n="65" d="100"/>
          <a:sy n="65" d="100"/>
        </p:scale>
        <p:origin x="-19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83C9-B4FA-494A-BD45-4AC29E9D191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C3DC5-1B54-406D-BBA5-69A12ADE7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9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C3DC5-1B54-406D-BBA5-69A12ADE7D4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64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C3DC5-1B54-406D-BBA5-69A12ADE7D4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38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88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6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83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68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741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66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08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52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86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96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78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2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51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12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7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784" y="2139882"/>
            <a:ext cx="6903719" cy="2569094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/>
                <a:cs typeface="Times New Roman"/>
              </a:rPr>
              <a:t>КОЛЛЕДЖ</a:t>
            </a:r>
            <a:br>
              <a:rPr lang="ru-RU" sz="3200" b="1" dirty="0">
                <a:latin typeface="Times New Roman"/>
                <a:cs typeface="Times New Roman"/>
              </a:rPr>
            </a:br>
            <a:r>
              <a:rPr lang="ru-RU" sz="3200" b="1" dirty="0">
                <a:latin typeface="Times New Roman"/>
                <a:cs typeface="Times New Roman"/>
              </a:rPr>
              <a:t>Санкт-Петербургского института (филиала) ВГУЮ </a:t>
            </a:r>
            <a:br>
              <a:rPr lang="ru-RU" sz="3200" b="1" dirty="0">
                <a:latin typeface="Times New Roman"/>
                <a:cs typeface="Times New Roman"/>
              </a:rPr>
            </a:br>
            <a:r>
              <a:rPr lang="ru-RU" sz="3200" b="1" dirty="0">
                <a:latin typeface="Times New Roman"/>
                <a:cs typeface="Times New Roman"/>
              </a:rPr>
              <a:t>(РПА Минюста России) 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39" y="5349240"/>
            <a:ext cx="7196328" cy="859536"/>
          </a:xfrm>
        </p:spPr>
        <p:txBody>
          <a:bodyPr/>
          <a:lstStyle/>
          <a:p>
            <a:pPr algn="ctr"/>
            <a:endParaRPr lang="en-US" b="1" dirty="0">
              <a:solidFill>
                <a:srgbClr val="008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7E86B5-37BA-40DB-9991-B510B9910B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3585" y="0"/>
            <a:ext cx="2188654" cy="21398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2689BD-F560-41E6-B577-C8ADAC3BB4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7343" y="5662993"/>
            <a:ext cx="10096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6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256" y="740664"/>
            <a:ext cx="4909056" cy="695960"/>
          </a:xfrm>
        </p:spPr>
        <p:txBody>
          <a:bodyPr/>
          <a:lstStyle/>
          <a:p>
            <a:r>
              <a:rPr lang="ru-RU" sz="3200" b="1" dirty="0">
                <a:latin typeface="Times New Roman"/>
                <a:cs typeface="Times New Roman"/>
              </a:rPr>
              <a:t>Формы и срок обучения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070846"/>
            <a:ext cx="6940296" cy="4182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latin typeface="Times New Roman"/>
                <a:cs typeface="Times New Roman"/>
              </a:rPr>
              <a:t>Срок обучения: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u="sng" dirty="0">
                <a:effectLst/>
                <a:latin typeface="Times New Roman"/>
                <a:cs typeface="Times New Roman"/>
              </a:rPr>
              <a:t>Очная форма обучения </a:t>
            </a:r>
            <a:r>
              <a:rPr lang="ru-RU" sz="2000" dirty="0">
                <a:effectLst/>
                <a:latin typeface="Times New Roman"/>
                <a:cs typeface="Times New Roman"/>
              </a:rPr>
              <a:t>- </a:t>
            </a:r>
            <a:r>
              <a:rPr lang="ru-RU" sz="2000" b="1" dirty="0">
                <a:effectLst/>
                <a:latin typeface="Times New Roman"/>
                <a:cs typeface="Times New Roman"/>
              </a:rPr>
              <a:t>1 год 10 месяцев </a:t>
            </a:r>
            <a:r>
              <a:rPr lang="ru-RU" sz="2000" dirty="0">
                <a:effectLst/>
                <a:latin typeface="Times New Roman"/>
                <a:cs typeface="Times New Roman"/>
              </a:rPr>
              <a:t>на базе среднего общего образования (11 классов); </a:t>
            </a:r>
            <a:r>
              <a:rPr lang="ru-RU" sz="2000" b="1" dirty="0">
                <a:effectLst/>
                <a:latin typeface="Times New Roman"/>
                <a:cs typeface="Times New Roman"/>
              </a:rPr>
              <a:t>2 года 10 месяцев </a:t>
            </a:r>
            <a:r>
              <a:rPr lang="ru-RU" sz="2000" dirty="0">
                <a:effectLst/>
                <a:latin typeface="Times New Roman"/>
                <a:cs typeface="Times New Roman"/>
              </a:rPr>
              <a:t>– на базе основного общего образования (9 классов)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u="sng" dirty="0">
                <a:effectLst/>
                <a:latin typeface="Times New Roman"/>
                <a:cs typeface="Times New Roman"/>
              </a:rPr>
              <a:t>Очно-заочная форма обучения </a:t>
            </a:r>
            <a:r>
              <a:rPr lang="ru-RU" sz="2000" dirty="0">
                <a:effectLst/>
                <a:latin typeface="Times New Roman"/>
                <a:cs typeface="Times New Roman"/>
              </a:rPr>
              <a:t>- 2 года 10 месяцев на базе среднего общего образования (11 классов).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/>
                <a:cs typeface="Times New Roman"/>
              </a:rPr>
              <a:t>Прием на обучение в 2021 году осуществляется по договорам об оказании платных образовательных услуг</a:t>
            </a: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D1FC6E-6AA4-4059-97E1-CF6E1ECDBC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545" y="1"/>
            <a:ext cx="1646025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" y="609600"/>
            <a:ext cx="5713728" cy="12283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/>
                <a:cs typeface="Times New Roman"/>
              </a:rPr>
              <a:t>Стоимость обучения</a:t>
            </a:r>
            <a:r>
              <a:rPr lang="ru-RU" sz="3200" b="1" dirty="0">
                <a:latin typeface="Times New Roman"/>
                <a:cs typeface="Times New Roman"/>
              </a:rPr>
              <a:t/>
            </a:r>
            <a:br>
              <a:rPr lang="ru-RU" sz="3200" b="1" dirty="0">
                <a:latin typeface="Times New Roman"/>
                <a:cs typeface="Times New Roman"/>
              </a:rPr>
            </a:br>
            <a:r>
              <a:rPr lang="ru-RU" sz="3200" b="1" dirty="0">
                <a:latin typeface="Times New Roman"/>
                <a:cs typeface="Times New Roman"/>
              </a:rPr>
              <a:t>(в 2020-2021 учебному году)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9750527"/>
              </p:ext>
            </p:extLst>
          </p:nvPr>
        </p:nvGraphicFramePr>
        <p:xfrm>
          <a:off x="216535" y="2015744"/>
          <a:ext cx="7262738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6946">
                  <a:extLst>
                    <a:ext uri="{9D8B030D-6E8A-4147-A177-3AD203B41FA5}">
                      <a16:colId xmlns:a16="http://schemas.microsoft.com/office/drawing/2014/main" xmlns="" val="4076681395"/>
                    </a:ext>
                  </a:extLst>
                </a:gridCol>
                <a:gridCol w="1442623">
                  <a:extLst>
                    <a:ext uri="{9D8B030D-6E8A-4147-A177-3AD203B41FA5}">
                      <a16:colId xmlns:a16="http://schemas.microsoft.com/office/drawing/2014/main" xmlns="" val="3866000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Форма обучения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стоимость за 2020-2021 учебный год без учета снижения, руб.*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стоимость за 2020-2021 учебный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  <a:cs typeface="Times New Roman"/>
                        </a:rPr>
                        <a:t> год с учетом снижения*, руб.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стоимость за семестр обучения, с учетом снижения </a:t>
                      </a:r>
                      <a:r>
                        <a:rPr lang="ru-RU" sz="1600" dirty="0" err="1">
                          <a:latin typeface="Georgia" panose="02040502050405020303" pitchFamily="18" charset="0"/>
                          <a:cs typeface="Times New Roman"/>
                        </a:rPr>
                        <a:t>руб</a:t>
                      </a:r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*.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очная </a:t>
                      </a:r>
                      <a:r>
                        <a:rPr lang="ru-RU" sz="1600" baseline="0" dirty="0">
                          <a:latin typeface="Georgia" panose="02040502050405020303" pitchFamily="18" charset="0"/>
                          <a:cs typeface="Times New Roman"/>
                        </a:rPr>
                        <a:t>форма обучения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120 000,00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102 000,00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51 000,00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очно-форма обучения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</a:rPr>
                        <a:t>72 000,00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61 200,00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Georgia" panose="02040502050405020303" pitchFamily="18" charset="0"/>
                          <a:cs typeface="Times New Roman"/>
                        </a:rPr>
                        <a:t>30 600,00</a:t>
                      </a:r>
                      <a:endParaRPr lang="en-US" sz="1600" dirty="0">
                        <a:latin typeface="Georgia" panose="02040502050405020303" pitchFamily="18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535" y="5039779"/>
            <a:ext cx="7144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*  </a:t>
            </a:r>
            <a:r>
              <a:rPr lang="ru-RU" dirty="0">
                <a:latin typeface="Georgia" panose="02040502050405020303" pitchFamily="18" charset="0"/>
              </a:rPr>
              <a:t>н</a:t>
            </a:r>
            <a:r>
              <a:rPr lang="en-US" dirty="0">
                <a:latin typeface="Georgia" panose="02040502050405020303" pitchFamily="18" charset="0"/>
                <a:cs typeface="Times New Roman"/>
              </a:rPr>
              <a:t>а </a:t>
            </a:r>
            <a:r>
              <a:rPr lang="ru-RU" dirty="0">
                <a:latin typeface="Georgia" panose="02040502050405020303" pitchFamily="18" charset="0"/>
                <a:cs typeface="Times New Roman"/>
              </a:rPr>
              <a:t>основании приказа Института стоимость в 2020 году снижена для всех обучающихся в колледже на </a:t>
            </a:r>
            <a:r>
              <a:rPr lang="en-US" dirty="0">
                <a:latin typeface="Georgia" panose="02040502050405020303" pitchFamily="18" charset="0"/>
                <a:cs typeface="Times New Roman"/>
              </a:rPr>
              <a:t>15 </a:t>
            </a:r>
            <a:r>
              <a:rPr lang="en-US" dirty="0">
                <a:latin typeface="Times New Roman"/>
                <a:cs typeface="Times New Roman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9424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429768"/>
            <a:ext cx="7552944" cy="12710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cs typeface="Times New Roman"/>
              </a:rPr>
              <a:t>Приемная кампания 2021</a:t>
            </a:r>
            <a:r>
              <a:rPr lang="en-US" sz="2400" b="1" dirty="0">
                <a:latin typeface="Georgia" panose="02040502050405020303" pitchFamily="18" charset="0"/>
                <a:cs typeface="Times New Roman"/>
              </a:rPr>
              <a:t/>
            </a:r>
            <a:br>
              <a:rPr lang="en-US" sz="2400" b="1" dirty="0">
                <a:latin typeface="Georgia" panose="02040502050405020303" pitchFamily="18" charset="0"/>
                <a:cs typeface="Times New Roman"/>
              </a:rPr>
            </a:b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Приемная комиссия: 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pk@szfrpa.ru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vk.com/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abit_szfrpa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8 (812) 323-16-01 </a:t>
            </a:r>
            <a:endParaRPr lang="en-US" sz="2400" b="1" dirty="0">
              <a:solidFill>
                <a:schemeClr val="tx1"/>
              </a:solidFill>
              <a:latin typeface="Georgia" panose="02040502050405020303" pitchFamily="18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3392"/>
            <a:ext cx="8902827" cy="4785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  <a:cs typeface="Times New Roman"/>
              </a:rPr>
              <a:t>Начало приема документов на программу среднего профессионального образования - с </a:t>
            </a:r>
            <a:r>
              <a:rPr lang="en-US" b="1" dirty="0">
                <a:latin typeface="Georgia" panose="02040502050405020303" pitchFamily="18" charset="0"/>
                <a:cs typeface="Times New Roman"/>
              </a:rPr>
              <a:t>18</a:t>
            </a:r>
            <a:r>
              <a:rPr lang="ru-RU" b="1" dirty="0">
                <a:latin typeface="Georgia" panose="02040502050405020303" pitchFamily="18" charset="0"/>
                <a:cs typeface="Times New Roman"/>
              </a:rPr>
              <a:t> июня 2021 года</a:t>
            </a: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  <a:cs typeface="Times New Roman"/>
              </a:rPr>
              <a:t>В срок до 1 марта 2021 года на официальном сайте Института будет размещена следующая информация:</a:t>
            </a:r>
          </a:p>
          <a:p>
            <a:pPr marL="628650" indent="-285750" algn="just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Правила приема;</a:t>
            </a:r>
          </a:p>
          <a:p>
            <a:pPr marL="628650" indent="-285750" algn="just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условия приема на обучение по договорам об оказании платных образовательных услуг;</a:t>
            </a:r>
          </a:p>
          <a:p>
            <a:pPr marL="628650" indent="-285750" algn="just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требования к уровню образования, которое необходимо для поступления (основное общее или среднее общее образование);</a:t>
            </a:r>
          </a:p>
          <a:p>
            <a:pPr marL="628650" indent="-285750" algn="just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информацию о возможности приема заявлений и необходимых документов, предусмотренных Правилами, в электронной форме</a:t>
            </a:r>
            <a:endParaRPr lang="en-US" b="1" dirty="0">
              <a:latin typeface="Georgia" panose="02040502050405020303" pitchFamily="18" charset="0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8524FD4-70EA-4332-A1D9-79E9122378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2677" y="5616482"/>
            <a:ext cx="12001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8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0352" y="1965961"/>
            <a:ext cx="6638544" cy="1938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latin typeface="Georgia" panose="02040502050405020303" pitchFamily="18" charset="0"/>
              </a:rPr>
              <a:t>Благодарим </a:t>
            </a:r>
          </a:p>
          <a:p>
            <a:pPr algn="ctr">
              <a:buNone/>
            </a:pPr>
            <a:r>
              <a:rPr lang="ru-RU" sz="3600" dirty="0">
                <a:latin typeface="Georgia" panose="02040502050405020303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1163FB5-B39A-4D12-95D3-7E826F500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75" y="906520"/>
            <a:ext cx="3569724" cy="5000504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53FCD34-33D8-4F60-A363-67A27EF14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946" y="576072"/>
            <a:ext cx="2962929" cy="598932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Georgia" panose="02040502050405020303" pitchFamily="18" charset="0"/>
              </a:rPr>
              <a:t>На основании приказа Рособрнадзора </a:t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>от 12.05.2020 № 577 Санкт-Петербургскому институту (филиалу) ВГУЮ (Р ПА Минюста России) </a:t>
            </a:r>
            <a:r>
              <a:rPr lang="ru-RU" sz="1800" b="1" dirty="0">
                <a:latin typeface="Georgia" panose="02040502050405020303" pitchFamily="18" charset="0"/>
              </a:rPr>
              <a:t>выдана лицензия </a:t>
            </a:r>
            <a:r>
              <a:rPr lang="ru-RU" sz="1800" dirty="0">
                <a:latin typeface="Georgia" panose="02040502050405020303" pitchFamily="18" charset="0"/>
              </a:rPr>
              <a:t>на осуществление образовательной деятельности по программе среднего профессионального образования 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  <a:r>
              <a:rPr lang="ru-RU" sz="1800" dirty="0">
                <a:latin typeface="Georgia" panose="02040502050405020303" pitchFamily="18" charset="0"/>
              </a:rPr>
              <a:t>по специальности </a:t>
            </a:r>
            <a:r>
              <a:rPr lang="ru-RU" sz="1800" b="1" dirty="0">
                <a:latin typeface="Georgia" panose="02040502050405020303" pitchFamily="18" charset="0"/>
              </a:rPr>
              <a:t>40.02.03 Право и судебное администрирование (квалификация – специалист по судебному администрированию)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0E2DE1-C77F-4A63-A007-20A00323BE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5267" y="5638038"/>
            <a:ext cx="1114425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992" y="759280"/>
            <a:ext cx="4590288" cy="98755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Times New Roman"/>
                <a:ea typeface="+mn-ea"/>
                <a:cs typeface="Times New Roman"/>
              </a:rPr>
              <a:t>40.02.03 Право и судебное администрирование</a:t>
            </a:r>
            <a:endParaRPr lang="en-US" sz="3200" b="1" dirty="0">
              <a:solidFill>
                <a:srgbClr val="008000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5" y="2221992"/>
            <a:ext cx="6501384" cy="44458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cs typeface="Times New Roman"/>
              </a:rPr>
              <a:t>отличное начало успешной карьеры в юридической деятельности</a:t>
            </a:r>
            <a:r>
              <a:rPr lang="en-US" b="1" dirty="0" smtClean="0">
                <a:latin typeface="Times New Roman"/>
                <a:cs typeface="Times New Roman"/>
              </a:rPr>
              <a:t>;</a:t>
            </a:r>
            <a:endParaRPr lang="en-US" b="1" dirty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latin typeface="Times New Roman"/>
                <a:cs typeface="Times New Roman"/>
              </a:rPr>
              <a:t>высокий профессиональный уровень профессорско-преподавательского состава, а также работников с опытом практической деятельности в профессиональной сфере;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latin typeface="Times New Roman"/>
                <a:cs typeface="Times New Roman"/>
              </a:rPr>
              <a:t>освоение новых сфер деятельности по специальностям, востребованным на рынке труда;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latin typeface="Times New Roman"/>
                <a:cs typeface="Times New Roman"/>
              </a:rPr>
              <a:t>уникальные условия для плодотворной творческой работы;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latin typeface="Times New Roman"/>
                <a:cs typeface="Times New Roman"/>
              </a:rPr>
              <a:t>современные практико-ориентированные технологии, применяемые преподавателями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DEDDCF-BCA7-4DA0-BD33-D7E13B826C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8" y="1"/>
            <a:ext cx="2051494" cy="20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9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984" y="362933"/>
            <a:ext cx="5166360" cy="136528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Georgia" panose="02040502050405020303" pitchFamily="18" charset="0"/>
              </a:rPr>
              <a:t>СИСТЕМА НЕПРЕРЫВНОГО ОБРАЗОВАНИЯ: </a:t>
            </a:r>
            <a:br>
              <a:rPr lang="ru-RU" sz="3100" dirty="0">
                <a:latin typeface="Georgia" panose="02040502050405020303" pitchFamily="18" charset="0"/>
              </a:rPr>
            </a:br>
            <a:r>
              <a:rPr lang="ru-RU" sz="3100" dirty="0">
                <a:latin typeface="Times New Roman"/>
                <a:cs typeface="Times New Roman"/>
              </a:rPr>
              <a:t>Колледж – </a:t>
            </a:r>
            <a:r>
              <a:rPr lang="ru-RU" sz="3200" dirty="0">
                <a:latin typeface="Times New Roman"/>
                <a:cs typeface="Times New Roman"/>
              </a:rPr>
              <a:t>ВУЗ</a:t>
            </a:r>
            <a:r>
              <a:rPr lang="ru-RU" sz="3200" b="1" dirty="0">
                <a:latin typeface="Times New Roman"/>
                <a:cs typeface="Times New Roman"/>
              </a:rPr>
              <a:t/>
            </a:r>
            <a:br>
              <a:rPr lang="ru-RU" sz="3200" b="1" dirty="0">
                <a:latin typeface="Times New Roman"/>
                <a:cs typeface="Times New Roman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1" y="2139696"/>
            <a:ext cx="6428232" cy="42611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/>
                <a:cs typeface="Times New Roman"/>
              </a:rPr>
              <a:t>Преимущества продолжения обучения по программам бакалавриата и специалитета для выпускников колледжа Санкт-Петербургского института (филиала) ВГУЮ (РПА Минюста России: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cs typeface="Times New Roman"/>
              </a:rPr>
              <a:t>Ускоренный срок обучения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cs typeface="Times New Roman"/>
              </a:rPr>
              <a:t>Поступление без ЕГЭ, по внутренним вступительным испытаниям вуза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cs typeface="Times New Roman"/>
              </a:rPr>
              <a:t>Снижение стоимости обучения в вузе для выпускников колледжа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5037EF-DE5B-4690-A539-5050C0E380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265" y="82297"/>
            <a:ext cx="1833073" cy="179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544" y="251969"/>
            <a:ext cx="5057521" cy="13208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Программа подготовки специалиста по судебному администрированию включает:  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846" y="1636776"/>
            <a:ext cx="3160170" cy="795529"/>
          </a:xfrm>
        </p:spPr>
        <p:txBody>
          <a:bodyPr/>
          <a:lstStyle/>
          <a:p>
            <a:r>
              <a:rPr lang="ru-RU" sz="2000" b="1" dirty="0">
                <a:latin typeface="Times New Roman"/>
                <a:cs typeface="Times New Roman"/>
              </a:rPr>
              <a:t>Общепрофессиональные дисциплины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686" y="2560320"/>
            <a:ext cx="3160170" cy="41339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Теория государства и права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Конституционное право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Правоохранительные и судебные органы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Гражданское право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Гражданский процесс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Уголовное право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Уголовный процесс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Безопасность жизнедеятельности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Трудовое право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Управление персоналом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9074" y="1566314"/>
            <a:ext cx="3465576" cy="865991"/>
          </a:xfrm>
        </p:spPr>
        <p:txBody>
          <a:bodyPr/>
          <a:lstStyle/>
          <a:p>
            <a:r>
              <a:rPr lang="ru-RU" sz="2000" b="1" dirty="0">
                <a:latin typeface="Times New Roman"/>
                <a:cs typeface="Times New Roman"/>
              </a:rPr>
              <a:t>Дисциплины профессиональных модулей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8489" y="2649071"/>
            <a:ext cx="3465576" cy="404521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Организационно-техническое обеспечение работы судов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Архивное дело в суде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Информатизация деятельности в суде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Судебная статистика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ru-RU" sz="1800" dirty="0">
                <a:latin typeface="Times New Roman"/>
                <a:cs typeface="Times New Roman"/>
              </a:rPr>
              <a:t>Обеспечение исполнения решений суда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8797FA5-C03A-4CAF-91C4-24AA857607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10"/>
            <a:ext cx="1773936" cy="17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28" y="248303"/>
            <a:ext cx="4195824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Обязательный раздел программы подготовки - ПРАКТИКА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13" y="1737360"/>
            <a:ext cx="3456432" cy="362102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>
              <a:latin typeface="Times New Roman"/>
              <a:cs typeface="Times New Roman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>
              <a:latin typeface="Times New Roman"/>
              <a:cs typeface="Times New Roman"/>
            </a:endParaRPr>
          </a:p>
          <a:p>
            <a:pPr algn="l"/>
            <a:r>
              <a:rPr lang="ru-RU" b="1" dirty="0">
                <a:latin typeface="Times New Roman"/>
                <a:cs typeface="Times New Roman"/>
              </a:rPr>
              <a:t>Виды и типы практик: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cs typeface="Times New Roman"/>
              </a:rPr>
              <a:t>Учебная практика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cs typeface="Times New Roman"/>
              </a:rPr>
              <a:t>Производственная практика по профилю специальности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>
                <a:latin typeface="Times New Roman"/>
                <a:cs typeface="Times New Roman"/>
              </a:rPr>
              <a:t>Преддипломная практика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2232" y="1984248"/>
            <a:ext cx="3456432" cy="4405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/>
                <a:cs typeface="Times New Roman"/>
              </a:rPr>
              <a:t>Места прохождения практик: </a:t>
            </a:r>
            <a:endParaRPr lang="en-US" sz="2400" b="1" dirty="0">
              <a:latin typeface="Times New Roman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с</a:t>
            </a:r>
            <a:r>
              <a:rPr lang="ru-RU" sz="2000" dirty="0">
                <a:latin typeface="Times New Roman"/>
                <a:cs typeface="Times New Roman"/>
              </a:rPr>
              <a:t>уды общей юрисдикции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cs typeface="Times New Roman"/>
              </a:rPr>
              <a:t>арбитражные суды субъекта РФ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cs typeface="Times New Roman"/>
              </a:rPr>
              <a:t>с</a:t>
            </a:r>
            <a:r>
              <a:rPr lang="uk-UA" sz="2000" dirty="0">
                <a:latin typeface="Times New Roman"/>
                <a:cs typeface="Times New Roman"/>
              </a:rPr>
              <a:t>удебные у</a:t>
            </a:r>
            <a:r>
              <a:rPr lang="ru-RU" sz="2000" dirty="0" err="1">
                <a:latin typeface="Times New Roman"/>
                <a:cs typeface="Times New Roman"/>
              </a:rPr>
              <a:t>частки</a:t>
            </a:r>
            <a:r>
              <a:rPr lang="ru-RU" sz="2000" dirty="0">
                <a:latin typeface="Times New Roman"/>
                <a:cs typeface="Times New Roman"/>
              </a:rPr>
              <a:t> мировых судей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/>
                <a:cs typeface="Times New Roman"/>
              </a:rPr>
              <a:t>у</a:t>
            </a:r>
            <a:r>
              <a:rPr lang="ru-RU" sz="2000" dirty="0">
                <a:latin typeface="Times New Roman"/>
                <a:cs typeface="Times New Roman"/>
              </a:rPr>
              <a:t>правление судебного департамента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cs typeface="Times New Roman"/>
              </a:rPr>
              <a:t>территориальные органы Минюста России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A70019-25C8-4610-AA19-2CFB2DFB82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26" y="91441"/>
            <a:ext cx="1755662" cy="17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2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59" y="296586"/>
            <a:ext cx="4398265" cy="1417638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  <a:latin typeface="Times New Roman"/>
                <a:cs typeface="Times New Roman"/>
              </a:rPr>
              <a:t>Диплом о среднем профессиональном образовании </a:t>
            </a:r>
            <a:r>
              <a:rPr lang="ru-RU" sz="2000" b="1" dirty="0">
                <a:effectLst/>
                <a:latin typeface="Times New Roman"/>
                <a:cs typeface="Times New Roman"/>
              </a:rPr>
              <a:t>позволяет выпускнику колледжа работать </a:t>
            </a:r>
            <a:r>
              <a:rPr lang="ru-RU" sz="2000" b="1" dirty="0" smtClean="0">
                <a:effectLst/>
                <a:latin typeface="Times New Roman"/>
                <a:cs typeface="Times New Roman"/>
              </a:rPr>
              <a:t>в должности:</a:t>
            </a:r>
            <a:r>
              <a:rPr lang="ru-RU" sz="2000" dirty="0">
                <a:effectLst/>
                <a:latin typeface="Times New Roman"/>
                <a:cs typeface="Times New Roman"/>
              </a:rPr>
              <a:t/>
            </a:r>
            <a:br>
              <a:rPr lang="ru-RU" sz="2000" dirty="0">
                <a:effectLst/>
                <a:latin typeface="Times New Roman"/>
                <a:cs typeface="Times New Roman"/>
              </a:rPr>
            </a:b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6" y="1714223"/>
            <a:ext cx="7373822" cy="50402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Times New Roman"/>
                <a:cs typeface="Times New Roman"/>
              </a:rPr>
              <a:t>с</a:t>
            </a:r>
            <a:r>
              <a:rPr lang="ru-RU" sz="2000" dirty="0" err="1">
                <a:effectLst/>
                <a:latin typeface="Times New Roman"/>
                <a:cs typeface="Times New Roman"/>
              </a:rPr>
              <a:t>пециалист</a:t>
            </a:r>
            <a:r>
              <a:rPr lang="ru-RU" sz="2000" dirty="0">
                <a:effectLst/>
                <a:latin typeface="Times New Roman"/>
                <a:cs typeface="Times New Roman"/>
              </a:rPr>
              <a:t> / старший специалист отдела, секретарь суда федерального суда общей юрисдикции;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/>
                <a:cs typeface="Times New Roman"/>
              </a:rPr>
              <a:t>старший специалист отдела или секретариата председателя арбитражного суда субъекта Российской Федерации;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/>
                <a:cs typeface="Times New Roman"/>
              </a:rPr>
              <a:t>специалист отдела Управления Судебного департамента в субъектах Российской Федерации;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/>
                <a:cs typeface="Times New Roman"/>
              </a:rPr>
              <a:t>специалист отдела  территориального органа Министерства юстиции Российской Федерации по субъекту Российской Федерации;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/>
                <a:cs typeface="Times New Roman"/>
              </a:rPr>
              <a:t>помощник адвоката / помощник юрисконсульта;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/>
                <a:cs typeface="Times New Roman"/>
              </a:rPr>
              <a:t>помощник следователя;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latin typeface="Times New Roman"/>
                <a:cs typeface="Times New Roman"/>
              </a:rPr>
              <a:t>специалист в нотариальной конторе;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  <a:latin typeface="Times New Roman"/>
                <a:cs typeface="Times New Roman"/>
              </a:rPr>
              <a:t>п</a:t>
            </a:r>
            <a:r>
              <a:rPr lang="ru-RU" sz="2000" dirty="0" err="1">
                <a:effectLst/>
                <a:latin typeface="Times New Roman"/>
                <a:cs typeface="Times New Roman"/>
              </a:rPr>
              <a:t>атрульный</a:t>
            </a:r>
            <a:r>
              <a:rPr lang="ru-RU" sz="2000" dirty="0">
                <a:effectLst/>
                <a:latin typeface="Times New Roman"/>
                <a:cs typeface="Times New Roman"/>
              </a:rPr>
              <a:t> (постовой) полицейский.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D73BC9-90E1-4AFB-A980-BF995B1DB0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697" y="1"/>
            <a:ext cx="1753295" cy="17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8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620688"/>
            <a:ext cx="795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8000"/>
                </a:solidFill>
                <a:latin typeface="Georgia" panose="02040502050405020303" pitchFamily="18" charset="0"/>
                <a:cs typeface="Arial" pitchFamily="34" charset="0"/>
              </a:rPr>
              <a:t>ВНЕУЧЕБНАЯ ДЕЯТЕЛЬНОСТЬ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A19A1E-D69F-47EB-9CE0-564A19359E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44167"/>
            <a:ext cx="6893931" cy="452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620688"/>
            <a:ext cx="7959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8000"/>
                </a:solidFill>
                <a:latin typeface="Georgia" panose="02040502050405020303" pitchFamily="18" charset="0"/>
                <a:cs typeface="Arial" pitchFamily="34" charset="0"/>
              </a:rPr>
              <a:t>ВНЕУЧЕБНАЯ ДЕЯТЕЛЬНОСТЬ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684363-BE4A-45F4-A66D-D8732F48C4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53895"/>
            <a:ext cx="6807153" cy="45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76F24"/>
      </a:accent1>
      <a:accent2>
        <a:srgbClr val="3EB082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379F75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617</TotalTime>
  <Words>513</Words>
  <Application>Microsoft Office PowerPoint</Application>
  <PresentationFormat>Экран (4:3)</PresentationFormat>
  <Paragraphs>85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КОЛЛЕДЖ Санкт-Петербургского института (филиала) ВГУЮ  (РПА Минюста России) </vt:lpstr>
      <vt:lpstr>Слайд 2</vt:lpstr>
      <vt:lpstr>40.02.03 Право и судебное администрирование</vt:lpstr>
      <vt:lpstr>СИСТЕМА НЕПРЕРЫВНОГО ОБРАЗОВАНИЯ:  Колледж – ВУЗ </vt:lpstr>
      <vt:lpstr>Программа подготовки специалиста по судебному администрированию включает:  </vt:lpstr>
      <vt:lpstr>Обязательный раздел программы подготовки - ПРАКТИКА</vt:lpstr>
      <vt:lpstr>Диплом о среднем профессиональном образовании позволяет выпускнику колледжа работать в должности: </vt:lpstr>
      <vt:lpstr>Слайд 8</vt:lpstr>
      <vt:lpstr>Слайд 9</vt:lpstr>
      <vt:lpstr>Формы и срок обучения</vt:lpstr>
      <vt:lpstr>Стоимость обучения (в 2020-2021 учебному году)</vt:lpstr>
      <vt:lpstr>Приемная кампания 2021 Приемная комиссия: pk@szfrpa.ru, vk.com/abit_szfrpa 8 (812) 323-16-01 </vt:lpstr>
      <vt:lpstr>Слайд 13</vt:lpstr>
    </vt:vector>
  </TitlesOfParts>
  <Company>Natalya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MacBook-Air Shtykova</dc:creator>
  <cp:lastModifiedBy>Администратор</cp:lastModifiedBy>
  <cp:revision>92</cp:revision>
  <dcterms:created xsi:type="dcterms:W3CDTF">2020-06-12T10:44:17Z</dcterms:created>
  <dcterms:modified xsi:type="dcterms:W3CDTF">2021-01-14T10:24:54Z</dcterms:modified>
</cp:coreProperties>
</file>