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543800" cy="1524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7500" dirty="0" smtClean="0"/>
              <a:t>ФЗ № 54 от 19.06.2004</a:t>
            </a:r>
            <a:br>
              <a:rPr lang="ru-RU" sz="7500" dirty="0" smtClean="0"/>
            </a:br>
            <a:r>
              <a:rPr lang="ru-RU" sz="7500" dirty="0"/>
              <a:t/>
            </a:r>
            <a:br>
              <a:rPr lang="ru-RU" sz="7500" dirty="0"/>
            </a:br>
            <a:endParaRPr lang="ru-RU" sz="7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408" y="3861048"/>
            <a:ext cx="6858000" cy="990600"/>
          </a:xfrm>
        </p:spPr>
        <p:txBody>
          <a:bodyPr/>
          <a:lstStyle/>
          <a:p>
            <a:pPr algn="ctr"/>
            <a:r>
              <a:rPr lang="ru-RU" b="1" dirty="0" smtClean="0"/>
              <a:t>«О собраниях, митингах, демонстрациях, шествиях и пикетированиях»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27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50074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Проведение собраний, митингов, шествий, демонстраций на Дворцовой площади, Исаакиевской площади и Невском проспекте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допускается. </a:t>
            </a:r>
            <a:r>
              <a:rPr lang="ru-RU" dirty="0"/>
              <a:t>Мероприятия там можно будет проводить только по праздничным </a:t>
            </a:r>
            <a:r>
              <a:rPr lang="ru-RU" dirty="0" smtClean="0"/>
              <a:t>дням, </a:t>
            </a:r>
            <a:r>
              <a:rPr lang="ru-RU" dirty="0"/>
              <a:t>а для митингов политических сил эти знаковые петербургские места будут закрыты все время.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2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895" y="404664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Законодательство РФ предусматривает ответственность</a:t>
            </a:r>
            <a:r>
              <a:rPr lang="en-US" sz="2000" dirty="0" smtClean="0"/>
              <a:t> </a:t>
            </a:r>
            <a:r>
              <a:rPr lang="ru-RU" sz="2000" smtClean="0"/>
              <a:t>за:</a:t>
            </a:r>
            <a:endParaRPr lang="ru-RU" sz="2000" dirty="0" smtClean="0"/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Неповиновение законному распоряжению сотрудника полиции;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Оскорбление представителя власти;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Применение насилия в отношении представителя власти;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Пропаганду нацисткой атрибутики и символики;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Призывы к осуществлению экстремистской или террористической деятельности;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Распространение экстремистских материалов;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Участие и организацию массовых беспорядков, сопровождающихся насилием, погромами, поджогами, применением оружия, взрывных устройств;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Нарушение установленного порядка организации либо проведения собрания, митинга, демонстрации, шествия или пикетирования;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Участие в несанкционированном собрании, митинге, демонстрации, шествии или пикетировании, повлекших создание помех движению пешеходов или </a:t>
            </a:r>
            <a:r>
              <a:rPr lang="ru-RU" sz="2000" dirty="0" err="1" smtClean="0"/>
              <a:t>транстпортных</a:t>
            </a:r>
            <a:r>
              <a:rPr lang="ru-RU" sz="2000" dirty="0" smtClean="0"/>
              <a:t> средств;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000" dirty="0" smtClean="0"/>
              <a:t>Заведомо ложное сообщение об акте терроризма</a:t>
            </a:r>
          </a:p>
          <a:p>
            <a:pPr marL="342900" indent="-342900">
              <a:buFont typeface="+mj-lt"/>
              <a:buAutoNum type="alphaLcPeriod"/>
            </a:pPr>
            <a:endParaRPr lang="ru-RU" sz="2000" dirty="0" smtClean="0"/>
          </a:p>
          <a:p>
            <a:pPr marL="342900" indent="-342900">
              <a:buFont typeface="+mj-lt"/>
              <a:buAutoNum type="alphaLcParenR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78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За осуществление экстремистской деятельности граждане РФ, иностранные граждане и лица без гражданства несут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уголовную, административную и гражданско-правовую ответственность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623" y="548680"/>
            <a:ext cx="7632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Лицу, участвовавшему в осуществлении экстремистской деятельности по решению суда может быть </a:t>
            </a:r>
            <a:r>
              <a:rPr lang="ru-RU" sz="2800" b="1" u="sng" dirty="0" smtClean="0"/>
              <a:t>ограничен доступ</a:t>
            </a:r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государственной и  муниципальной службе,</a:t>
            </a:r>
            <a:r>
              <a:rPr lang="ru-RU" sz="2800" dirty="0" smtClean="0"/>
              <a:t>  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военной службе по контракту, к службе в правоохранительных организациях и в образовательных организациях, к занятию частной детективной и охранной деятельностью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0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1287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Публичное мероприятие не может начинаться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 7 часов </a:t>
            </a:r>
            <a:r>
              <a:rPr lang="ru-RU" sz="2800" dirty="0" smtClean="0"/>
              <a:t>и заканчиваться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22 часов </a:t>
            </a:r>
            <a:r>
              <a:rPr lang="ru-RU" sz="2800" dirty="0" smtClean="0"/>
              <a:t>текущего дня по местному времени, за исключением публичных мероприятий, посвященных памятным датам России, публичных мероприятий культурного содержания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3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105273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Если вы просто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интереса пришли </a:t>
            </a:r>
            <a:r>
              <a:rPr lang="ru-RU" sz="2800" dirty="0" smtClean="0"/>
              <a:t>на </a:t>
            </a:r>
            <a:r>
              <a:rPr lang="ru-RU" sz="2800" u="sng" dirty="0" smtClean="0"/>
              <a:t>несанкционированный митинг</a:t>
            </a:r>
            <a:r>
              <a:rPr lang="ru-RU" sz="2800" dirty="0" smtClean="0"/>
              <a:t>, то вы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нарушаете действующее законодательство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0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04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ФЗ № 54 от 19.06.2004 «О собраниях, митингах, демонстрациях, шествиях, и пикетированиях» направлен на обеспечение реализации установленного Конституцией Российской Федерации права граждан Российской Федерации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собираться мирно, без оружия</a:t>
            </a:r>
            <a:r>
              <a:rPr lang="ru-RU" sz="2800" dirty="0" smtClean="0"/>
              <a:t>, проводить собрания, митинги, демонстрации, шествия и пикетирования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96443" cy="22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741" y="69269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Проведение публичного мероприятия основывается на принципах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законности и добровольности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8743"/>
            <a:ext cx="5094312" cy="382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72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Собрание</a:t>
            </a:r>
            <a:r>
              <a:rPr lang="ru-RU" sz="2400" dirty="0"/>
              <a:t> - </a:t>
            </a:r>
            <a:r>
              <a:rPr lang="ru-RU" sz="2400" dirty="0">
                <a:solidFill>
                  <a:srgbClr val="000000"/>
                </a:solidFill>
              </a:rPr>
              <a:t>совместное присутствие граждан в специально отведенном или приспособленном для этого месте для коллективного обсуждения каких-либо общественно значимых вопросов</a:t>
            </a:r>
            <a:r>
              <a:rPr lang="ru-RU" sz="2400" dirty="0" smtClean="0">
                <a:solidFill>
                  <a:srgbClr val="000000"/>
                </a:solidFill>
              </a:rPr>
              <a:t>;</a:t>
            </a:r>
            <a:r>
              <a:rPr lang="ru-RU" sz="2400" dirty="0" smtClean="0"/>
              <a:t> без </a:t>
            </a:r>
            <a:r>
              <a:rPr lang="ru-RU" sz="2400" dirty="0"/>
              <a:t>выдвижения требований, </a:t>
            </a:r>
            <a:r>
              <a:rPr lang="ru-RU" sz="2400" dirty="0" smtClean="0"/>
              <a:t>привлечения </a:t>
            </a:r>
            <a:r>
              <a:rPr lang="ru-RU" sz="2400" dirty="0"/>
              <a:t>внимания, протеста и т.д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b="1" i="1" dirty="0" smtClean="0"/>
              <a:t>Митинг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м</a:t>
            </a:r>
            <a:r>
              <a:rPr lang="ru-RU" sz="2400" dirty="0" smtClean="0">
                <a:solidFill>
                  <a:srgbClr val="000000"/>
                </a:solidFill>
              </a:rPr>
              <a:t>ассовое присутствие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 граждан </a:t>
            </a:r>
            <a:r>
              <a:rPr lang="ru-RU" sz="2400" dirty="0">
                <a:solidFill>
                  <a:srgbClr val="000000"/>
                </a:solidFill>
              </a:rPr>
              <a:t>в определенном </a:t>
            </a:r>
            <a:r>
              <a:rPr lang="ru-RU" sz="2400" dirty="0" smtClean="0">
                <a:solidFill>
                  <a:srgbClr val="000000"/>
                </a:solidFill>
              </a:rPr>
              <a:t>месте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 для </a:t>
            </a:r>
            <a:r>
              <a:rPr lang="ru-RU" sz="2400" dirty="0">
                <a:solidFill>
                  <a:srgbClr val="000000"/>
                </a:solidFill>
              </a:rPr>
              <a:t>публичного выражения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 общественного </a:t>
            </a:r>
            <a:r>
              <a:rPr lang="ru-RU" sz="2400" dirty="0">
                <a:solidFill>
                  <a:srgbClr val="000000"/>
                </a:solidFill>
              </a:rPr>
              <a:t>мнения </a:t>
            </a:r>
            <a:r>
              <a:rPr lang="ru-RU" sz="2400" dirty="0" smtClean="0">
                <a:solidFill>
                  <a:srgbClr val="000000"/>
                </a:solidFill>
              </a:rPr>
              <a:t>по </a:t>
            </a:r>
            <a:r>
              <a:rPr lang="ru-RU" sz="2400" dirty="0">
                <a:solidFill>
                  <a:srgbClr val="000000"/>
                </a:solidFill>
              </a:rPr>
              <a:t>поводу актуальных проблем </a:t>
            </a:r>
            <a:r>
              <a:rPr lang="ru-RU" sz="2400" dirty="0" smtClean="0">
                <a:solidFill>
                  <a:srgbClr val="000000"/>
                </a:solidFill>
              </a:rPr>
              <a:t>преимущественно общественно-политического характера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10" y="2432831"/>
            <a:ext cx="2133653" cy="15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3" y="5074837"/>
            <a:ext cx="270258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344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Организаторами</a:t>
            </a:r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митингов и собраний</a:t>
            </a:r>
            <a:r>
              <a:rPr lang="ru-RU" sz="2800" dirty="0" smtClean="0"/>
              <a:t> могут быть граждане,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достигшие 16 лет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3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1627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Шествие</a:t>
            </a:r>
            <a:r>
              <a:rPr lang="ru-RU" sz="2400" i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/>
              <a:t>массовое прохождение граждан по заранее определенному маршруту в целях привлечения внимания к каким-либо </a:t>
            </a:r>
            <a:r>
              <a:rPr lang="ru-RU" sz="2400" dirty="0" smtClean="0"/>
              <a:t>проблемам;</a:t>
            </a:r>
          </a:p>
          <a:p>
            <a:pPr algn="r"/>
            <a:r>
              <a:rPr lang="ru-RU" sz="2400" dirty="0" smtClean="0"/>
              <a:t>                                     </a:t>
            </a:r>
            <a:r>
              <a:rPr lang="ru-RU" sz="2400" b="1" i="1" dirty="0"/>
              <a:t>Демонстрация</a:t>
            </a:r>
            <a:r>
              <a:rPr lang="ru-RU" sz="2400" dirty="0"/>
              <a:t> -  </a:t>
            </a:r>
            <a:r>
              <a:rPr lang="ru-RU" sz="2400" dirty="0" smtClean="0"/>
              <a:t>организованное       публичное выражение общественных </a:t>
            </a:r>
          </a:p>
          <a:p>
            <a:pPr algn="r"/>
            <a:r>
              <a:rPr lang="ru-RU" sz="2400" dirty="0" smtClean="0"/>
              <a:t> настроений </a:t>
            </a:r>
            <a:r>
              <a:rPr lang="ru-RU" sz="2400" dirty="0"/>
              <a:t>группой граждан </a:t>
            </a:r>
            <a:r>
              <a:rPr lang="ru-RU" sz="2400" dirty="0" smtClean="0"/>
              <a:t>с</a:t>
            </a:r>
          </a:p>
          <a:p>
            <a:pPr algn="r"/>
            <a:r>
              <a:rPr lang="ru-RU" sz="2400" dirty="0" smtClean="0"/>
              <a:t> использованием </a:t>
            </a:r>
            <a:r>
              <a:rPr lang="ru-RU" sz="2400" dirty="0"/>
              <a:t>во время передвижения </a:t>
            </a:r>
            <a:endParaRPr lang="ru-RU" sz="2400" dirty="0" smtClean="0"/>
          </a:p>
          <a:p>
            <a:pPr algn="r"/>
            <a:r>
              <a:rPr lang="ru-RU" sz="2400" dirty="0" smtClean="0"/>
              <a:t>плакатов, транспарантов </a:t>
            </a:r>
            <a:r>
              <a:rPr lang="ru-RU" sz="2400" dirty="0"/>
              <a:t>и иных средств </a:t>
            </a:r>
            <a:endParaRPr lang="ru-RU" sz="2400" dirty="0" smtClean="0"/>
          </a:p>
          <a:p>
            <a:pPr algn="r"/>
            <a:r>
              <a:rPr lang="ru-RU" sz="2400" dirty="0" smtClean="0"/>
              <a:t>наглядной агитации;</a:t>
            </a:r>
            <a:endParaRPr lang="ru-RU" sz="2400" dirty="0"/>
          </a:p>
          <a:p>
            <a:r>
              <a:rPr lang="ru-RU" sz="2400" b="1" i="1" dirty="0" smtClean="0"/>
              <a:t>Пикетирование</a:t>
            </a:r>
            <a:r>
              <a:rPr lang="ru-RU" sz="2400" dirty="0" smtClean="0"/>
              <a:t> </a:t>
            </a:r>
            <a:r>
              <a:rPr lang="ru-RU" sz="2400" dirty="0"/>
              <a:t>- форма публичного </a:t>
            </a:r>
            <a:endParaRPr lang="ru-RU" sz="2400" dirty="0" smtClean="0"/>
          </a:p>
          <a:p>
            <a:r>
              <a:rPr lang="ru-RU" sz="2400" dirty="0" smtClean="0"/>
              <a:t>выражения </a:t>
            </a:r>
            <a:r>
              <a:rPr lang="ru-RU" sz="2400" dirty="0"/>
              <a:t>мнений, </a:t>
            </a:r>
            <a:r>
              <a:rPr lang="ru-RU" sz="2400" dirty="0" smtClean="0"/>
              <a:t>осуществляемого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без передвижения и использования </a:t>
            </a:r>
            <a:endParaRPr lang="ru-RU" sz="2400" dirty="0" smtClean="0"/>
          </a:p>
          <a:p>
            <a:r>
              <a:rPr lang="ru-RU" sz="2400" dirty="0" smtClean="0"/>
              <a:t>звукоусиливающих </a:t>
            </a:r>
            <a:r>
              <a:rPr lang="ru-RU" sz="2400" dirty="0"/>
              <a:t>технических </a:t>
            </a:r>
            <a:r>
              <a:rPr lang="ru-RU" sz="2400" dirty="0" smtClean="0"/>
              <a:t>средств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путем размещения у пикетируемого </a:t>
            </a:r>
            <a:r>
              <a:rPr lang="ru-RU" sz="2400" dirty="0" smtClean="0"/>
              <a:t>объекта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одного или более граждан, использующих плакаты, транспаранты и иные средства наглядной агитации;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87302"/>
            <a:ext cx="2713355" cy="180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88" y="3874131"/>
            <a:ext cx="3003401" cy="140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63622" y="5431579"/>
            <a:ext cx="1853801" cy="120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450" y="62068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Организаторами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демонстраций, шествий и пикетирований </a:t>
            </a:r>
            <a:r>
              <a:rPr lang="ru-RU" sz="2800" dirty="0" smtClean="0"/>
              <a:t>могут быть граждане, достигшие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лет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344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Организатор публичного мероприятия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вправе проводить</a:t>
            </a:r>
            <a:r>
              <a:rPr lang="ru-RU" sz="2800" dirty="0" smtClean="0"/>
              <a:t> его, если уполномоченным органом исполнительной власти согласовано с организатором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другое время или место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0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Участники публичных мероприятий вправе использовать при проведении публичного мероприятия символику и средства агитации, не запрещенные законодательством РФ.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Участники могут участвовать в обсуждении и принятии решений, иных коллективных действиях в соответствии с целями публичного мероприятия.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8921"/>
            <a:ext cx="3665984" cy="24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5" y="2165007"/>
            <a:ext cx="3478461" cy="23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2422"/>
            <a:ext cx="3665984" cy="244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546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  ФЗ № 54 от 19.06.2004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ФЗ № 54 от 19.06.2004</dc:title>
  <dc:creator>гыук</dc:creator>
  <cp:lastModifiedBy>Ольга</cp:lastModifiedBy>
  <cp:revision>32</cp:revision>
  <dcterms:created xsi:type="dcterms:W3CDTF">2018-03-05T07:42:04Z</dcterms:created>
  <dcterms:modified xsi:type="dcterms:W3CDTF">2021-03-16T16:38:28Z</dcterms:modified>
</cp:coreProperties>
</file>