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115" r:id="rId2"/>
    <p:sldId id="1113" r:id="rId3"/>
  </p:sldIdLst>
  <p:sldSz cx="9906000" cy="6858000" type="A4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Сергиенко" initials="П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CD"/>
    <a:srgbClr val="BEE395"/>
    <a:srgbClr val="069E56"/>
    <a:srgbClr val="FAE4F7"/>
    <a:srgbClr val="FFFF99"/>
    <a:srgbClr val="FFE1E1"/>
    <a:srgbClr val="E9F5D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9" autoAdjust="0"/>
    <p:restoredTop sz="96261" autoAdjust="0"/>
  </p:normalViewPr>
  <p:slideViewPr>
    <p:cSldViewPr>
      <p:cViewPr>
        <p:scale>
          <a:sx n="100" d="100"/>
          <a:sy n="100" d="100"/>
        </p:scale>
        <p:origin x="-534" y="1224"/>
      </p:cViewPr>
      <p:guideLst>
        <p:guide orient="horz" pos="2160"/>
        <p:guide pos="3120"/>
      </p:guideLst>
    </p:cSldViewPr>
  </p:slideViewPr>
  <p:outlineViewPr>
    <p:cViewPr>
      <p:scale>
        <a:sx n="20" d="100"/>
        <a:sy n="20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745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B0A87F-B321-4F81-A9CA-D7B2709D8460}" type="datetime1">
              <a:rPr lang="ru-RU" smtClean="0"/>
              <a:t>25.09.2021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87204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745" y="9387204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D6F854-20A3-4374-A511-047AA146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611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48" y="1"/>
            <a:ext cx="2930421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67EB9F-E6C0-4820-81D5-EA709B1EE1C0}" type="datetime1">
              <a:rPr lang="ru-RU" smtClean="0"/>
              <a:t>25.09.2021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1363"/>
            <a:ext cx="5349875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43" y="4695196"/>
            <a:ext cx="5409886" cy="4445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85613"/>
            <a:ext cx="2930422" cy="49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48" y="9385613"/>
            <a:ext cx="2930421" cy="49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74226F-6219-4D82-A013-620CEAE8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631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5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836"/>
            <a:fld id="{F8D59BB3-77FB-494A-8251-13E6008C4C6A}" type="slidenum">
              <a:rPr lang="ru-RU">
                <a:solidFill>
                  <a:srgbClr val="000000"/>
                </a:solidFill>
              </a:rPr>
              <a:pPr defTabSz="985836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819150"/>
            <a:ext cx="5902325" cy="4086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569" y="5173832"/>
            <a:ext cx="5000435" cy="4913904"/>
          </a:xfrm>
          <a:noFill/>
        </p:spPr>
        <p:txBody>
          <a:bodyPr lIns="99561" tIns="49782" rIns="99561" bIns="49782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85ED63-C99F-4622-ACAA-C3267895B35A}" type="datetime1">
              <a:rPr lang="ru-RU" smtClean="0"/>
              <a:t>25.09.2021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8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10" indent="0" algn="ctr">
              <a:buNone/>
              <a:defRPr/>
            </a:lvl4pPr>
            <a:lvl5pPr marL="1828680" indent="0" algn="ctr">
              <a:buNone/>
              <a:defRPr/>
            </a:lvl5pPr>
            <a:lvl6pPr marL="2285850" indent="0" algn="ctr">
              <a:buNone/>
              <a:defRPr/>
            </a:lvl6pPr>
            <a:lvl7pPr marL="2743019" indent="0" algn="ctr">
              <a:buNone/>
              <a:defRPr/>
            </a:lvl7pPr>
            <a:lvl8pPr marL="3200189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22EB-7B24-42AD-BD46-00DFD7E9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E88-D6D0-4CBF-BEDC-152B5FBA7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39C0-7364-4A96-B9DD-A610AEDC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A2BA-E034-4EDD-A98F-758FA394A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6A04-48FD-495F-8917-5A636CCB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300A-B10B-4E1D-A77D-A77CEE1E0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93FF-A41A-4335-850A-DF45B20BA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10" indent="0">
              <a:buNone/>
              <a:defRPr sz="1400"/>
            </a:lvl4pPr>
            <a:lvl5pPr marL="1828680" indent="0">
              <a:buNone/>
              <a:defRPr sz="1400"/>
            </a:lvl5pPr>
            <a:lvl6pPr marL="2285850" indent="0">
              <a:buNone/>
              <a:defRPr sz="1400"/>
            </a:lvl6pPr>
            <a:lvl7pPr marL="2743019" indent="0">
              <a:buNone/>
              <a:defRPr sz="1400"/>
            </a:lvl7pPr>
            <a:lvl8pPr marL="3200189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A053-9295-42DA-9129-FD164B28F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DA3E-BC67-414E-87D3-083E7E37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20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20"/>
            <a:ext cx="43785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71A8-DF2A-4126-A474-A6BECF6CC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EECD-065F-430C-AD95-7D91A265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2D71-2903-4E45-8D72-78C3B456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903C-3D2D-45DF-B61A-108ECBAF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50" indent="0">
              <a:buNone/>
              <a:defRPr sz="2000"/>
            </a:lvl6pPr>
            <a:lvl7pPr marL="2743019" indent="0">
              <a:buNone/>
              <a:defRPr sz="2000"/>
            </a:lvl7pPr>
            <a:lvl8pPr marL="3200189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4D67-7A94-4874-BA43-F2FDB9C2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982FFD-4898-403F-840E-EFFA200A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35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05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74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44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тон\Desktop\Рисунок1_обработа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Антон\Desktop\preview-129-2-768x768_обработан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3"/>
          <a:stretch/>
        </p:blipFill>
        <p:spPr bwMode="auto">
          <a:xfrm rot="10800000">
            <a:off x="6206961" y="4220880"/>
            <a:ext cx="2445077" cy="10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1" y="476672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политехнический институт </a:t>
            </a:r>
          </a:p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ВУНЦ ВМФ «Военно-морская академия»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552" y="429309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196602, г. Санкт-Петербург, г.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Пушкин, Кадетский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бульвар,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198514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, г. Санкт-Петербург, 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г. Петергоф, Разводная улица,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15.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190098, г. Санкт-Петербург, Адмиралтейский проезд,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2.</a:t>
            </a:r>
          </a:p>
          <a:p>
            <a:pPr algn="ctr"/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Контактные телефоны </a:t>
            </a:r>
            <a:r>
              <a:rPr lang="ru-RU" sz="1200" b="1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приемной комиссии:</a:t>
            </a:r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39-95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24-96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(904) 616 22-89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7" name="Picture 3" descr="H:\d76066fb3dedb55bcd11043fa0553e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1162188"/>
            <a:ext cx="1396803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:\735d6fbd4557e27d57b7b3c07040ba9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162188"/>
            <a:ext cx="1255134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13240" y="46850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C9900"/>
                </a:solidFill>
                <a:latin typeface="Arial Narrow" pitchFamily="34" charset="0"/>
              </a:rPr>
              <a:t>1798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C99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Антон\Desktop\Рисунок2_обработано_обработан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772816"/>
            <a:ext cx="2996923" cy="29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0472" y="620688"/>
            <a:ext cx="45365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Государство берет на себя все расходы по обучению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полному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обеспечению курсантов, включая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: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денежное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довольствие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проживание;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питание;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медицинское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обслуживание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вещевое обеспечение;</a:t>
            </a:r>
            <a:endParaRPr lang="ru-RU" sz="9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гарантируется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трудоустройство (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предоставление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         должности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для прохождения военной службы в ВМФ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).</a:t>
            </a:r>
          </a:p>
          <a:p>
            <a:pPr indent="355600"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         По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окончании службы выпускники назначаются на первичные офицерские должности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Военно-Морской Флот. Денежное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содержание лейтенантов, в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зависимости от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места службы 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специфики занимаемой должности,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составляет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 150 тыс.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рублей. Служба </a:t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ВМФ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предполагает распределение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выпускников в места базирования флота. Это такие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города-порты как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: Санкт-Петербург, Калининград, Севастополь, Новороссийск, Владивосток 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др. Служба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плавсоставе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отдаленных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регионах РФ позволяет рассчитывать льготную выслугу лет, что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влияет на увеличение денежного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довольствия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возможность раннего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выхода на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пенсию. Участие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военной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ипотеке позволяет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приобретать жилье в собственность, по месту службы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предоставляется служебное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жилье. На членов семей военнослужащих распространяются установленные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законодательством РФ льготы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. </a:t>
            </a:r>
            <a:endParaRPr lang="ru-RU" sz="9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indent="355600"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endParaRPr lang="ru-RU" sz="9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1" y="5085184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Флот России – Твой выбор!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1" y="5613132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Мы готовим офицеров и мичманов современного Военно-Морского Флота России!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5552" y="3923764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Приемная комиссия ВМПИ: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тон\Desktop\Буклет 2022_обработа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12638"/>
              </p:ext>
            </p:extLst>
          </p:nvPr>
        </p:nvGraphicFramePr>
        <p:xfrm>
          <a:off x="5140795" y="332656"/>
          <a:ext cx="4608513" cy="234190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06537"/>
                <a:gridCol w="1616669"/>
                <a:gridCol w="473144"/>
                <a:gridCol w="967600"/>
                <a:gridCol w="479683"/>
                <a:gridCol w="464880"/>
              </a:tblGrid>
              <a:tr h="24244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подготовки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в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соответствии с Федеральным государственным образовательным стандартом высшего образования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 общеобразовательного предмета и установленное значение минимального количества баллов ЕГЭ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Код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Русский язык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Математика</a:t>
                      </a:r>
                      <a:b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профильного уровня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Физика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Химия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56.05.02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Радиационная, химическая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биологическая защита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Строительство, ремонт и поисково-спасательное обеспечение надводных кораблей и подводных лодок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26.05.06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судовых энергетических установок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26.05.07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судового электрооборудования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средств автоматики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09.05.01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автоматизированных систем специального назначения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11.05.01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Радиоэлектронные системы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комплексы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8552" y="116632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Минимальное количество баллов ЕГЭ, необходимое для поступления в </a:t>
            </a:r>
            <a:r>
              <a:rPr lang="ru-RU" sz="900" b="1" dirty="0" smtClean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2022 </a:t>
            </a:r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560" y="2699623"/>
            <a:ext cx="27927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/>
              <a:t>НЕОБХОДИМЫЕ </a:t>
            </a:r>
            <a:r>
              <a:rPr lang="ru-RU" sz="700" b="1" dirty="0" smtClean="0"/>
              <a:t>ДОКУМЕНТЫ </a:t>
            </a:r>
            <a:br>
              <a:rPr lang="ru-RU" sz="700" b="1" dirty="0" smtClean="0"/>
            </a:br>
            <a:r>
              <a:rPr lang="ru-RU" sz="700" b="1" dirty="0" smtClean="0"/>
              <a:t>(оформляются </a:t>
            </a:r>
            <a:r>
              <a:rPr lang="ru-RU" sz="700" b="1" dirty="0"/>
              <a:t>в военном </a:t>
            </a:r>
            <a:r>
              <a:rPr lang="ru-RU" sz="700" b="1" dirty="0" smtClean="0"/>
              <a:t>комиссариате)</a:t>
            </a:r>
          </a:p>
          <a:p>
            <a:pPr algn="just"/>
            <a:r>
              <a:rPr lang="ru-RU" sz="700" b="1" dirty="0" smtClean="0"/>
              <a:t>1</a:t>
            </a:r>
            <a:r>
              <a:rPr lang="ru-RU" sz="700" b="1" dirty="0"/>
              <a:t>. Заявление кандидата, в котором указываются:</a:t>
            </a:r>
            <a:br>
              <a:rPr lang="ru-RU" sz="700" b="1" dirty="0"/>
            </a:br>
            <a:r>
              <a:rPr lang="ru-RU" sz="700" dirty="0"/>
              <a:t>– фамилия, имя, отчество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дата рождения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сведения о гражданстве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реквизиты документа, удостоверяющего его личность</a:t>
            </a:r>
            <a:br>
              <a:rPr lang="ru-RU" sz="700" dirty="0"/>
            </a:br>
            <a:r>
              <a:rPr lang="ru-RU" sz="700" dirty="0"/>
              <a:t>(в том числе реквизиты выдачи указанного документа);</a:t>
            </a:r>
            <a:br>
              <a:rPr lang="ru-RU" sz="700" dirty="0"/>
            </a:br>
            <a:r>
              <a:rPr lang="ru-RU" sz="700" dirty="0"/>
              <a:t>– сведения о предыдущем уровне образования и документе</a:t>
            </a:r>
            <a:br>
              <a:rPr lang="ru-RU" sz="700" dirty="0"/>
            </a:br>
            <a:r>
              <a:rPr lang="ru-RU" sz="700" dirty="0"/>
              <a:t>об образовании и (или) о квалификации, </a:t>
            </a:r>
            <a:r>
              <a:rPr lang="ru-RU" sz="700" dirty="0" smtClean="0"/>
              <a:t>его подтверждающем;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почтовый адрес места постоянного проживания;</a:t>
            </a:r>
            <a:br>
              <a:rPr lang="ru-RU" sz="700" dirty="0"/>
            </a:br>
            <a:r>
              <a:rPr lang="ru-RU" sz="700" dirty="0"/>
              <a:t>– электронный адрес и контактный телефон (по желанию кандидата</a:t>
            </a:r>
            <a:r>
              <a:rPr lang="ru-RU" sz="700" dirty="0" smtClean="0"/>
              <a:t>);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наименование военно-морского института ВУНЦ </a:t>
            </a:r>
            <a:r>
              <a:rPr lang="ru-RU" sz="700" dirty="0" smtClean="0"/>
              <a:t>ВМФ «Военно-морская </a:t>
            </a:r>
            <a:r>
              <a:rPr lang="ru-RU" sz="700" dirty="0"/>
              <a:t>академия» и специальность </a:t>
            </a:r>
            <a:r>
              <a:rPr lang="ru-RU" sz="700" dirty="0" smtClean="0"/>
              <a:t>подготовки, на </a:t>
            </a:r>
            <a:r>
              <a:rPr lang="ru-RU" sz="700" dirty="0"/>
              <a:t>обучение по которой кандидат планирует поступать.</a:t>
            </a:r>
            <a:br>
              <a:rPr lang="ru-RU" sz="700" dirty="0"/>
            </a:br>
            <a:r>
              <a:rPr lang="ru-RU" sz="700" b="1" dirty="0"/>
              <a:t>2. К заявлению кандидата прилагаются:</a:t>
            </a:r>
            <a:br>
              <a:rPr lang="ru-RU" sz="700" b="1" dirty="0"/>
            </a:br>
            <a:r>
              <a:rPr lang="ru-RU" sz="700" dirty="0"/>
              <a:t>– копии свидетельства о рождении и </a:t>
            </a:r>
            <a:r>
              <a:rPr lang="ru-RU" sz="700" dirty="0" smtClean="0"/>
              <a:t>документа, удостоверяющего личность </a:t>
            </a:r>
            <a:r>
              <a:rPr lang="ru-RU" sz="700" dirty="0"/>
              <a:t>и </a:t>
            </a:r>
            <a:r>
              <a:rPr lang="ru-RU" sz="700" dirty="0" smtClean="0"/>
              <a:t>гражданство;</a:t>
            </a:r>
          </a:p>
          <a:p>
            <a:pPr algn="just"/>
            <a:r>
              <a:rPr lang="ru-RU" sz="700" dirty="0" smtClean="0"/>
              <a:t>– автобиография;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характеристика на кандидата (с места работы или учебы);</a:t>
            </a:r>
            <a:br>
              <a:rPr lang="ru-RU" sz="700" dirty="0"/>
            </a:br>
            <a:r>
              <a:rPr lang="ru-RU" sz="700" dirty="0"/>
              <a:t>– копия документа об образовании и (или) о </a:t>
            </a:r>
            <a:r>
              <a:rPr lang="ru-RU" sz="700" dirty="0" smtClean="0"/>
              <a:t>квалификации,</a:t>
            </a:r>
            <a:r>
              <a:rPr lang="ru-RU" sz="700" dirty="0"/>
              <a:t> </a:t>
            </a:r>
            <a:r>
              <a:rPr lang="ru-RU" sz="700" dirty="0" smtClean="0"/>
              <a:t>его подтверждающем;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три фотографии размером 4,5х6 см;</a:t>
            </a:r>
            <a:br>
              <a:rPr lang="ru-RU" sz="700" dirty="0"/>
            </a:br>
            <a:r>
              <a:rPr lang="ru-RU" sz="700" dirty="0"/>
              <a:t>– для обучающихся в образовательных организациях </a:t>
            </a:r>
            <a:r>
              <a:rPr lang="ru-RU" sz="700" dirty="0" smtClean="0"/>
              <a:t>среднего профессионального </a:t>
            </a:r>
            <a:r>
              <a:rPr lang="ru-RU" sz="700" dirty="0"/>
              <a:t>и высшего </a:t>
            </a:r>
            <a:r>
              <a:rPr lang="ru-RU" sz="700" dirty="0" smtClean="0"/>
              <a:t>образования; </a:t>
            </a:r>
          </a:p>
          <a:p>
            <a:pPr algn="just"/>
            <a:r>
              <a:rPr lang="ru-RU" sz="700" dirty="0" smtClean="0"/>
              <a:t>– справка об </a:t>
            </a:r>
            <a:r>
              <a:rPr lang="ru-RU" sz="700" dirty="0"/>
              <a:t>обучении или о периоде обучения;</a:t>
            </a:r>
            <a:br>
              <a:rPr lang="ru-RU" sz="700" dirty="0"/>
            </a:br>
            <a:r>
              <a:rPr lang="ru-RU" sz="700" dirty="0"/>
              <a:t>– карта медицинского освидетельствования гражданина, </a:t>
            </a:r>
            <a:r>
              <a:rPr lang="ru-RU" sz="700" dirty="0" smtClean="0"/>
              <a:t>поступающего в </a:t>
            </a:r>
            <a:r>
              <a:rPr lang="ru-RU" sz="700" dirty="0"/>
              <a:t>военно-учебное заведение; результаты медицинских исследований; медицинская карта амбулаторного больного; </a:t>
            </a:r>
            <a:r>
              <a:rPr lang="ru-RU" sz="700" dirty="0" smtClean="0"/>
              <a:t>сведения о </a:t>
            </a:r>
            <a:r>
              <a:rPr lang="ru-RU" sz="700" dirty="0"/>
              <a:t>состоянии здоровья, представленные из учреждений государственной или муниципальной системы здравоохранения;</a:t>
            </a:r>
            <a:br>
              <a:rPr lang="ru-RU" sz="700" dirty="0"/>
            </a:br>
            <a:r>
              <a:rPr lang="ru-RU" sz="700" dirty="0"/>
              <a:t>– карта профессионального психологического отбора, </a:t>
            </a:r>
            <a:r>
              <a:rPr lang="ru-RU" sz="700" dirty="0" smtClean="0"/>
              <a:t>оформленная по </a:t>
            </a:r>
            <a:r>
              <a:rPr lang="ru-RU" sz="700" dirty="0"/>
              <a:t>результатам профессионального </a:t>
            </a:r>
            <a:r>
              <a:rPr lang="ru-RU" sz="700" dirty="0" smtClean="0"/>
              <a:t>психологического обследования </a:t>
            </a:r>
            <a:r>
              <a:rPr lang="ru-RU" sz="700" dirty="0"/>
              <a:t>в военных комиссариатах</a:t>
            </a:r>
            <a:r>
              <a:rPr lang="ru-RU" sz="700" dirty="0" smtClean="0"/>
              <a:t>.</a:t>
            </a:r>
            <a:r>
              <a:rPr lang="ru-RU" sz="700" dirty="0"/>
              <a:t/>
            </a:r>
            <a:br>
              <a:rPr lang="ru-RU" sz="700" dirty="0"/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1312" y="2564904"/>
            <a:ext cx="2088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" dirty="0"/>
              <a:t/>
            </a:r>
            <a:br>
              <a:rPr lang="ru-RU" sz="700" dirty="0"/>
            </a:br>
            <a:r>
              <a:rPr lang="ru-RU" sz="700" dirty="0"/>
              <a:t>Кандидаты получают извещение о допуске их к конкурсным экзаменам</a:t>
            </a:r>
            <a:br>
              <a:rPr lang="ru-RU" sz="700" dirty="0"/>
            </a:br>
            <a:r>
              <a:rPr lang="ru-RU" sz="700" dirty="0"/>
              <a:t>через военные комиссариаты и на основании этого извещения получают проездные документы с правом бесплатного проезда до </a:t>
            </a:r>
            <a:r>
              <a:rPr lang="ru-RU" sz="700" dirty="0" smtClean="0"/>
              <a:t>места проведения </a:t>
            </a:r>
            <a:r>
              <a:rPr lang="ru-RU" sz="700" dirty="0"/>
              <a:t>профессионального </a:t>
            </a:r>
            <a:r>
              <a:rPr lang="ru-RU" sz="700" dirty="0" smtClean="0"/>
              <a:t>отбора. Оригиналы </a:t>
            </a:r>
            <a:r>
              <a:rPr lang="ru-RU" sz="700" dirty="0"/>
              <a:t>документов предъявляются лично в приемную комиссию</a:t>
            </a:r>
            <a:r>
              <a:rPr lang="ru-RU" sz="700" dirty="0" smtClean="0"/>
              <a:t>», но </a:t>
            </a:r>
            <a:r>
              <a:rPr lang="ru-RU" sz="700" dirty="0"/>
              <a:t>не позднее одних суток до заседания приемной комиссии по вопросу принятия решения о зачислении гражданина на </a:t>
            </a:r>
            <a:r>
              <a:rPr lang="ru-RU" sz="700" dirty="0" smtClean="0"/>
              <a:t>учебу.</a:t>
            </a:r>
          </a:p>
          <a:p>
            <a:pPr algn="ctr"/>
            <a:r>
              <a:rPr lang="ru-RU" sz="700" b="1" dirty="0" smtClean="0"/>
              <a:t>ПРОФЕССИОНАЛЬНЫЙ ОТБОР КАНДИДАТОВ ВКЛЮЧАЕТ:</a:t>
            </a:r>
          </a:p>
          <a:p>
            <a:pPr algn="just"/>
            <a:r>
              <a:rPr lang="ru-RU" sz="700" dirty="0" smtClean="0"/>
              <a:t>1</a:t>
            </a:r>
            <a:r>
              <a:rPr lang="ru-RU" sz="700" dirty="0"/>
              <a:t>. Определение годности по состоянию </a:t>
            </a:r>
            <a:r>
              <a:rPr lang="ru-RU" sz="700" dirty="0" smtClean="0"/>
              <a:t>здоровья;</a:t>
            </a:r>
          </a:p>
          <a:p>
            <a:pPr algn="just"/>
            <a:r>
              <a:rPr lang="ru-RU" sz="700" dirty="0" smtClean="0"/>
              <a:t>2</a:t>
            </a:r>
            <a:r>
              <a:rPr lang="ru-RU" sz="700" dirty="0"/>
              <a:t>. Профессиональный психологический </a:t>
            </a:r>
            <a:r>
              <a:rPr lang="ru-RU" sz="700" dirty="0" smtClean="0"/>
              <a:t>отбор;</a:t>
            </a:r>
          </a:p>
          <a:p>
            <a:pPr algn="just"/>
            <a:r>
              <a:rPr lang="ru-RU" sz="700" dirty="0" smtClean="0"/>
              <a:t>3</a:t>
            </a:r>
            <a:r>
              <a:rPr lang="ru-RU" sz="700" dirty="0"/>
              <a:t>. Оценку уровня общеобразовательной подготовленности кандидатов</a:t>
            </a:r>
            <a:br>
              <a:rPr lang="ru-RU" sz="700" dirty="0"/>
            </a:br>
            <a:r>
              <a:rPr lang="ru-RU" sz="700" dirty="0"/>
              <a:t>по результатам единого государственного экзамена (ЕГЭ) по предметам: русский язык; математика; физика (химия – для специальности 56.05.02 «Радиационная, химическая и биологическая защита»);</a:t>
            </a:r>
            <a:br>
              <a:rPr lang="ru-RU" sz="700" dirty="0"/>
            </a:br>
            <a:r>
              <a:rPr lang="ru-RU" sz="700" dirty="0"/>
              <a:t>4. Оценку уровня физической подготовленности кандидатов.</a:t>
            </a:r>
            <a:br>
              <a:rPr lang="ru-RU" sz="700" dirty="0"/>
            </a:br>
            <a:r>
              <a:rPr lang="ru-RU" sz="700" dirty="0"/>
              <a:t>На время вступительных испытаний кандидатам </a:t>
            </a:r>
            <a:r>
              <a:rPr lang="ru-RU" sz="700" dirty="0" smtClean="0"/>
              <a:t>предоставляется бесплатное </a:t>
            </a:r>
            <a:r>
              <a:rPr lang="ru-RU" sz="700" dirty="0"/>
              <a:t>общежитие (казарма) и питание.</a:t>
            </a:r>
            <a:br>
              <a:rPr lang="ru-RU" sz="700" dirty="0"/>
            </a:br>
            <a:r>
              <a:rPr lang="ru-RU" sz="700" dirty="0"/>
              <a:t>Выпускникам институтов присваивается воинское звание «лейтенант</a:t>
            </a:r>
            <a:r>
              <a:rPr lang="ru-RU" sz="700" dirty="0" smtClean="0"/>
              <a:t>», выдаются </a:t>
            </a:r>
            <a:r>
              <a:rPr lang="ru-RU" sz="700" dirty="0"/>
              <a:t>морской кортик и общегосударственный диплом о высшем профессиональном образовании по гражданской специальности</a:t>
            </a:r>
            <a:br>
              <a:rPr lang="ru-RU" sz="700" dirty="0"/>
            </a:br>
            <a:r>
              <a:rPr lang="ru-RU" sz="700" dirty="0"/>
              <a:t>с присвоением </a:t>
            </a:r>
            <a:r>
              <a:rPr lang="ru-RU" sz="700" dirty="0" smtClean="0"/>
              <a:t>соответствующей квалификации</a:t>
            </a:r>
            <a:r>
              <a:rPr lang="ru-RU" sz="700" dirty="0"/>
              <a:t>. </a:t>
            </a:r>
          </a:p>
          <a:p>
            <a:pPr algn="just"/>
            <a:r>
              <a:rPr lang="ru-RU" sz="700" dirty="0"/>
              <a:t/>
            </a:r>
            <a:br>
              <a:rPr lang="ru-RU" sz="700" dirty="0"/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2774"/>
              </p:ext>
            </p:extLst>
          </p:nvPr>
        </p:nvGraphicFramePr>
        <p:xfrm>
          <a:off x="263537" y="441150"/>
          <a:ext cx="4554390" cy="270991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4967"/>
                <a:gridCol w="2016224"/>
                <a:gridCol w="2313199"/>
              </a:tblGrid>
              <a:tr h="21602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военных специальностей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Открытое наименование направлений подготовки, специальностей и квалификаций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28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 26.00.00  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- техника и технологии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кораблестроения и водного транспорта.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Квалификация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– инженер.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Поисково-спасательное </a:t>
                      </a:r>
                    </a:p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обеспечение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 строительство, ремонт и 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атомных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26.05.06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эксплуатация судовых энергетических установок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(инженер-механик)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корабельных дизель-электрических и дизельных энергетических установок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паросиловых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газотурбинных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электроэнергетических систем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26.05.07 эксплуатация судового электрооборудования и средств автоматики (инженер-электромеханик)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6.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 и ремонт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надводных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 строительство, ремонт и 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 и ремонт </a:t>
                      </a:r>
                    </a:p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2320"/>
              </p:ext>
            </p:extLst>
          </p:nvPr>
        </p:nvGraphicFramePr>
        <p:xfrm>
          <a:off x="272480" y="3146407"/>
          <a:ext cx="4554390" cy="32145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4967"/>
                <a:gridCol w="2016224"/>
                <a:gridCol w="2313199"/>
              </a:tblGrid>
              <a:tr h="384266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 56.00.00 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- военное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управление.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/>
                      </a:r>
                      <a:br>
                        <a:rPr lang="ru-RU" sz="800" b="1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Квалификация</a:t>
                      </a:r>
                      <a:r>
                        <a:rPr lang="ru-RU" sz="800" b="1" baseline="0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– специалист в области радиационной, химической </a:t>
                      </a:r>
                      <a:b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биологической защиты.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8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вооружения и средств радиационной, химической и биологической защиты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56.05.02 радиационная, химическая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биологическая защита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Специальность 11.00.00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электроника, радиотехника и системы связи.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Квалификация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9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гидроакустических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средств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11.05.01 радиоэлектронные системы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комплексы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10.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радиотехнических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средств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средств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радиоэлектронной борьбы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Специальность 09.00.00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информатика и вычислительная техника.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Квалификация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12..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автоматизированных систем управления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09.05.01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применение и эксплуатация автоматизированных систем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специального назначения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корабельных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боевых информационных управляющих систем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6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41727</TotalTime>
  <Words>418</Words>
  <Application>Microsoft Office PowerPoint</Application>
  <PresentationFormat>Лист A4 (210x297 мм)</PresentationFormat>
  <Paragraphs>131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Презентация PowerPoint</vt:lpstr>
      <vt:lpstr>Презентация PowerPoint</vt:lpstr>
    </vt:vector>
  </TitlesOfParts>
  <Company>5 отдел УК ВМФ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Укомплектованность ВМФ офицерами  в 2000-2002 годах                                      (по состоянию на начало года)</dc:title>
  <dc:creator>Смолененков В.В.</dc:creator>
  <cp:lastModifiedBy>Антон</cp:lastModifiedBy>
  <cp:revision>3848</cp:revision>
  <cp:lastPrinted>2021-09-24T10:44:32Z</cp:lastPrinted>
  <dcterms:created xsi:type="dcterms:W3CDTF">2002-11-06T13:48:35Z</dcterms:created>
  <dcterms:modified xsi:type="dcterms:W3CDTF">2021-09-25T07:37:13Z</dcterms:modified>
</cp:coreProperties>
</file>