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714488"/>
            <a:ext cx="8429684" cy="2643205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495300" dist="38100" dir="2700000" algn="tl" rotWithShape="0">
                    <a:prstClr val="black"/>
                  </a:outerShdw>
                </a:effectLst>
                <a:latin typeface="Showcard Gothic" pitchFamily="82" charset="0"/>
              </a:rPr>
              <a:t>British and American</a:t>
            </a:r>
            <a:b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495300" dist="38100" dir="2700000" algn="tl" rotWithShape="0">
                    <a:prstClr val="black"/>
                  </a:outerShdw>
                </a:effectLst>
                <a:latin typeface="Showcard Gothic" pitchFamily="82" charset="0"/>
              </a:rPr>
            </a:br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495300" dist="38100" dir="2700000" algn="tl" rotWithShape="0">
                    <a:prstClr val="black"/>
                  </a:outerShdw>
                </a:effectLst>
                <a:latin typeface="Showcard Gothic" pitchFamily="82" charset="0"/>
              </a:rPr>
              <a:t>English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495300" dist="38100" dir="2700000" algn="tl" rotWithShape="0">
                  <a:prstClr val="black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6766" cy="135732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adway" pitchFamily="82" charset="0"/>
              </a:rPr>
              <a:t>Differences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58204" cy="486004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Три самых главных различия между американским и британским английским – это: 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Лексика, грамматика</a:t>
            </a:r>
            <a:r>
              <a:rPr lang="ru-RU" b="1" dirty="0" smtClean="0"/>
              <a:t> </a:t>
            </a:r>
            <a:r>
              <a:rPr lang="ru-RU" dirty="0" smtClean="0"/>
              <a:t>– различия в существительных и глаголах, особенно в использовании фразовых глаголов  </a:t>
            </a:r>
          </a:p>
          <a:p>
            <a:r>
              <a:rPr lang="ru-RU" dirty="0" smtClean="0"/>
              <a:t>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Произношение</a:t>
            </a:r>
            <a:r>
              <a:rPr lang="ru-RU" dirty="0" smtClean="0"/>
              <a:t> – различия в гласных и согласных звуках, также как интонация и ударение </a:t>
            </a:r>
          </a:p>
          <a:p>
            <a:r>
              <a:rPr lang="ru-RU" dirty="0" smtClean="0"/>
              <a:t>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Написание </a:t>
            </a:r>
            <a:r>
              <a:rPr lang="ru-RU" dirty="0" smtClean="0"/>
              <a:t>– различия в определенных формах приставок и суффиксов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57256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adway" pitchFamily="82" charset="0"/>
              </a:rPr>
              <a:t>Grammar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500174"/>
          <a:ext cx="8643966" cy="50834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14810"/>
                <a:gridCol w="4429156"/>
              </a:tblGrid>
              <a:tr h="337707">
                <a:tc>
                  <a:txBody>
                    <a:bodyPr/>
                    <a:lstStyle/>
                    <a:p>
                      <a:r>
                        <a:rPr lang="en-US" dirty="0" smtClean="0"/>
                        <a:t>British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American</a:t>
                      </a:r>
                      <a:endParaRPr lang="ru-RU" dirty="0"/>
                    </a:p>
                  </a:txBody>
                  <a:tcPr/>
                </a:tc>
              </a:tr>
              <a:tr h="420058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Have you heard the news?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Did you hear the news?</a:t>
                      </a:r>
                      <a:endParaRPr lang="ru-RU" dirty="0"/>
                    </a:p>
                  </a:txBody>
                  <a:tcPr/>
                </a:tc>
              </a:tr>
              <a:tr h="337707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He's just gone out.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 just went out.</a:t>
                      </a:r>
                      <a:endParaRPr lang="ru-RU" dirty="0"/>
                    </a:p>
                  </a:txBody>
                  <a:tcPr/>
                </a:tc>
              </a:tr>
              <a:tr h="348620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I've got a sister.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have a sister.</a:t>
                      </a:r>
                      <a:endParaRPr lang="ru-RU" dirty="0"/>
                    </a:p>
                  </a:txBody>
                  <a:tcPr/>
                </a:tc>
              </a:tr>
              <a:tr h="340050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 hasn't got a car.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 doesn't have a car.</a:t>
                      </a:r>
                      <a:b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/>
                    </a:p>
                  </a:txBody>
                  <a:tcPr/>
                </a:tc>
              </a:tr>
              <a:tr h="337707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I've got a pen.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I've gotten a pen.</a:t>
                      </a:r>
                      <a:endParaRPr lang="ru-RU" dirty="0"/>
                    </a:p>
                  </a:txBody>
                  <a:tcPr/>
                </a:tc>
              </a:tr>
              <a:tr h="337707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suggest he should see the doctor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suggest (that) he see a doctor.</a:t>
                      </a:r>
                      <a:endParaRPr lang="ru-RU" dirty="0"/>
                    </a:p>
                  </a:txBody>
                  <a:tcPr/>
                </a:tc>
              </a:tr>
              <a:tr h="337707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 did not eat at all.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 did not eat any.</a:t>
                      </a:r>
                      <a:endParaRPr lang="ru-RU" dirty="0"/>
                    </a:p>
                  </a:txBody>
                  <a:tcPr/>
                </a:tc>
              </a:tr>
              <a:tr h="337707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 the weekend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 the weekend</a:t>
                      </a:r>
                      <a:endParaRPr lang="ru-RU" dirty="0"/>
                    </a:p>
                  </a:txBody>
                  <a:tcPr/>
                </a:tc>
              </a:tr>
              <a:tr h="337707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Monday  to Friday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Monday through Friday</a:t>
                      </a:r>
                      <a:endParaRPr lang="ru-RU" dirty="0"/>
                    </a:p>
                  </a:txBody>
                  <a:tcPr/>
                </a:tc>
              </a:tr>
              <a:tr h="337707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different from/to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different from/than</a:t>
                      </a:r>
                      <a:endParaRPr lang="ru-RU" dirty="0"/>
                    </a:p>
                  </a:txBody>
                  <a:tcPr/>
                </a:tc>
              </a:tr>
              <a:tr h="337707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stay at home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stay  home</a:t>
                      </a:r>
                      <a:endParaRPr lang="ru-RU" dirty="0"/>
                    </a:p>
                  </a:txBody>
                  <a:tcPr/>
                </a:tc>
              </a:tr>
              <a:tr h="337707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write to somebody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write  somebody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668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adway" pitchFamily="82" charset="0"/>
              </a:rPr>
              <a:t>Grammar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229600" cy="9651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470057">
                <a:tc>
                  <a:txBody>
                    <a:bodyPr/>
                    <a:lstStyle/>
                    <a:p>
                      <a:r>
                        <a:rPr lang="en-US" dirty="0" smtClean="0"/>
                        <a:t>British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American</a:t>
                      </a:r>
                      <a:endParaRPr lang="ru-RU" dirty="0"/>
                    </a:p>
                  </a:txBody>
                  <a:tcPr/>
                </a:tc>
              </a:tr>
              <a:tr h="495141">
                <a:tc>
                  <a:txBody>
                    <a:bodyPr/>
                    <a:lstStyle/>
                    <a:p>
                      <a:pPr algn="l"/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shall see a doctor tomorrow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 will see a doctor tomorrow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57158" y="4143380"/>
            <a:ext cx="84296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        Многие британские английские </a:t>
            </a:r>
            <a:r>
              <a:rPr lang="ru-RU" sz="20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неправильные глаголы</a:t>
            </a:r>
            <a:r>
              <a:rPr lang="ru-RU" sz="2000" dirty="0" smtClean="0"/>
              <a:t> в американском варианте стали правильными (например, </a:t>
            </a:r>
            <a:r>
              <a:rPr lang="ru-RU" sz="2000" i="1" dirty="0" err="1" smtClean="0"/>
              <a:t>burn</a:t>
            </a:r>
            <a:r>
              <a:rPr lang="ru-RU" sz="2000" i="1" dirty="0" smtClean="0"/>
              <a:t> - </a:t>
            </a:r>
            <a:r>
              <a:rPr lang="ru-RU" sz="2000" i="1" dirty="0" err="1" smtClean="0"/>
              <a:t>burned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dream</a:t>
            </a:r>
            <a:r>
              <a:rPr lang="ru-RU" sz="2000" i="1" dirty="0" smtClean="0"/>
              <a:t> - </a:t>
            </a:r>
            <a:r>
              <a:rPr lang="ru-RU" sz="2000" i="1" dirty="0" err="1" smtClean="0"/>
              <a:t>dreamed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lean</a:t>
            </a:r>
            <a:r>
              <a:rPr lang="ru-RU" sz="2000" i="1" dirty="0" smtClean="0"/>
              <a:t> - </a:t>
            </a:r>
            <a:r>
              <a:rPr lang="ru-RU" sz="2000" i="1" dirty="0" err="1" smtClean="0"/>
              <a:t>leaned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learn</a:t>
            </a:r>
            <a:r>
              <a:rPr lang="ru-RU" sz="2000" i="1" dirty="0" smtClean="0"/>
              <a:t> - </a:t>
            </a:r>
            <a:r>
              <a:rPr lang="ru-RU" sz="2000" i="1" dirty="0" err="1" smtClean="0"/>
              <a:t>learned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smell</a:t>
            </a:r>
            <a:r>
              <a:rPr lang="ru-RU" sz="2000" i="1" dirty="0" smtClean="0"/>
              <a:t> - </a:t>
            </a:r>
            <a:r>
              <a:rPr lang="ru-RU" sz="2000" i="1" dirty="0" err="1" smtClean="0"/>
              <a:t>smelled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spell</a:t>
            </a:r>
            <a:r>
              <a:rPr lang="ru-RU" sz="2000" i="1" dirty="0" smtClean="0"/>
              <a:t> - </a:t>
            </a:r>
            <a:r>
              <a:rPr lang="ru-RU" sz="2000" i="1" dirty="0" err="1" smtClean="0"/>
              <a:t>spelled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spill</a:t>
            </a:r>
            <a:r>
              <a:rPr lang="ru-RU" sz="2000" i="1" dirty="0" smtClean="0"/>
              <a:t> - </a:t>
            </a:r>
            <a:r>
              <a:rPr lang="ru-RU" sz="2000" i="1" dirty="0" err="1" smtClean="0"/>
              <a:t>spilled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spoil</a:t>
            </a:r>
            <a:r>
              <a:rPr lang="ru-RU" sz="2000" i="1" dirty="0" smtClean="0"/>
              <a:t> - </a:t>
            </a:r>
            <a:r>
              <a:rPr lang="ru-RU" sz="2000" i="1" dirty="0" err="1" smtClean="0"/>
              <a:t>spoiled</a:t>
            </a:r>
            <a:r>
              <a:rPr lang="ru-RU" sz="2000" dirty="0" smtClean="0"/>
              <a:t>). </a:t>
            </a:r>
            <a:endParaRPr lang="ru-RU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0668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adway" pitchFamily="82" charset="0"/>
              </a:rPr>
              <a:t>Vocabulary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Содержимое 3" descr="british-american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1571612"/>
            <a:ext cx="7319045" cy="5072098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0668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adway" pitchFamily="82" charset="0"/>
              </a:rPr>
              <a:t>Vocabulary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Содержимое 3" descr="british-american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714488"/>
            <a:ext cx="8526055" cy="4714908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0668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adway" pitchFamily="82" charset="0"/>
              </a:rPr>
              <a:t>Vocabulary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Содержимое 3" descr="british-american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1500174"/>
            <a:ext cx="6715172" cy="5235835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668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adway" pitchFamily="82" charset="0"/>
              </a:rPr>
              <a:t>Pronunciation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Содержимое 3" descr="non-rhotic-us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412777"/>
            <a:ext cx="7272808" cy="5445224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668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oadway" pitchFamily="82" charset="0"/>
              </a:rPr>
              <a:t>Spelling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071678"/>
          <a:ext cx="82296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British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American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colour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color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Цвет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humour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humor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Юмор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flavour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flavor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Аромат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recognise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recognize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Узнавать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patronise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patronize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Покровительствовать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theatre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theater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Театр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progamme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program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Программа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ородск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</TotalTime>
  <Words>215</Words>
  <Application>Microsoft Office PowerPoint</Application>
  <PresentationFormat>Экран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Городская</vt:lpstr>
      <vt:lpstr>British and American English</vt:lpstr>
      <vt:lpstr>Differences.</vt:lpstr>
      <vt:lpstr>Grammar</vt:lpstr>
      <vt:lpstr>Grammar</vt:lpstr>
      <vt:lpstr>Vocabulary</vt:lpstr>
      <vt:lpstr>Vocabulary</vt:lpstr>
      <vt:lpstr>Vocabulary</vt:lpstr>
      <vt:lpstr>Pronunciation</vt:lpstr>
      <vt:lpstr>Spelling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British and American English</dc:title>
  <dc:creator>Учитель</dc:creator>
  <cp:lastModifiedBy>niastralla</cp:lastModifiedBy>
  <cp:revision>20</cp:revision>
  <dcterms:modified xsi:type="dcterms:W3CDTF">2015-04-17T13:56:03Z</dcterms:modified>
</cp:coreProperties>
</file>