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1"/>
  </p:notesMasterIdLst>
  <p:sldIdLst>
    <p:sldId id="256" r:id="rId2"/>
    <p:sldId id="257" r:id="rId3"/>
    <p:sldId id="264" r:id="rId4"/>
    <p:sldId id="265" r:id="rId5"/>
    <p:sldId id="258" r:id="rId6"/>
    <p:sldId id="259" r:id="rId7"/>
    <p:sldId id="260" r:id="rId8"/>
    <p:sldId id="261" r:id="rId9"/>
    <p:sldId id="26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FB5"/>
    <a:srgbClr val="FA00D6"/>
    <a:srgbClr val="0AF051"/>
    <a:srgbClr val="FC1010"/>
    <a:srgbClr val="003FBC"/>
    <a:srgbClr val="0031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F9048-E3A1-4718-82A8-4E5F2A0D46AE}" type="datetimeFigureOut">
              <a:rPr lang="ru-RU" smtClean="0"/>
              <a:pPr/>
              <a:t>17.04.2015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F491A-4E5E-438E-99E5-D1AC24755ADE}"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EF491A-4E5E-438E-99E5-D1AC24755ADE}"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EF491A-4E5E-438E-99E5-D1AC24755ADE}"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EF491A-4E5E-438E-99E5-D1AC24755ADE}" type="slidenum">
              <a:rPr lang="ru-RU" smtClean="0"/>
              <a:pPr/>
              <a:t>7</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17.04.2015</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17.04.2015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17.04.2015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17.04.2015</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17.04.2015</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8062912" cy="1857388"/>
          </a:xfrm>
        </p:spPr>
        <p:txBody>
          <a:bodyPr>
            <a:normAutofit/>
          </a:bodyPr>
          <a:lstStyle/>
          <a:p>
            <a:pPr algn="r"/>
            <a:r>
              <a:rPr lang="en-US" b="1" dirty="0" smtClean="0">
                <a:solidFill>
                  <a:srgbClr val="070FB5"/>
                </a:solidFill>
                <a:effectLst>
                  <a:outerShdw blurRad="38100" dist="38100" dir="2700000" algn="tl">
                    <a:srgbClr val="000000">
                      <a:alpha val="43137"/>
                    </a:srgbClr>
                  </a:outerShdw>
                </a:effectLst>
                <a:latin typeface="Britannic Bold" pitchFamily="34" charset="0"/>
              </a:rPr>
              <a:t>The Young People in Britain</a:t>
            </a:r>
            <a:r>
              <a:rPr lang="ru-RU" dirty="0" smtClean="0"/>
              <a:t/>
            </a:r>
            <a:br>
              <a:rPr lang="ru-RU" dirty="0" smtClean="0"/>
            </a:br>
            <a:endParaRPr lang="ru-RU" dirty="0"/>
          </a:p>
        </p:txBody>
      </p:sp>
      <p:sp>
        <p:nvSpPr>
          <p:cNvPr id="15362" name="Rectangle 2"/>
          <p:cNvSpPr>
            <a:spLocks noChangeArrowheads="1"/>
          </p:cNvSpPr>
          <p:nvPr/>
        </p:nvSpPr>
        <p:spPr bwMode="auto">
          <a:xfrm>
            <a:off x="142844" y="2786058"/>
            <a:ext cx="18573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70FB5"/>
                </a:solidFill>
                <a:effectLst/>
                <a:latin typeface="Comic Sans MS" pitchFamily="66" charset="0"/>
                <a:ea typeface="Times New Roman" pitchFamily="18" charset="0"/>
                <a:cs typeface="Tahoma" pitchFamily="34" charset="0"/>
              </a:rPr>
              <a:t>Rozova</a:t>
            </a:r>
            <a:r>
              <a:rPr kumimoji="0" lang="en-US" sz="2000" b="1" i="0" u="none" strike="noStrike" cap="none" normalizeH="0" baseline="0" dirty="0" smtClean="0">
                <a:ln>
                  <a:noFill/>
                </a:ln>
                <a:solidFill>
                  <a:srgbClr val="070FB5"/>
                </a:solidFill>
                <a:effectLst/>
                <a:latin typeface="Comic Sans MS" pitchFamily="66" charset="0"/>
                <a:ea typeface="Times New Roman" pitchFamily="18" charset="0"/>
                <a:cs typeface="Tahoma" pitchFamily="34" charset="0"/>
              </a:rPr>
              <a:t> M.</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err="1" smtClean="0">
                <a:solidFill>
                  <a:srgbClr val="070FB5"/>
                </a:solidFill>
                <a:latin typeface="Comic Sans MS" pitchFamily="66" charset="0"/>
                <a:cs typeface="Tahoma" pitchFamily="34" charset="0"/>
              </a:rPr>
              <a:t>Smurova</a:t>
            </a:r>
            <a:r>
              <a:rPr lang="en-US" sz="2000" b="1" dirty="0" smtClean="0">
                <a:solidFill>
                  <a:srgbClr val="070FB5"/>
                </a:solidFill>
                <a:latin typeface="Comic Sans MS" pitchFamily="66" charset="0"/>
                <a:cs typeface="Tahoma" pitchFamily="34" charset="0"/>
              </a:rPr>
              <a:t> 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70FB5"/>
                </a:solidFill>
                <a:effectLst/>
                <a:latin typeface="Comic Sans MS" pitchFamily="66" charset="0"/>
                <a:cs typeface="Tahoma" pitchFamily="34" charset="0"/>
              </a:rPr>
              <a:t>Fedoseev</a:t>
            </a:r>
            <a:r>
              <a:rPr kumimoji="0" lang="en-US" sz="2000" b="1" i="0" u="none" strike="noStrike" cap="none" normalizeH="0" baseline="0" dirty="0" smtClean="0">
                <a:ln>
                  <a:noFill/>
                </a:ln>
                <a:solidFill>
                  <a:srgbClr val="070FB5"/>
                </a:solidFill>
                <a:effectLst/>
                <a:latin typeface="Comic Sans MS" pitchFamily="66" charset="0"/>
                <a:cs typeface="Tahoma" pitchFamily="34" charset="0"/>
              </a:rPr>
              <a:t> I.</a:t>
            </a:r>
            <a:endParaRPr kumimoji="0" lang="ru-RU" sz="2000" b="1" i="0" u="none" strike="noStrike" cap="none" normalizeH="0" baseline="0" dirty="0" smtClean="0">
              <a:ln>
                <a:noFill/>
              </a:ln>
              <a:solidFill>
                <a:srgbClr val="070FB5"/>
              </a:solidFill>
              <a:effectLst/>
              <a:latin typeface="Comic Sans MS" pitchFamily="66"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solidFill>
                <a:srgbClr val="070FB5"/>
              </a:solidFill>
              <a:latin typeface="Comic Sans MS" pitchFamily="66"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70FB5"/>
                </a:solidFill>
                <a:effectLst/>
                <a:latin typeface="Comic Sans MS" pitchFamily="66" charset="0"/>
                <a:cs typeface="Tahoma" pitchFamily="34" charset="0"/>
              </a:rPr>
              <a:t>Teacher</a:t>
            </a:r>
            <a:r>
              <a:rPr lang="ru-RU" sz="2000" b="1" dirty="0" smtClean="0">
                <a:solidFill>
                  <a:srgbClr val="070FB5"/>
                </a:solidFill>
                <a:latin typeface="Comic Sans MS" pitchFamily="66" charset="0"/>
                <a:cs typeface="Tahoma" pitchFamily="34" charset="0"/>
              </a:rPr>
              <a:t>:</a:t>
            </a:r>
            <a:endParaRPr lang="en-US" sz="2000" b="1" dirty="0" smtClean="0">
              <a:solidFill>
                <a:srgbClr val="070FB5"/>
              </a:solidFill>
              <a:latin typeface="Comic Sans MS" pitchFamily="66"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err="1" smtClean="0">
                <a:solidFill>
                  <a:srgbClr val="070FB5"/>
                </a:solidFill>
                <a:latin typeface="Comic Sans MS" pitchFamily="66" charset="0"/>
                <a:cs typeface="Tahoma" pitchFamily="34" charset="0"/>
              </a:rPr>
              <a:t>G</a:t>
            </a:r>
            <a:r>
              <a:rPr kumimoji="0" lang="en-US" sz="2000" b="1" i="0" u="none" strike="noStrike" cap="none" normalizeH="0" baseline="0" dirty="0" err="1" smtClean="0">
                <a:ln>
                  <a:noFill/>
                </a:ln>
                <a:solidFill>
                  <a:srgbClr val="070FB5"/>
                </a:solidFill>
                <a:effectLst/>
                <a:latin typeface="Comic Sans MS" pitchFamily="66" charset="0"/>
                <a:cs typeface="Tahoma" pitchFamily="34" charset="0"/>
              </a:rPr>
              <a:t>lavatskih</a:t>
            </a:r>
            <a:r>
              <a:rPr kumimoji="0" lang="en-US" sz="2000" b="1" i="0" u="none" strike="noStrike" cap="none" normalizeH="0" baseline="0" dirty="0" smtClean="0">
                <a:ln>
                  <a:noFill/>
                </a:ln>
                <a:solidFill>
                  <a:srgbClr val="070FB5"/>
                </a:solidFill>
                <a:effectLst/>
                <a:latin typeface="Comic Sans MS" pitchFamily="66" charset="0"/>
                <a:cs typeface="Tahoma" pitchFamily="34" charset="0"/>
              </a:rPr>
              <a:t> G.</a:t>
            </a:r>
            <a:r>
              <a:rPr kumimoji="0" lang="en-US" sz="2000" b="1" i="0" u="none" strike="noStrike" cap="none" normalizeH="0" dirty="0" smtClean="0">
                <a:ln>
                  <a:noFill/>
                </a:ln>
                <a:solidFill>
                  <a:srgbClr val="070FB5"/>
                </a:solidFill>
                <a:effectLst/>
                <a:latin typeface="Comic Sans MS" pitchFamily="66" charset="0"/>
                <a:cs typeface="Tahoma" pitchFamily="34" charset="0"/>
              </a:rPr>
              <a:t>L.</a:t>
            </a:r>
            <a:endParaRPr kumimoji="0" lang="en-US" sz="1800" b="0" i="0" u="none" strike="noStrike" cap="none" normalizeH="0" baseline="0" dirty="0" smtClean="0">
              <a:ln>
                <a:noFill/>
              </a:ln>
              <a:solidFill>
                <a:srgbClr val="070FB5"/>
              </a:solidFill>
              <a:effectLst/>
              <a:latin typeface="Arial" pitchFamily="34" charset="0"/>
              <a:cs typeface="Arial" pitchFamily="34" charset="0"/>
            </a:endParaRPr>
          </a:p>
        </p:txBody>
      </p:sp>
      <p:pic>
        <p:nvPicPr>
          <p:cNvPr id="19459" name="Picture 3" descr="C:\Users\кей\Desktop\Рисунок1.jpg"/>
          <p:cNvPicPr>
            <a:picLocks noChangeAspect="1" noChangeArrowheads="1"/>
          </p:cNvPicPr>
          <p:nvPr/>
        </p:nvPicPr>
        <p:blipFill>
          <a:blip r:embed="rId3"/>
          <a:srcRect/>
          <a:stretch>
            <a:fillRect/>
          </a:stretch>
        </p:blipFill>
        <p:spPr bwMode="auto">
          <a:xfrm>
            <a:off x="2071670" y="1275040"/>
            <a:ext cx="7072330" cy="5582960"/>
          </a:xfrm>
          <a:prstGeom prst="rect">
            <a:avLst/>
          </a:prstGeom>
          <a:noFill/>
          <a:ln w="0" cap="rnd" cmpd="dbl">
            <a:solidFill>
              <a:schemeClr val="tx1"/>
            </a:solidFill>
            <a:prstDash val="sysDot"/>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ad.squarehub.com/wp-content/uploads/2013/06/10-compliments-teenagers.jpg"/>
          <p:cNvPicPr>
            <a:picLocks noChangeAspect="1" noChangeArrowheads="1"/>
          </p:cNvPicPr>
          <p:nvPr/>
        </p:nvPicPr>
        <p:blipFill>
          <a:blip r:embed="rId2" cstate="print"/>
          <a:srcRect/>
          <a:stretch>
            <a:fillRect/>
          </a:stretch>
        </p:blipFill>
        <p:spPr bwMode="auto">
          <a:xfrm>
            <a:off x="0" y="1928802"/>
            <a:ext cx="6868968" cy="4929198"/>
          </a:xfrm>
          <a:prstGeom prst="rect">
            <a:avLst/>
          </a:prstGeom>
          <a:noFill/>
        </p:spPr>
      </p:pic>
      <p:sp>
        <p:nvSpPr>
          <p:cNvPr id="3" name="Содержимое 2"/>
          <p:cNvSpPr>
            <a:spLocks noGrp="1"/>
          </p:cNvSpPr>
          <p:nvPr>
            <p:ph idx="1"/>
          </p:nvPr>
        </p:nvSpPr>
        <p:spPr>
          <a:xfrm>
            <a:off x="571472" y="1285860"/>
            <a:ext cx="8115328" cy="1304730"/>
          </a:xfrm>
        </p:spPr>
        <p:txBody>
          <a:bodyPr>
            <a:normAutofit/>
          </a:bodyPr>
          <a:lstStyle/>
          <a:p>
            <a:pPr algn="ctr">
              <a:buNone/>
            </a:pPr>
            <a:r>
              <a:rPr lang="ru-RU" sz="1800" dirty="0" smtClean="0">
                <a:solidFill>
                  <a:srgbClr val="070FB5"/>
                </a:solidFill>
                <a:latin typeface="AVGmdBU" pitchFamily="2" charset="-128"/>
                <a:ea typeface="AVGmdBU" pitchFamily="2" charset="-128"/>
              </a:rPr>
              <a:t>    </a:t>
            </a:r>
            <a:r>
              <a:rPr lang="en-US" sz="1800" dirty="0" smtClean="0">
                <a:solidFill>
                  <a:srgbClr val="070FB5"/>
                </a:solidFill>
                <a:latin typeface="AVGmdBU" pitchFamily="2" charset="-128"/>
                <a:ea typeface="AVGmdBU" pitchFamily="2" charset="-128"/>
              </a:rPr>
              <a:t>The British Youth Service reaches more than six million young people.</a:t>
            </a:r>
            <a:r>
              <a:rPr lang="ru-RU" sz="1800" dirty="0" smtClean="0">
                <a:solidFill>
                  <a:srgbClr val="070FB5"/>
                </a:solidFill>
                <a:latin typeface="AVGmdBU" pitchFamily="2" charset="-128"/>
                <a:ea typeface="AVGmdBU" pitchFamily="2" charset="-128"/>
              </a:rPr>
              <a:t> </a:t>
            </a:r>
            <a:r>
              <a:rPr lang="en-US" sz="1800" dirty="0" smtClean="0">
                <a:solidFill>
                  <a:srgbClr val="070FB5"/>
                </a:solidFill>
                <a:latin typeface="AVGmdBU" pitchFamily="2" charset="-128"/>
                <a:ea typeface="AVGmdBU" pitchFamily="2" charset="-128"/>
              </a:rPr>
              <a:t>The Youth Service promots the personal development and informal social education of young people.</a:t>
            </a:r>
            <a:endParaRPr lang="ru-RU" sz="1800" dirty="0">
              <a:solidFill>
                <a:srgbClr val="070FB5"/>
              </a:solidFill>
              <a:latin typeface="AVGmdBU" pitchFamily="2" charset="-128"/>
              <a:ea typeface="AVGmdBU" pitchFamily="2" charset="-128"/>
            </a:endParaRPr>
          </a:p>
        </p:txBody>
      </p:sp>
      <p:sp>
        <p:nvSpPr>
          <p:cNvPr id="2" name="Заголовок 1"/>
          <p:cNvSpPr>
            <a:spLocks noGrp="1"/>
          </p:cNvSpPr>
          <p:nvPr>
            <p:ph type="title"/>
          </p:nvPr>
        </p:nvSpPr>
        <p:spPr/>
        <p:txBody>
          <a:bodyPr>
            <a:normAutofit fontScale="90000"/>
          </a:bodyPr>
          <a:lstStyle/>
          <a:p>
            <a:pPr algn="ctr"/>
            <a:r>
              <a:rPr lang="en-US" sz="5300" b="1" dirty="0" smtClean="0">
                <a:solidFill>
                  <a:srgbClr val="070FB5"/>
                </a:solidFill>
                <a:latin typeface="Britannic Bold" pitchFamily="34" charset="0"/>
              </a:rPr>
              <a:t>The Youth Service</a:t>
            </a: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28736"/>
            <a:ext cx="4071934" cy="5429264"/>
          </a:xfrm>
        </p:spPr>
        <p:txBody>
          <a:bodyPr>
            <a:normAutofit/>
          </a:bodyPr>
          <a:lstStyle/>
          <a:p>
            <a:pPr>
              <a:buNone/>
            </a:pPr>
            <a:r>
              <a:rPr lang="en-US" sz="2000" dirty="0" smtClean="0">
                <a:solidFill>
                  <a:srgbClr val="070FB5"/>
                </a:solidFill>
                <a:latin typeface="AVGmdBU" pitchFamily="2" charset="-128"/>
                <a:ea typeface="AVGmdBU" pitchFamily="2" charset="-128"/>
              </a:rPr>
              <a:t>    The Youth Service is mainly funded at local level and there is also some funding from central government departments. Many voluntary organizations cover their own costs through fund-raising activities and members' subscriptions. National youth organizations receive support from government departments for specific aspects of youth work. </a:t>
            </a:r>
            <a:endParaRPr lang="ru-RU" sz="2000" dirty="0">
              <a:solidFill>
                <a:srgbClr val="070FB5"/>
              </a:solidFill>
              <a:latin typeface="AVGmdBU" pitchFamily="2" charset="-128"/>
              <a:ea typeface="AVGmdBU" pitchFamily="2" charset="-128"/>
            </a:endParaRPr>
          </a:p>
        </p:txBody>
      </p:sp>
      <p:sp>
        <p:nvSpPr>
          <p:cNvPr id="3" name="Заголовок 2"/>
          <p:cNvSpPr>
            <a:spLocks noGrp="1"/>
          </p:cNvSpPr>
          <p:nvPr>
            <p:ph type="title"/>
          </p:nvPr>
        </p:nvSpPr>
        <p:spPr/>
        <p:txBody>
          <a:bodyPr>
            <a:normAutofit/>
          </a:bodyPr>
          <a:lstStyle/>
          <a:p>
            <a:pPr algn="ctr"/>
            <a:r>
              <a:rPr lang="en-US" sz="3600" dirty="0" smtClean="0">
                <a:solidFill>
                  <a:srgbClr val="070FB5"/>
                </a:solidFill>
                <a:latin typeface="Bell MT" pitchFamily="18" charset="0"/>
              </a:rPr>
              <a:t>Providing vital support</a:t>
            </a:r>
            <a:endParaRPr lang="ru-RU" sz="3600" dirty="0">
              <a:solidFill>
                <a:srgbClr val="070FB5"/>
              </a:solidFill>
            </a:endParaRPr>
          </a:p>
        </p:txBody>
      </p:sp>
      <p:pic>
        <p:nvPicPr>
          <p:cNvPr id="3074" name="Picture 2" descr="http://www.powerhomebiz.com/wp-content/uploads/2014/01/hiringkids.jpg"/>
          <p:cNvPicPr>
            <a:picLocks noChangeAspect="1" noChangeArrowheads="1"/>
          </p:cNvPicPr>
          <p:nvPr/>
        </p:nvPicPr>
        <p:blipFill>
          <a:blip r:embed="rId2"/>
          <a:srcRect/>
          <a:stretch>
            <a:fillRect/>
          </a:stretch>
        </p:blipFill>
        <p:spPr bwMode="auto">
          <a:xfrm>
            <a:off x="4528990" y="1315933"/>
            <a:ext cx="4186414" cy="2613133"/>
          </a:xfrm>
          <a:prstGeom prst="rect">
            <a:avLst/>
          </a:prstGeom>
          <a:noFill/>
        </p:spPr>
      </p:pic>
      <p:pic>
        <p:nvPicPr>
          <p:cNvPr id="3076" name="Picture 4" descr="http://www.myhealthmn.org/files/4891/295417.jpg"/>
          <p:cNvPicPr>
            <a:picLocks noChangeAspect="1" noChangeArrowheads="1"/>
          </p:cNvPicPr>
          <p:nvPr/>
        </p:nvPicPr>
        <p:blipFill>
          <a:blip r:embed="rId3"/>
          <a:srcRect/>
          <a:stretch>
            <a:fillRect/>
          </a:stretch>
        </p:blipFill>
        <p:spPr bwMode="auto">
          <a:xfrm>
            <a:off x="4572000" y="4095751"/>
            <a:ext cx="4143372" cy="27622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43438" y="928670"/>
            <a:ext cx="4286280" cy="5929330"/>
          </a:xfrm>
        </p:spPr>
        <p:txBody>
          <a:bodyPr>
            <a:normAutofit fontScale="92500" lnSpcReduction="10000"/>
          </a:bodyPr>
          <a:lstStyle/>
          <a:p>
            <a:pPr algn="ctr">
              <a:buNone/>
            </a:pPr>
            <a:r>
              <a:rPr lang="en-US" sz="1800" dirty="0" smtClean="0">
                <a:solidFill>
                  <a:srgbClr val="070FB5"/>
                </a:solidFill>
                <a:latin typeface="AVGmdBU" pitchFamily="2" charset="-128"/>
                <a:ea typeface="AVGmdBU" pitchFamily="2" charset="-128"/>
              </a:rPr>
              <a:t>The Service has a history over a period of 100 years. The first independent national organizations were the Boy Scouts and Girl Guides. They were established In the first decade of the 20th century.</a:t>
            </a:r>
            <a:br>
              <a:rPr lang="en-US" sz="1800" dirty="0" smtClean="0">
                <a:solidFill>
                  <a:srgbClr val="070FB5"/>
                </a:solidFill>
                <a:latin typeface="AVGmdBU" pitchFamily="2" charset="-128"/>
                <a:ea typeface="AVGmdBU" pitchFamily="2" charset="-128"/>
              </a:rPr>
            </a:br>
            <a:r>
              <a:rPr lang="en-US" sz="1800" dirty="0" smtClean="0">
                <a:solidFill>
                  <a:srgbClr val="070FB5"/>
                </a:solidFill>
                <a:latin typeface="AVGmdBU" pitchFamily="2" charset="-128"/>
                <a:ea typeface="AVGmdBU" pitchFamily="2" charset="-128"/>
              </a:rPr>
              <a:t>The Youth Service has the opportunity and the duty to help all young people who have need of it, to others it may be a real rescue service.</a:t>
            </a:r>
            <a:br>
              <a:rPr lang="en-US" sz="1800" dirty="0" smtClean="0">
                <a:solidFill>
                  <a:srgbClr val="070FB5"/>
                </a:solidFill>
                <a:latin typeface="AVGmdBU" pitchFamily="2" charset="-128"/>
                <a:ea typeface="AVGmdBU" pitchFamily="2" charset="-128"/>
              </a:rPr>
            </a:br>
            <a:r>
              <a:rPr lang="en-US" sz="1800" dirty="0" smtClean="0">
                <a:solidFill>
                  <a:srgbClr val="070FB5"/>
                </a:solidFill>
                <a:latin typeface="AVGmdBU" pitchFamily="2" charset="-128"/>
                <a:ea typeface="AVGmdBU" pitchFamily="2" charset="-128"/>
              </a:rPr>
              <a:t>The 1980s progressed the Youth Service increasingly particularly the problems faced by people from different social and ethnic backgrounds and the relative difficulties faced by young women in comparison with young men.</a:t>
            </a:r>
            <a:br>
              <a:rPr lang="en-US" sz="1800" dirty="0" smtClean="0">
                <a:solidFill>
                  <a:srgbClr val="070FB5"/>
                </a:solidFill>
                <a:latin typeface="AVGmdBU" pitchFamily="2" charset="-128"/>
                <a:ea typeface="AVGmdBU" pitchFamily="2" charset="-128"/>
              </a:rPr>
            </a:br>
            <a:r>
              <a:rPr lang="en-US" sz="1800" dirty="0" smtClean="0">
                <a:solidFill>
                  <a:srgbClr val="070FB5"/>
                </a:solidFill>
                <a:latin typeface="AVGmdBU" pitchFamily="2" charset="-128"/>
                <a:ea typeface="AVGmdBU" pitchFamily="2" charset="-128"/>
              </a:rPr>
              <a:t>The work of youth service organizations now is aimed at rural isolation, racial discrimination and homelessness.</a:t>
            </a:r>
            <a:endParaRPr lang="ru-RU" sz="1800" dirty="0">
              <a:solidFill>
                <a:srgbClr val="070FB5"/>
              </a:solidFill>
              <a:latin typeface="AVGmdBU" pitchFamily="2" charset="-128"/>
              <a:ea typeface="AVGmdBU" pitchFamily="2" charset="-128"/>
            </a:endParaRPr>
          </a:p>
        </p:txBody>
      </p:sp>
      <p:sp>
        <p:nvSpPr>
          <p:cNvPr id="3" name="Заголовок 2"/>
          <p:cNvSpPr>
            <a:spLocks noGrp="1"/>
          </p:cNvSpPr>
          <p:nvPr>
            <p:ph type="title"/>
          </p:nvPr>
        </p:nvSpPr>
        <p:spPr>
          <a:xfrm>
            <a:off x="500034" y="0"/>
            <a:ext cx="8229600" cy="1143000"/>
          </a:xfrm>
        </p:spPr>
        <p:txBody>
          <a:bodyPr>
            <a:normAutofit/>
          </a:bodyPr>
          <a:lstStyle/>
          <a:p>
            <a:pPr algn="r"/>
            <a:r>
              <a:rPr lang="en-US" sz="3600" dirty="0" smtClean="0">
                <a:solidFill>
                  <a:srgbClr val="070FB5"/>
                </a:solidFill>
                <a:latin typeface="Bell MT" pitchFamily="18" charset="0"/>
              </a:rPr>
              <a:t>A brief history</a:t>
            </a:r>
            <a:endParaRPr lang="ru-RU" sz="3600" dirty="0">
              <a:solidFill>
                <a:srgbClr val="070FB5"/>
              </a:solidFill>
            </a:endParaRPr>
          </a:p>
        </p:txBody>
      </p:sp>
      <p:pic>
        <p:nvPicPr>
          <p:cNvPr id="4" name="Рисунок 3" descr="http://dailysignal.com/wp-content/uploads/BoyScouts_130207.jpg"/>
          <p:cNvPicPr/>
          <p:nvPr/>
        </p:nvPicPr>
        <p:blipFill>
          <a:blip r:embed="rId3"/>
          <a:srcRect/>
          <a:stretch>
            <a:fillRect/>
          </a:stretch>
        </p:blipFill>
        <p:spPr bwMode="auto">
          <a:xfrm>
            <a:off x="214282" y="285728"/>
            <a:ext cx="4572032" cy="3000396"/>
          </a:xfrm>
          <a:prstGeom prst="rect">
            <a:avLst/>
          </a:prstGeom>
          <a:noFill/>
          <a:ln w="9525">
            <a:noFill/>
            <a:miter lim="800000"/>
            <a:headEnd/>
            <a:tailEnd/>
          </a:ln>
        </p:spPr>
      </p:pic>
      <p:pic>
        <p:nvPicPr>
          <p:cNvPr id="5" name="Рисунок 4" descr="http://www.maltagirlguides.com/assets/images/uniform1.JPG"/>
          <p:cNvPicPr/>
          <p:nvPr/>
        </p:nvPicPr>
        <p:blipFill>
          <a:blip r:embed="rId4"/>
          <a:srcRect/>
          <a:stretch>
            <a:fillRect/>
          </a:stretch>
        </p:blipFill>
        <p:spPr bwMode="auto">
          <a:xfrm>
            <a:off x="214282" y="3571876"/>
            <a:ext cx="4572032" cy="3143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1000108"/>
            <a:ext cx="4143404" cy="5857892"/>
          </a:xfrm>
        </p:spPr>
        <p:txBody>
          <a:bodyPr>
            <a:normAutofit lnSpcReduction="10000"/>
          </a:bodyPr>
          <a:lstStyle/>
          <a:p>
            <a:pPr indent="384048" algn="r">
              <a:buNone/>
            </a:pPr>
            <a:r>
              <a:rPr lang="en-US" sz="2000" dirty="0" smtClean="0">
                <a:solidFill>
                  <a:srgbClr val="070FB5"/>
                </a:solidFill>
                <a:latin typeface="AVGmdBU" pitchFamily="2" charset="-128"/>
                <a:ea typeface="AVGmdBU" pitchFamily="2" charset="-128"/>
              </a:rPr>
              <a:t>Sixteen is a crucial age. This is when young men and women have to decide whether to stay at school, to go on to a college, to look for a job, or to start a Youth Training program. All have to think about gaining employment in a job market which demands increasingly skilled workers. Many study for 'A and AS level qualifications. These are - two year courses in single subjects. Students will usually take two or three subjects which may be combined with one or two 'AS' courses. </a:t>
            </a:r>
            <a:endParaRPr lang="ru-RU" sz="2000" dirty="0">
              <a:solidFill>
                <a:srgbClr val="070FB5"/>
              </a:solidFill>
              <a:latin typeface="AVGmdBU" pitchFamily="2" charset="-128"/>
              <a:ea typeface="AVGmdBU" pitchFamily="2" charset="-128"/>
            </a:endParaRPr>
          </a:p>
        </p:txBody>
      </p:sp>
      <p:sp>
        <p:nvSpPr>
          <p:cNvPr id="2" name="Заголовок 1"/>
          <p:cNvSpPr>
            <a:spLocks noGrp="1"/>
          </p:cNvSpPr>
          <p:nvPr>
            <p:ph type="title"/>
          </p:nvPr>
        </p:nvSpPr>
        <p:spPr/>
        <p:txBody>
          <a:bodyPr>
            <a:normAutofit fontScale="90000"/>
          </a:bodyPr>
          <a:lstStyle/>
          <a:p>
            <a:pPr algn="ctr"/>
            <a:r>
              <a:rPr lang="en-US" sz="5300" b="1" dirty="0" smtClean="0">
                <a:solidFill>
                  <a:srgbClr val="070FB5"/>
                </a:solidFill>
                <a:latin typeface="Britannic Bold" pitchFamily="34" charset="0"/>
              </a:rPr>
              <a:t>Sixteen and After</a:t>
            </a:r>
            <a:r>
              <a:rPr lang="ru-RU" dirty="0" smtClean="0">
                <a:solidFill>
                  <a:srgbClr val="070FB5"/>
                </a:solidFill>
              </a:rPr>
              <a:t/>
            </a:r>
            <a:br>
              <a:rPr lang="ru-RU" dirty="0" smtClean="0">
                <a:solidFill>
                  <a:srgbClr val="070FB5"/>
                </a:solidFill>
              </a:rPr>
            </a:br>
            <a:endParaRPr lang="ru-RU" dirty="0">
              <a:solidFill>
                <a:srgbClr val="070FB5"/>
              </a:solidFill>
            </a:endParaRPr>
          </a:p>
        </p:txBody>
      </p:sp>
      <p:pic>
        <p:nvPicPr>
          <p:cNvPr id="17410" name="Picture 2" descr="http://www.kiviclub.ru/images/%D1%84%D0%BE%D1%82%D0%BE%20%D0%BF%D0%BE%D0%B4%D1%80%D0%BE%D1%81%D1%82%D0%BA%D0%B8(1).jpg"/>
          <p:cNvPicPr>
            <a:picLocks noChangeAspect="1" noChangeArrowheads="1"/>
          </p:cNvPicPr>
          <p:nvPr/>
        </p:nvPicPr>
        <p:blipFill>
          <a:blip r:embed="rId2"/>
          <a:srcRect/>
          <a:stretch>
            <a:fillRect/>
          </a:stretch>
        </p:blipFill>
        <p:spPr bwMode="auto">
          <a:xfrm>
            <a:off x="214282" y="1357298"/>
            <a:ext cx="4863677" cy="43577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00108"/>
            <a:ext cx="8186766" cy="2435415"/>
          </a:xfrm>
        </p:spPr>
        <p:txBody>
          <a:bodyPr>
            <a:normAutofit/>
          </a:bodyPr>
          <a:lstStyle/>
          <a:p>
            <a:pPr algn="ctr">
              <a:buNone/>
            </a:pPr>
            <a:r>
              <a:rPr lang="en-US" sz="1800" dirty="0" smtClean="0">
                <a:solidFill>
                  <a:srgbClr val="070FB5"/>
                </a:solidFill>
              </a:rPr>
              <a:t>The Government is keen that more young people should stay on at school or college for the period between 16 and 18, not just to do academic work but also to gain practical skills which will prepare them for </a:t>
            </a:r>
            <a:r>
              <a:rPr lang="en-US" sz="1800" dirty="0" smtClean="0">
                <a:solidFill>
                  <a:srgbClr val="070FB5"/>
                </a:solidFill>
                <a:latin typeface="AVGmdBU" pitchFamily="2" charset="-128"/>
                <a:ea typeface="AVGmdBU" pitchFamily="2" charset="-128"/>
              </a:rPr>
              <a:t>employment</a:t>
            </a:r>
            <a:r>
              <a:rPr lang="en-US" sz="1800" dirty="0" smtClean="0">
                <a:solidFill>
                  <a:srgbClr val="070FB5"/>
                </a:solidFill>
              </a:rPr>
              <a:t>. Colleges of further education offer a number of more vocationally orientated courses for 16 to 18 year-olds. Different organizations prepare young people for work in various occupations such as business, engineering, administration, catering and tourism</a:t>
            </a:r>
            <a:r>
              <a:rPr lang="en-US" sz="2000" dirty="0" smtClean="0">
                <a:solidFill>
                  <a:srgbClr val="070FB5"/>
                </a:solidFill>
              </a:rPr>
              <a:t>. </a:t>
            </a:r>
            <a:endParaRPr lang="ru-RU" sz="2000" dirty="0" smtClean="0">
              <a:solidFill>
                <a:srgbClr val="070FB5"/>
              </a:solidFill>
            </a:endParaRPr>
          </a:p>
          <a:p>
            <a:pPr>
              <a:buNone/>
            </a:pPr>
            <a:endParaRPr lang="ru-RU" sz="2000" dirty="0">
              <a:solidFill>
                <a:srgbClr val="070FB5"/>
              </a:solidFill>
            </a:endParaRPr>
          </a:p>
        </p:txBody>
      </p:sp>
      <p:sp>
        <p:nvSpPr>
          <p:cNvPr id="2" name="Заголовок 1"/>
          <p:cNvSpPr>
            <a:spLocks noGrp="1"/>
          </p:cNvSpPr>
          <p:nvPr>
            <p:ph type="title"/>
          </p:nvPr>
        </p:nvSpPr>
        <p:spPr>
          <a:ln>
            <a:noFill/>
          </a:ln>
        </p:spPr>
        <p:txBody>
          <a:bodyPr>
            <a:normAutofit fontScale="90000"/>
          </a:bodyPr>
          <a:lstStyle/>
          <a:p>
            <a:pPr algn="ctr"/>
            <a:r>
              <a:rPr lang="en-US" b="1" dirty="0" smtClean="0">
                <a:solidFill>
                  <a:schemeClr val="accent1"/>
                </a:solidFill>
                <a:latin typeface="Bell MT" pitchFamily="18" charset="0"/>
              </a:rPr>
              <a:t>Gearing for work</a:t>
            </a:r>
            <a:r>
              <a:rPr lang="ru-RU" dirty="0" smtClean="0"/>
              <a:t/>
            </a:r>
            <a:br>
              <a:rPr lang="ru-RU" dirty="0" smtClean="0"/>
            </a:br>
            <a:endParaRPr lang="ru-RU" dirty="0"/>
          </a:p>
        </p:txBody>
      </p:sp>
      <p:pic>
        <p:nvPicPr>
          <p:cNvPr id="4" name="Рисунок 3" descr="http://lpconsult.ru/images/podrostok.png"/>
          <p:cNvPicPr/>
          <p:nvPr/>
        </p:nvPicPr>
        <p:blipFill>
          <a:blip r:embed="rId2"/>
          <a:srcRect/>
          <a:stretch>
            <a:fillRect/>
          </a:stretch>
        </p:blipFill>
        <p:spPr bwMode="auto">
          <a:xfrm>
            <a:off x="1714448" y="3143248"/>
            <a:ext cx="7429552" cy="3714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29190" y="785794"/>
            <a:ext cx="3857652" cy="6072206"/>
          </a:xfrm>
        </p:spPr>
        <p:txBody>
          <a:bodyPr>
            <a:noAutofit/>
          </a:bodyPr>
          <a:lstStyle/>
          <a:p>
            <a:pPr algn="r">
              <a:buNone/>
            </a:pPr>
            <a:r>
              <a:rPr lang="ru-RU" sz="1800" dirty="0" smtClean="0">
                <a:solidFill>
                  <a:srgbClr val="070FB5"/>
                </a:solidFill>
                <a:latin typeface="AVGmdBU" pitchFamily="2" charset="-128"/>
                <a:ea typeface="AVGmdBU" pitchFamily="2" charset="-128"/>
              </a:rPr>
              <a:t>    </a:t>
            </a:r>
            <a:r>
              <a:rPr lang="en-US" sz="1800" dirty="0" smtClean="0">
                <a:solidFill>
                  <a:srgbClr val="070FB5"/>
                </a:solidFill>
                <a:latin typeface="AVGmdBU" pitchFamily="2" charset="-128"/>
                <a:ea typeface="AVGmdBU" pitchFamily="2" charset="-128"/>
              </a:rPr>
              <a:t>After their period in further education young people have the opportunity to go on to higher education in a university, polytechnic or college, provided they have good 'A' level exam results or good passes in vocational qualifications like the BTEC national diploma. Higher education courses usually last three years . Most higher education students receive some financial support from LEAs, with the rest of their money made up through parental support or through the Student Loans Company set up by central government to provide subsidised loans for students. </a:t>
            </a:r>
            <a:endParaRPr lang="ru-RU" sz="1800" dirty="0">
              <a:solidFill>
                <a:srgbClr val="070FB5"/>
              </a:solidFill>
              <a:latin typeface="AVGmdBU" pitchFamily="2" charset="-128"/>
              <a:ea typeface="AVGmdBU" pitchFamily="2" charset="-128"/>
            </a:endParaRPr>
          </a:p>
        </p:txBody>
      </p:sp>
      <p:sp>
        <p:nvSpPr>
          <p:cNvPr id="2" name="Заголовок 1"/>
          <p:cNvSpPr>
            <a:spLocks noGrp="1"/>
          </p:cNvSpPr>
          <p:nvPr>
            <p:ph type="title"/>
          </p:nvPr>
        </p:nvSpPr>
        <p:spPr/>
        <p:txBody>
          <a:bodyPr>
            <a:normAutofit fontScale="90000"/>
          </a:bodyPr>
          <a:lstStyle/>
          <a:p>
            <a:pPr algn="ctr"/>
            <a:r>
              <a:rPr lang="en-US" dirty="0" smtClean="0">
                <a:solidFill>
                  <a:srgbClr val="070FB5"/>
                </a:solidFill>
                <a:effectLst/>
                <a:latin typeface="Bell MT" pitchFamily="18" charset="0"/>
              </a:rPr>
              <a:t>Higher</a:t>
            </a:r>
            <a:r>
              <a:rPr lang="en-US" dirty="0" smtClean="0">
                <a:solidFill>
                  <a:srgbClr val="070FB5"/>
                </a:solidFill>
                <a:effectLst>
                  <a:outerShdw blurRad="38100" dist="38100" dir="2700000" algn="tl">
                    <a:srgbClr val="000000">
                      <a:alpha val="43137"/>
                    </a:srgbClr>
                  </a:outerShdw>
                </a:effectLst>
                <a:latin typeface="Bell MT" pitchFamily="18" charset="0"/>
              </a:rPr>
              <a:t> </a:t>
            </a:r>
            <a:r>
              <a:rPr lang="en-US" dirty="0" smtClean="0">
                <a:solidFill>
                  <a:srgbClr val="070FB5"/>
                </a:solidFill>
                <a:effectLst/>
                <a:latin typeface="Bell MT" pitchFamily="18" charset="0"/>
              </a:rPr>
              <a:t>education</a:t>
            </a:r>
            <a:r>
              <a:rPr lang="ru-RU" dirty="0" smtClean="0">
                <a:solidFill>
                  <a:srgbClr val="070FB5"/>
                </a:solidFill>
              </a:rPr>
              <a:t/>
            </a:r>
            <a:br>
              <a:rPr lang="ru-RU" dirty="0" smtClean="0">
                <a:solidFill>
                  <a:srgbClr val="070FB5"/>
                </a:solidFill>
              </a:rPr>
            </a:br>
            <a:endParaRPr lang="ru-RU" dirty="0">
              <a:solidFill>
                <a:srgbClr val="070FB5"/>
              </a:solidFill>
            </a:endParaRPr>
          </a:p>
        </p:txBody>
      </p:sp>
      <p:pic>
        <p:nvPicPr>
          <p:cNvPr id="15362" name="Picture 2" descr="http://www.myeducationadvices.com/gallery/higher-education/higher_education_1.jpg"/>
          <p:cNvPicPr>
            <a:picLocks noChangeAspect="1" noChangeArrowheads="1"/>
          </p:cNvPicPr>
          <p:nvPr/>
        </p:nvPicPr>
        <p:blipFill>
          <a:blip r:embed="rId3"/>
          <a:srcRect/>
          <a:stretch>
            <a:fillRect/>
          </a:stretch>
        </p:blipFill>
        <p:spPr bwMode="auto">
          <a:xfrm>
            <a:off x="214282" y="928670"/>
            <a:ext cx="4643459" cy="5572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4525963"/>
          </a:xfrm>
        </p:spPr>
        <p:txBody>
          <a:bodyPr>
            <a:normAutofit/>
          </a:bodyPr>
          <a:lstStyle/>
          <a:p>
            <a:pPr algn="ctr">
              <a:buNone/>
            </a:pPr>
            <a:r>
              <a:rPr lang="en-US" sz="1800" dirty="0" smtClean="0">
                <a:solidFill>
                  <a:srgbClr val="070FB5"/>
                </a:solidFill>
                <a:latin typeface="AVGmdBU" pitchFamily="2" charset="-128"/>
                <a:ea typeface="AVGmdBU" pitchFamily="2" charset="-128"/>
              </a:rPr>
              <a:t>Unless they are fortunate enough to have a job to go to, the first stop for young people entering the job market at 16 is their local Jobcentre or careers office. Some school careers advisers teach such skills as filling out a curriculum, vitae or writing letters applying for jobs but for many young people this is uncharted territory. Youth workers in the Youth Service organisations also give advice and counseling. </a:t>
            </a:r>
            <a:endParaRPr lang="ru-RU" sz="1800" dirty="0" smtClean="0">
              <a:solidFill>
                <a:srgbClr val="070FB5"/>
              </a:solidFill>
              <a:latin typeface="AVGmdBU" pitchFamily="2" charset="-128"/>
              <a:ea typeface="AVGmdBU" pitchFamily="2" charset="-128"/>
            </a:endParaRPr>
          </a:p>
          <a:p>
            <a:pPr algn="ctr">
              <a:buNone/>
            </a:pPr>
            <a:r>
              <a:rPr lang="ru-RU" sz="1800" dirty="0" smtClean="0">
                <a:solidFill>
                  <a:srgbClr val="070FB5"/>
                </a:solidFill>
                <a:latin typeface="AVGmdBU" pitchFamily="2" charset="-128"/>
                <a:ea typeface="AVGmdBU" pitchFamily="2" charset="-128"/>
              </a:rPr>
              <a:t> </a:t>
            </a:r>
            <a:endParaRPr lang="ru-RU" sz="1800" dirty="0"/>
          </a:p>
        </p:txBody>
      </p:sp>
      <p:sp>
        <p:nvSpPr>
          <p:cNvPr id="2" name="Заголовок 1"/>
          <p:cNvSpPr>
            <a:spLocks noGrp="1"/>
          </p:cNvSpPr>
          <p:nvPr>
            <p:ph type="title"/>
          </p:nvPr>
        </p:nvSpPr>
        <p:spPr/>
        <p:txBody>
          <a:bodyPr>
            <a:normAutofit fontScale="90000"/>
          </a:bodyPr>
          <a:lstStyle/>
          <a:p>
            <a:pPr algn="ctr"/>
            <a:r>
              <a:rPr lang="en-US" b="1" dirty="0" smtClean="0">
                <a:solidFill>
                  <a:srgbClr val="070FB5"/>
                </a:solidFill>
                <a:latin typeface="Bell MT" pitchFamily="18" charset="0"/>
              </a:rPr>
              <a:t>Negotiating the job market</a:t>
            </a:r>
            <a:r>
              <a:rPr lang="ru-RU" dirty="0" smtClean="0"/>
              <a:t/>
            </a:r>
            <a:br>
              <a:rPr lang="ru-RU" dirty="0" smtClean="0"/>
            </a:br>
            <a:endParaRPr lang="ru-RU" dirty="0"/>
          </a:p>
        </p:txBody>
      </p:sp>
      <p:pic>
        <p:nvPicPr>
          <p:cNvPr id="8196" name="Picture 4" descr="http://oupeltglobal.files.wordpress.com/2014/05/teensclassroom.jpg?w=400&amp;h=279"/>
          <p:cNvPicPr>
            <a:picLocks noChangeAspect="1" noChangeArrowheads="1"/>
          </p:cNvPicPr>
          <p:nvPr/>
        </p:nvPicPr>
        <p:blipFill>
          <a:blip r:embed="rId2"/>
          <a:srcRect/>
          <a:stretch>
            <a:fillRect/>
          </a:stretch>
        </p:blipFill>
        <p:spPr bwMode="auto">
          <a:xfrm>
            <a:off x="0" y="2957485"/>
            <a:ext cx="5572164" cy="3900515"/>
          </a:xfrm>
          <a:prstGeom prst="rect">
            <a:avLst/>
          </a:prstGeom>
          <a:noFill/>
        </p:spPr>
      </p:pic>
      <p:pic>
        <p:nvPicPr>
          <p:cNvPr id="5" name="Picture 4" descr="http://www.arhnet.info/files/imagecache/i_anews_big/story-2012-delovie-podrostki.jpg"/>
          <p:cNvPicPr>
            <a:picLocks noChangeAspect="1" noChangeArrowheads="1"/>
          </p:cNvPicPr>
          <p:nvPr/>
        </p:nvPicPr>
        <p:blipFill>
          <a:blip r:embed="rId3"/>
          <a:srcRect/>
          <a:stretch>
            <a:fillRect/>
          </a:stretch>
        </p:blipFill>
        <p:spPr bwMode="auto">
          <a:xfrm>
            <a:off x="5566928" y="2928934"/>
            <a:ext cx="3577071" cy="3929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785794"/>
            <a:ext cx="8643998" cy="4572032"/>
          </a:xfrm>
        </p:spPr>
        <p:txBody>
          <a:bodyPr>
            <a:normAutofit/>
          </a:bodyPr>
          <a:lstStyle/>
          <a:p>
            <a:pPr algn="ctr">
              <a:buNone/>
            </a:pPr>
            <a:r>
              <a:rPr lang="en-GB" sz="9600" dirty="0" smtClean="0">
                <a:solidFill>
                  <a:srgbClr val="070FB5"/>
                </a:solidFill>
                <a:latin typeface="AVGmdBU"/>
              </a:rPr>
              <a:t>THANKS FOR YOUR ATTENTION!</a:t>
            </a:r>
            <a:endParaRPr lang="ru-RU" sz="9600" dirty="0">
              <a:solidFill>
                <a:srgbClr val="070FB5"/>
              </a:solidFill>
              <a:latin typeface="AVGmdBU"/>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Другая 3">
      <a:dk1>
        <a:sysClr val="windowText" lastClr="000000"/>
      </a:dk1>
      <a:lt1>
        <a:sysClr val="window" lastClr="FFFFFF"/>
      </a:lt1>
      <a:dk2>
        <a:srgbClr val="464646"/>
      </a:dk2>
      <a:lt2>
        <a:srgbClr val="DEF5FA"/>
      </a:lt2>
      <a:accent1>
        <a:srgbClr val="141BAC"/>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271</TotalTime>
  <Words>517</Words>
  <PresentationFormat>Экран (4:3)</PresentationFormat>
  <Paragraphs>26</Paragraphs>
  <Slides>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The Young People in Britain </vt:lpstr>
      <vt:lpstr>The Youth Service  </vt:lpstr>
      <vt:lpstr>Providing vital support</vt:lpstr>
      <vt:lpstr>A brief history</vt:lpstr>
      <vt:lpstr>Sixteen and After </vt:lpstr>
      <vt:lpstr>Gearing for work </vt:lpstr>
      <vt:lpstr>Higher education </vt:lpstr>
      <vt:lpstr>Negotiating the job market </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Young People in Britain</dc:title>
  <dc:creator>Учитель</dc:creator>
  <cp:lastModifiedBy>Учитель</cp:lastModifiedBy>
  <cp:revision>30</cp:revision>
  <dcterms:created xsi:type="dcterms:W3CDTF">2015-03-17T08:42:21Z</dcterms:created>
  <dcterms:modified xsi:type="dcterms:W3CDTF">2015-04-17T07:51:04Z</dcterms:modified>
</cp:coreProperties>
</file>