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6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40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55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5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5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34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3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6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6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8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9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5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BCCA5-2D2E-40F2-A601-24ACA3A37D8E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455F-D99A-4D4A-9EDD-D1A5B9AF6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3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i="1" u="sng" dirty="0" smtClean="0"/>
              <a:t> </a:t>
            </a:r>
            <a:r>
              <a:rPr lang="ru-RU" sz="1600" b="1" i="1" u="sng" dirty="0"/>
              <a:t>Критерии оценки устных развернутых ответов</a:t>
            </a:r>
            <a:endParaRPr lang="ru-RU" sz="1600" dirty="0"/>
          </a:p>
          <a:p>
            <a:pPr marL="0" indent="0" algn="ctr">
              <a:buNone/>
            </a:pPr>
            <a:r>
              <a:rPr lang="ru-RU" sz="1600" b="1" dirty="0"/>
              <a:t>(монологические высказывания, пересказы, диалоги, проектные </a:t>
            </a:r>
            <a:r>
              <a:rPr lang="ru-RU" sz="1600" b="1" dirty="0" smtClean="0"/>
              <a:t>работы</a:t>
            </a:r>
            <a:r>
              <a:rPr lang="ru-RU" sz="1600" b="1" dirty="0"/>
              <a:t>, в </a:t>
            </a:r>
            <a:r>
              <a:rPr lang="ru-RU" sz="1600" b="1" dirty="0" err="1"/>
              <a:t>т.ч</a:t>
            </a:r>
            <a:r>
              <a:rPr lang="ru-RU" sz="1600" b="1" dirty="0"/>
              <a:t>. в группах</a:t>
            </a:r>
            <a:r>
              <a:rPr lang="ru-RU" sz="1600" b="1" dirty="0" smtClean="0"/>
              <a:t>)</a:t>
            </a:r>
          </a:p>
          <a:p>
            <a:pPr marL="0" indent="0" algn="ctr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10049"/>
              </p:ext>
            </p:extLst>
          </p:nvPr>
        </p:nvGraphicFramePr>
        <p:xfrm>
          <a:off x="24199" y="587315"/>
          <a:ext cx="9084305" cy="650483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9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9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2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7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Содержание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2.Коммуник.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взаимодействие 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 Лексика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4. Грамматика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5. Произношение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Соблюден объем высказывания. Высказывание  соответствует теме; отражены все аспекты, указанные в </a:t>
                      </a:r>
                      <a:r>
                        <a:rPr lang="ru-RU" sz="1200" dirty="0" smtClean="0">
                          <a:effectLst/>
                        </a:rPr>
                        <a:t>задании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Адекватная естественная реакция на реплики собеседника.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Лексика адекватна поставленной задаче.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Использованы разные </a:t>
                      </a:r>
                      <a:r>
                        <a:rPr lang="ru-RU" sz="1400" dirty="0" err="1">
                          <a:effectLst/>
                        </a:rPr>
                        <a:t>грамматич</a:t>
                      </a:r>
                      <a:r>
                        <a:rPr lang="ru-RU" sz="1400" dirty="0">
                          <a:effectLst/>
                        </a:rPr>
                        <a:t>. конструкций в соответствии с задачей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Речь звучит в естественном темпе, нет грубых фонетических ошибок.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4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4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полный объем высказывания. не отражены некоторые </a:t>
                      </a:r>
                      <a:r>
                        <a:rPr lang="ru-RU" sz="1400" dirty="0" smtClean="0">
                          <a:effectLst/>
                        </a:rPr>
                        <a:t>аспекты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Коммуникация немного затруднена.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Лексические ошибки незначительно влияют на восприятие речи учащегося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Грамматические незначительно влияют на восприятие речи учащегося</a:t>
                      </a:r>
                      <a:r>
                        <a:rPr lang="ru-RU" sz="800" dirty="0">
                          <a:effectLst/>
                        </a:rPr>
                        <a:t>.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Речь иногда неоправданно </a:t>
                      </a:r>
                      <a:r>
                        <a:rPr lang="ru-RU" sz="1400" dirty="0" err="1">
                          <a:effectLst/>
                        </a:rPr>
                        <a:t>паузирована</a:t>
                      </a:r>
                      <a:r>
                        <a:rPr lang="ru-RU" sz="1400" dirty="0">
                          <a:effectLst/>
                        </a:rPr>
                        <a:t>. В отдельных словах допускаются фонетические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4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3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Незначительный объем высказывания, которое не в полной мере  соответствует теме; не отражены некоторые аспекты, указанные в задании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Коммуникация существенно затруднена, учащийся не проявляет речевой инициативы.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Учащийся делает большое количество грубых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лексических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ошибок.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Учащийся делает большое количество грубых грамматических ошибок.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Речь воспринимается с трудом из-за большого количества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фонетических ошибок. Интонация обусловлена влиянием родного языка.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6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2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Незначительный объём высказывания, которое не соответствует теме; не отражены многие аспекты,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Коммуникация затруднена в значительное мере, отсутствует речевая инициатива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Учащийся делает большое количество грубых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лексических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ошибок.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Учащийся делает большое количество грубых грамматических ошибок.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Речь воспринимается с трудом из-за большого количества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фонетических ошибок.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19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219</Words>
  <Application>Microsoft Office PowerPoint</Application>
  <PresentationFormat>Экран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Альбина</dc:creator>
  <cp:lastModifiedBy>Ulis</cp:lastModifiedBy>
  <cp:revision>20</cp:revision>
  <dcterms:created xsi:type="dcterms:W3CDTF">2020-03-01T16:15:53Z</dcterms:created>
  <dcterms:modified xsi:type="dcterms:W3CDTF">2021-03-02T16:25:18Z</dcterms:modified>
</cp:coreProperties>
</file>