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9" r:id="rId13"/>
    <p:sldId id="278" r:id="rId14"/>
    <p:sldId id="279" r:id="rId15"/>
    <p:sldId id="280" r:id="rId16"/>
    <p:sldId id="277"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1CBA42"/>
    <a:srgbClr val="21FC10"/>
    <a:srgbClr val="0C984F"/>
    <a:srgbClr val="0A906D"/>
    <a:srgbClr val="008000"/>
    <a:srgbClr val="9B2525"/>
    <a:srgbClr val="9D372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9001125"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5"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272D3F1-EE4E-46C9-BEE2-A5E5523FBDE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72D3F1-EE4E-46C9-BEE2-A5E5523FBDE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72D3F1-EE4E-46C9-BEE2-A5E5523FBDE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72D3F1-EE4E-46C9-BEE2-A5E5523FBDE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1"/>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8" name="Slide Number Placeholder 7"/>
          <p:cNvSpPr>
            <a:spLocks noGrp="1"/>
          </p:cNvSpPr>
          <p:nvPr>
            <p:ph type="sldNum" sz="quarter" idx="11"/>
          </p:nvPr>
        </p:nvSpPr>
        <p:spPr/>
        <p:txBody>
          <a:bodyPr/>
          <a:lstStyle/>
          <a:p>
            <a:fld id="{6272D3F1-EE4E-46C9-BEE2-A5E5523FBDEB}" type="slidenum">
              <a:rPr lang="ru-RU" smtClean="0"/>
              <a:pPr/>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1"/>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1"/>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72D3F1-EE4E-46C9-BEE2-A5E5523FBDE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272D3F1-EE4E-46C9-BEE2-A5E5523FBDE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272D3F1-EE4E-46C9-BEE2-A5E5523FBDE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272D3F1-EE4E-46C9-BEE2-A5E5523FBDE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1"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72D3F1-EE4E-46C9-BEE2-A5E5523FBDEB}"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5"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0"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6398C48-9FC1-4744-BA8B-8F2AF2579451}" type="datetimeFigureOut">
              <a:rPr lang="ru-RU" smtClean="0"/>
              <a:pPr/>
              <a:t>15.03.2016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272D3F1-EE4E-46C9-BEE2-A5E5523FBDEB}" type="slidenum">
              <a:rPr lang="ru-RU" smtClean="0"/>
              <a:pPr/>
              <a:t>‹#›</a:t>
            </a:fld>
            <a:endParaRPr lang="ru-R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5"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1"/>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56398C48-9FC1-4744-BA8B-8F2AF2579451}" type="datetimeFigureOut">
              <a:rPr lang="ru-RU" smtClean="0"/>
              <a:pPr/>
              <a:t>15.03.2016</a:t>
            </a:fld>
            <a:endParaRPr lang="ru-R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rot="16200000">
            <a:off x="8227378" y="5885498"/>
            <a:ext cx="1315721" cy="365125"/>
          </a:xfrm>
          <a:prstGeom prst="rect">
            <a:avLst/>
          </a:prstGeom>
        </p:spPr>
        <p:txBody>
          <a:bodyPr vert="horz" lIns="91440" tIns="45720" rIns="91440" bIns="45720" rtlCol="0" anchor="ctr"/>
          <a:lstStyle>
            <a:lvl1pPr algn="l">
              <a:defRPr sz="2400" b="1">
                <a:solidFill>
                  <a:schemeClr val="tx2"/>
                </a:solidFill>
              </a:defRPr>
            </a:lvl1pPr>
          </a:lstStyle>
          <a:p>
            <a:fld id="{6272D3F1-EE4E-46C9-BEE2-A5E5523FBDEB}" type="slidenum">
              <a:rPr lang="ru-RU" smtClean="0"/>
              <a:pPr/>
              <a:t>‹#›</a:t>
            </a:fld>
            <a:endParaRPr lang="ru-RU"/>
          </a:p>
        </p:txBody>
      </p:sp>
      <p:sp>
        <p:nvSpPr>
          <p:cNvPr id="7" name="Rectangle 6"/>
          <p:cNvSpPr/>
          <p:nvPr/>
        </p:nvSpPr>
        <p:spPr>
          <a:xfrm>
            <a:off x="9001125"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5"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solidFill>
                  <a:srgbClr val="0070C0"/>
                </a:solidFill>
              </a:rPr>
              <a:t>British floral symbols</a:t>
            </a:r>
            <a:endParaRPr lang="ru-RU" dirty="0">
              <a:solidFill>
                <a:srgbClr val="0070C0"/>
              </a:solidFill>
            </a:endParaRPr>
          </a:p>
        </p:txBody>
      </p:sp>
      <p:sp>
        <p:nvSpPr>
          <p:cNvPr id="3" name="Подзаголовок 2"/>
          <p:cNvSpPr>
            <a:spLocks noGrp="1"/>
          </p:cNvSpPr>
          <p:nvPr>
            <p:ph type="subTitle" idx="1"/>
          </p:nvPr>
        </p:nvSpPr>
        <p:spPr>
          <a:xfrm>
            <a:off x="395536" y="5013176"/>
            <a:ext cx="6858000" cy="914400"/>
          </a:xfrm>
        </p:spPr>
        <p:txBody>
          <a:bodyPr/>
          <a:lstStyle/>
          <a:p>
            <a:r>
              <a:rPr lang="en-US" dirty="0" err="1" smtClean="0"/>
              <a:t>Kuzminova</a:t>
            </a:r>
            <a:r>
              <a:rPr lang="en-US" dirty="0" smtClean="0"/>
              <a:t> Karina</a:t>
            </a:r>
            <a:r>
              <a:rPr lang="ru-RU" dirty="0" smtClean="0"/>
              <a:t>.</a:t>
            </a:r>
            <a:endParaRPr lang="ru-RU" dirty="0"/>
          </a:p>
        </p:txBody>
      </p:sp>
    </p:spTree>
    <p:extLst>
      <p:ext uri="{BB962C8B-B14F-4D97-AF65-F5344CB8AC3E}">
        <p14:creationId xmlns:p14="http://schemas.microsoft.com/office/powerpoint/2010/main" xmlns="" val="927279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Grp="1" noChangeAspect="1"/>
          </p:cNvPicPr>
          <p:nvPr>
            <p:ph type="pic" idx="1"/>
          </p:nvPr>
        </p:nvPicPr>
        <p:blipFill>
          <a:blip r:embed="rId2">
            <a:extLst>
              <a:ext uri="{28A0092B-C50C-407E-A947-70E740481C1C}">
                <a14:useLocalDpi xmlns:a14="http://schemas.microsoft.com/office/drawing/2010/main" xmlns="" val="0"/>
              </a:ext>
            </a:extLst>
          </a:blip>
          <a:srcRect l="8183" r="8183"/>
          <a:stretch>
            <a:fillRect/>
          </a:stretch>
        </p:blipFill>
        <p:spPr>
          <a:xfrm>
            <a:off x="3995938" y="1844824"/>
            <a:ext cx="5037839" cy="3904206"/>
          </a:xfrm>
        </p:spPr>
      </p:pic>
      <p:sp>
        <p:nvSpPr>
          <p:cNvPr id="3" name="Текст 2"/>
          <p:cNvSpPr>
            <a:spLocks noGrp="1"/>
          </p:cNvSpPr>
          <p:nvPr>
            <p:ph type="body" sz="half" idx="2"/>
          </p:nvPr>
        </p:nvSpPr>
        <p:spPr>
          <a:xfrm>
            <a:off x="0" y="980728"/>
            <a:ext cx="4788024" cy="5616624"/>
          </a:xfrm>
        </p:spPr>
        <p:txBody>
          <a:bodyPr>
            <a:normAutofit/>
          </a:bodyPr>
          <a:lstStyle/>
          <a:p>
            <a:r>
              <a:rPr lang="en-US" sz="2800" dirty="0" smtClean="0"/>
              <a:t>Belfast is </a:t>
            </a:r>
            <a:r>
              <a:rPr lang="en-US" sz="2800" dirty="0"/>
              <a:t>the capital </a:t>
            </a:r>
            <a:r>
              <a:rPr lang="en-US" sz="2800" dirty="0" smtClean="0"/>
              <a:t>of Northern Ireland. The Irish symbol is another wild plant called the SHAMROCK</a:t>
            </a:r>
          </a:p>
          <a:p>
            <a:endParaRPr lang="en-US" sz="2800" dirty="0"/>
          </a:p>
          <a:p>
            <a:r>
              <a:rPr lang="ru-RU" sz="2800" dirty="0"/>
              <a:t>Белфаст является столицей Северной Ирландии. </a:t>
            </a:r>
            <a:r>
              <a:rPr lang="en-US" sz="2800" dirty="0" smtClean="0"/>
              <a:t>C</a:t>
            </a:r>
            <a:r>
              <a:rPr lang="ru-RU" sz="2800" dirty="0" err="1" smtClean="0"/>
              <a:t>имволом</a:t>
            </a:r>
            <a:r>
              <a:rPr lang="ru-RU" sz="2800" dirty="0" smtClean="0"/>
              <a:t> Ирландии называют дикое растение-клевер</a:t>
            </a:r>
            <a:endParaRPr lang="ru-RU" sz="2800" dirty="0"/>
          </a:p>
        </p:txBody>
      </p:sp>
      <p:sp>
        <p:nvSpPr>
          <p:cNvPr id="4" name="Заголовок 3"/>
          <p:cNvSpPr>
            <a:spLocks noGrp="1"/>
          </p:cNvSpPr>
          <p:nvPr>
            <p:ph type="title"/>
          </p:nvPr>
        </p:nvSpPr>
        <p:spPr>
          <a:xfrm>
            <a:off x="6540" y="188640"/>
            <a:ext cx="4788024" cy="908720"/>
          </a:xfrm>
        </p:spPr>
        <p:txBody>
          <a:bodyPr>
            <a:normAutofit/>
          </a:bodyPr>
          <a:lstStyle/>
          <a:p>
            <a:pPr algn="ctr"/>
            <a:r>
              <a:rPr lang="en-US" dirty="0" smtClean="0"/>
              <a:t>Northern Ireland</a:t>
            </a:r>
            <a:endParaRPr lang="ru-RU" dirty="0"/>
          </a:p>
        </p:txBody>
      </p:sp>
    </p:spTree>
    <p:extLst>
      <p:ext uri="{BB962C8B-B14F-4D97-AF65-F5344CB8AC3E}">
        <p14:creationId xmlns:p14="http://schemas.microsoft.com/office/powerpoint/2010/main" xmlns="" val="4241201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5148064" cy="4581128"/>
          </a:xfrm>
        </p:spPr>
        <p:txBody>
          <a:bodyPr/>
          <a:lstStyle/>
          <a:p>
            <a:pPr algn="ctr"/>
            <a:r>
              <a:rPr lang="en-US" sz="2800" dirty="0" smtClean="0"/>
              <a:t>This plant helped St Patrick explain to the people  of the country what the Holy Trinity is . God the Father, The son of god  and the holy Spirit</a:t>
            </a:r>
            <a:endParaRPr lang="ru-RU" sz="2800" dirty="0"/>
          </a:p>
        </p:txBody>
      </p:sp>
      <p:sp>
        <p:nvSpPr>
          <p:cNvPr id="3" name="Текст 2"/>
          <p:cNvSpPr>
            <a:spLocks noGrp="1"/>
          </p:cNvSpPr>
          <p:nvPr>
            <p:ph type="body" idx="1"/>
          </p:nvPr>
        </p:nvSpPr>
        <p:spPr>
          <a:xfrm>
            <a:off x="827584" y="4437112"/>
            <a:ext cx="7560840" cy="1872208"/>
          </a:xfrm>
        </p:spPr>
        <p:txBody>
          <a:bodyPr>
            <a:normAutofit/>
          </a:bodyPr>
          <a:lstStyle/>
          <a:p>
            <a:pPr algn="ctr"/>
            <a:r>
              <a:rPr lang="ru-RU" dirty="0"/>
              <a:t>Это растение </a:t>
            </a:r>
            <a:r>
              <a:rPr lang="ru-RU" dirty="0" smtClean="0"/>
              <a:t>помогло Святому Патрику </a:t>
            </a:r>
            <a:r>
              <a:rPr lang="ru-RU" dirty="0"/>
              <a:t>объяснить людям </a:t>
            </a:r>
            <a:r>
              <a:rPr lang="ru-RU" dirty="0" smtClean="0"/>
              <a:t>в его стране, что такое Святая Троица. </a:t>
            </a:r>
            <a:r>
              <a:rPr lang="ru-RU" dirty="0"/>
              <a:t>Бог Отец, Сын Божий, и Дух </a:t>
            </a:r>
            <a:r>
              <a:rPr lang="ru-RU" dirty="0" err="1"/>
              <a:t>Святый</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58355" y="1484784"/>
            <a:ext cx="3845024" cy="2996952"/>
          </a:xfrm>
          <a:prstGeom prst="rect">
            <a:avLst/>
          </a:prstGeom>
        </p:spPr>
      </p:pic>
    </p:spTree>
    <p:extLst>
      <p:ext uri="{BB962C8B-B14F-4D97-AF65-F5344CB8AC3E}">
        <p14:creationId xmlns:p14="http://schemas.microsoft.com/office/powerpoint/2010/main" xmlns="" val="932452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1538734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260648"/>
            <a:ext cx="3816424" cy="3456384"/>
          </a:xfrm>
        </p:spPr>
        <p:txBody>
          <a:bodyPr>
            <a:normAutofit/>
          </a:bodyPr>
          <a:lstStyle/>
          <a:p>
            <a:r>
              <a:rPr lang="ru-RU" dirty="0" smtClean="0"/>
              <a:t> </a:t>
            </a:r>
            <a:r>
              <a:rPr lang="en-US" dirty="0" smtClean="0"/>
              <a:t>A Chamomile </a:t>
            </a:r>
            <a:r>
              <a:rPr lang="en-US" dirty="0"/>
              <a:t>a</a:t>
            </a:r>
            <a:r>
              <a:rPr lang="en-US" dirty="0" smtClean="0"/>
              <a:t>nd a birch are the symbols </a:t>
            </a:r>
            <a:r>
              <a:rPr lang="en-US" dirty="0"/>
              <a:t>of Russian nature</a:t>
            </a:r>
            <a:endParaRPr lang="ru-RU" dirty="0"/>
          </a:p>
        </p:txBody>
      </p:sp>
      <p:sp>
        <p:nvSpPr>
          <p:cNvPr id="3" name="Текст 2"/>
          <p:cNvSpPr>
            <a:spLocks noGrp="1"/>
          </p:cNvSpPr>
          <p:nvPr>
            <p:ph type="body" sz="half" idx="2"/>
          </p:nvPr>
        </p:nvSpPr>
        <p:spPr>
          <a:xfrm>
            <a:off x="251520" y="3212976"/>
            <a:ext cx="3744416" cy="2959224"/>
          </a:xfrm>
        </p:spPr>
        <p:txBody>
          <a:bodyPr>
            <a:normAutofit/>
          </a:bodyPr>
          <a:lstStyle/>
          <a:p>
            <a:r>
              <a:rPr lang="ru-RU" sz="3600" dirty="0" smtClean="0"/>
              <a:t>Ромашка</a:t>
            </a:r>
            <a:r>
              <a:rPr lang="en-US" sz="3600" dirty="0" smtClean="0"/>
              <a:t> </a:t>
            </a:r>
            <a:r>
              <a:rPr lang="ru-RU" sz="3600" dirty="0" smtClean="0"/>
              <a:t>и береза</a:t>
            </a:r>
            <a:r>
              <a:rPr lang="en-US" sz="3600" dirty="0" smtClean="0"/>
              <a:t> – </a:t>
            </a:r>
            <a:r>
              <a:rPr lang="ru-RU" sz="3600" dirty="0" smtClean="0"/>
              <a:t>это символы </a:t>
            </a:r>
            <a:r>
              <a:rPr lang="ru-RU" sz="3600" dirty="0"/>
              <a:t>русской природы</a:t>
            </a:r>
          </a:p>
        </p:txBody>
      </p:sp>
      <p:pic>
        <p:nvPicPr>
          <p:cNvPr id="7" name="Рисунок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981450" y="2247900"/>
            <a:ext cx="2857500" cy="4038600"/>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660232" y="-1991"/>
            <a:ext cx="2305050" cy="6286500"/>
          </a:xfrm>
          <a:prstGeom prst="rect">
            <a:avLst/>
          </a:prstGeom>
        </p:spPr>
      </p:pic>
    </p:spTree>
    <p:extLst>
      <p:ext uri="{BB962C8B-B14F-4D97-AF65-F5344CB8AC3E}">
        <p14:creationId xmlns:p14="http://schemas.microsoft.com/office/powerpoint/2010/main" xmlns="" val="2717081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0" y="3606877"/>
            <a:ext cx="8964488" cy="3251123"/>
          </a:xfrm>
        </p:spPr>
        <p:txBody>
          <a:bodyPr>
            <a:normAutofit/>
          </a:bodyPr>
          <a:lstStyle/>
          <a:p>
            <a:r>
              <a:rPr lang="ru-RU" dirty="0" smtClean="0"/>
              <a:t> </a:t>
            </a:r>
            <a:r>
              <a:rPr lang="ru-RU" sz="2400" dirty="0" smtClean="0"/>
              <a:t>Ромашка - это самое распространенное растение в России. По народным поверьям, считается, что там, где падает звезда, расцветает ромашка. А еще говорят, что ромашки - это маленькие солнышки, которые соединяют множество святых дорог-лепестков. . С ромашкой ассоциируются такие понятия, как чистота и невинность, юность и любовь</a:t>
            </a:r>
            <a:r>
              <a:rPr lang="en-US" sz="2400" dirty="0"/>
              <a:t>.</a:t>
            </a:r>
            <a:endParaRPr lang="ru-RU" sz="2400" dirty="0"/>
          </a:p>
        </p:txBody>
      </p:sp>
      <p:sp>
        <p:nvSpPr>
          <p:cNvPr id="4" name="Заголовок 3"/>
          <p:cNvSpPr>
            <a:spLocks noGrp="1"/>
          </p:cNvSpPr>
          <p:nvPr>
            <p:ph type="title"/>
          </p:nvPr>
        </p:nvSpPr>
        <p:spPr>
          <a:xfrm>
            <a:off x="26399" y="188640"/>
            <a:ext cx="8947898" cy="3645024"/>
          </a:xfrm>
        </p:spPr>
        <p:txBody>
          <a:bodyPr>
            <a:normAutofit/>
          </a:bodyPr>
          <a:lstStyle/>
          <a:p>
            <a:r>
              <a:rPr lang="en-US" sz="2400" dirty="0" smtClean="0"/>
              <a:t> Chamomile </a:t>
            </a:r>
            <a:r>
              <a:rPr lang="en-US" sz="2400" dirty="0"/>
              <a:t>- is the most common plant in Russia. </a:t>
            </a:r>
            <a:r>
              <a:rPr lang="en-US" sz="2400" dirty="0" smtClean="0"/>
              <a:t>According </a:t>
            </a:r>
            <a:r>
              <a:rPr lang="en-US" sz="2400" dirty="0"/>
              <a:t>to </a:t>
            </a:r>
            <a:r>
              <a:rPr lang="en-US" sz="2400" dirty="0" smtClean="0"/>
              <a:t>the popular </a:t>
            </a:r>
            <a:r>
              <a:rPr lang="en-US" sz="2400" dirty="0"/>
              <a:t>belief, it is </a:t>
            </a:r>
            <a:r>
              <a:rPr lang="en-US" sz="2400" dirty="0" smtClean="0"/>
              <a:t>considered that </a:t>
            </a:r>
            <a:r>
              <a:rPr lang="en-US" sz="2400" dirty="0"/>
              <a:t>where a star falls, </a:t>
            </a:r>
            <a:r>
              <a:rPr lang="en-US" sz="2400" dirty="0" smtClean="0"/>
              <a:t>a chamomile grows. </a:t>
            </a:r>
            <a:r>
              <a:rPr lang="en-US" sz="2400" dirty="0"/>
              <a:t>And they say that the </a:t>
            </a:r>
            <a:r>
              <a:rPr lang="en-US" sz="2400" dirty="0" smtClean="0"/>
              <a:t>chamomile is </a:t>
            </a:r>
            <a:r>
              <a:rPr lang="en-US" sz="2400" dirty="0"/>
              <a:t>a little sun, which </a:t>
            </a:r>
            <a:r>
              <a:rPr lang="en-US" sz="2400" dirty="0" smtClean="0"/>
              <a:t>connects </a:t>
            </a:r>
            <a:r>
              <a:rPr lang="en-US" sz="2400" dirty="0"/>
              <a:t>a </a:t>
            </a:r>
            <a:r>
              <a:rPr lang="en-US" sz="2400" dirty="0" smtClean="0"/>
              <a:t>lot </a:t>
            </a:r>
            <a:r>
              <a:rPr lang="en-US" sz="2400" dirty="0"/>
              <a:t>of </a:t>
            </a:r>
            <a:r>
              <a:rPr lang="en-US" sz="2400" dirty="0" smtClean="0"/>
              <a:t>saint petal </a:t>
            </a:r>
            <a:r>
              <a:rPr lang="en-US" sz="2400" dirty="0"/>
              <a:t>roads</a:t>
            </a:r>
            <a:r>
              <a:rPr lang="en-US" sz="2400" dirty="0" smtClean="0"/>
              <a:t>. In </a:t>
            </a:r>
            <a:r>
              <a:rPr lang="en-US" sz="2400" dirty="0" err="1" smtClean="0"/>
              <a:t>russia</a:t>
            </a:r>
            <a:r>
              <a:rPr lang="en-US" sz="2400" dirty="0"/>
              <a:t> </a:t>
            </a:r>
            <a:r>
              <a:rPr lang="en-US" sz="2400" dirty="0" smtClean="0"/>
              <a:t>a </a:t>
            </a:r>
            <a:r>
              <a:rPr lang="en-US" sz="2400" dirty="0"/>
              <a:t>chamomile </a:t>
            </a:r>
            <a:r>
              <a:rPr lang="en-US" sz="2400" dirty="0" smtClean="0"/>
              <a:t>is associated with purity </a:t>
            </a:r>
            <a:r>
              <a:rPr lang="en-US" sz="2400" dirty="0"/>
              <a:t>and innocence, youth, and </a:t>
            </a:r>
            <a:r>
              <a:rPr lang="en-US" sz="2400" dirty="0" smtClean="0"/>
              <a:t>love.</a:t>
            </a:r>
            <a:endParaRPr lang="ru-RU" sz="2400" dirty="0"/>
          </a:p>
        </p:txBody>
      </p:sp>
    </p:spTree>
    <p:extLst>
      <p:ext uri="{BB962C8B-B14F-4D97-AF65-F5344CB8AC3E}">
        <p14:creationId xmlns:p14="http://schemas.microsoft.com/office/powerpoint/2010/main" xmlns="" val="3391317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2993456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extBox 1"/>
          <p:cNvSpPr txBox="1"/>
          <p:nvPr/>
        </p:nvSpPr>
        <p:spPr>
          <a:xfrm>
            <a:off x="251520" y="476671"/>
            <a:ext cx="8496944" cy="646331"/>
          </a:xfrm>
          <a:prstGeom prst="rect">
            <a:avLst/>
          </a:prstGeom>
          <a:noFill/>
        </p:spPr>
        <p:txBody>
          <a:bodyPr wrap="square" rtlCol="0">
            <a:spAutoFit/>
          </a:bodyPr>
          <a:lstStyle/>
          <a:p>
            <a:pPr algn="ctr"/>
            <a:r>
              <a:rPr lang="en-US" sz="3600" dirty="0">
                <a:solidFill>
                  <a:srgbClr val="002060"/>
                </a:solidFill>
                <a:latin typeface="+mj-lt"/>
              </a:rPr>
              <a:t>Thank </a:t>
            </a:r>
            <a:r>
              <a:rPr lang="en-US" sz="3600" dirty="0" smtClean="0">
                <a:solidFill>
                  <a:srgbClr val="002060"/>
                </a:solidFill>
                <a:latin typeface="+mj-lt"/>
              </a:rPr>
              <a:t>you for your attention!</a:t>
            </a:r>
            <a:endParaRPr lang="en-US" sz="3600" dirty="0">
              <a:solidFill>
                <a:srgbClr val="002060"/>
              </a:solidFill>
              <a:latin typeface="+mj-lt"/>
            </a:endParaRPr>
          </a:p>
        </p:txBody>
      </p:sp>
    </p:spTree>
    <p:extLst>
      <p:ext uri="{BB962C8B-B14F-4D97-AF65-F5344CB8AC3E}">
        <p14:creationId xmlns:p14="http://schemas.microsoft.com/office/powerpoint/2010/main" xmlns="" val="104257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136904" cy="3816424"/>
          </a:xfrm>
        </p:spPr>
        <p:txBody>
          <a:bodyPr/>
          <a:lstStyle/>
          <a:p>
            <a:pPr algn="ctr"/>
            <a:r>
              <a:rPr lang="en-US" sz="3200" dirty="0" smtClean="0"/>
              <a:t>the </a:t>
            </a:r>
            <a:r>
              <a:rPr lang="en-US" sz="3200" dirty="0"/>
              <a:t>United Kingdom consists of England, Wales and Scotland, located on the island of Great Britain and Northern Ireland - the north-east of the island of Ireland</a:t>
            </a:r>
            <a:endParaRPr lang="ru-RU" sz="3200" dirty="0"/>
          </a:p>
        </p:txBody>
      </p:sp>
      <p:sp>
        <p:nvSpPr>
          <p:cNvPr id="3" name="Текст 2"/>
          <p:cNvSpPr>
            <a:spLocks noGrp="1"/>
          </p:cNvSpPr>
          <p:nvPr>
            <p:ph type="body" idx="1"/>
          </p:nvPr>
        </p:nvSpPr>
        <p:spPr>
          <a:xfrm>
            <a:off x="251520" y="3933057"/>
            <a:ext cx="8348464" cy="2664296"/>
          </a:xfrm>
        </p:spPr>
        <p:txBody>
          <a:bodyPr>
            <a:normAutofit fontScale="92500" lnSpcReduction="20000"/>
          </a:bodyPr>
          <a:lstStyle/>
          <a:p>
            <a:pPr algn="ctr"/>
            <a:r>
              <a:rPr lang="ru-RU" dirty="0"/>
              <a:t> </a:t>
            </a:r>
            <a:r>
              <a:rPr lang="ru-RU" sz="3000" dirty="0"/>
              <a:t>В состав Соединённого Королевства входят Англия, Уэльс и Шотландия, расположенные на острове Великобритания, и Северная Ирландия - на северо-востоке острова Ирландия</a:t>
            </a:r>
          </a:p>
        </p:txBody>
      </p:sp>
    </p:spTree>
    <p:extLst>
      <p:ext uri="{BB962C8B-B14F-4D97-AF65-F5344CB8AC3E}">
        <p14:creationId xmlns:p14="http://schemas.microsoft.com/office/powerpoint/2010/main" xmlns="" val="3181750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156953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xmlns="" val="0"/>
              </a:ext>
            </a:extLst>
          </a:blip>
          <a:srcRect l="21629" r="21629"/>
          <a:stretch>
            <a:fillRect/>
          </a:stretch>
        </p:blipFill>
        <p:spPr>
          <a:xfrm>
            <a:off x="3923929" y="332656"/>
            <a:ext cx="5076825" cy="5949950"/>
          </a:xfrm>
        </p:spPr>
      </p:pic>
      <p:sp>
        <p:nvSpPr>
          <p:cNvPr id="4" name="Заголовок 3"/>
          <p:cNvSpPr>
            <a:spLocks noGrp="1"/>
          </p:cNvSpPr>
          <p:nvPr>
            <p:ph type="title"/>
          </p:nvPr>
        </p:nvSpPr>
        <p:spPr>
          <a:xfrm>
            <a:off x="0" y="116632"/>
            <a:ext cx="3923928" cy="762000"/>
          </a:xfrm>
        </p:spPr>
        <p:txBody>
          <a:bodyPr/>
          <a:lstStyle/>
          <a:p>
            <a:pPr algn="ctr"/>
            <a:r>
              <a:rPr lang="en-US" dirty="0" smtClean="0"/>
              <a:t>Scotland</a:t>
            </a:r>
            <a:endParaRPr lang="ru-RU" dirty="0"/>
          </a:p>
        </p:txBody>
      </p:sp>
      <p:sp>
        <p:nvSpPr>
          <p:cNvPr id="3" name="Текст 2"/>
          <p:cNvSpPr>
            <a:spLocks noGrp="1"/>
          </p:cNvSpPr>
          <p:nvPr>
            <p:ph type="body" sz="half" idx="2"/>
          </p:nvPr>
        </p:nvSpPr>
        <p:spPr>
          <a:xfrm>
            <a:off x="0" y="692696"/>
            <a:ext cx="4139952" cy="6165304"/>
          </a:xfrm>
        </p:spPr>
        <p:txBody>
          <a:bodyPr>
            <a:noAutofit/>
          </a:bodyPr>
          <a:lstStyle/>
          <a:p>
            <a:r>
              <a:rPr lang="en-US" sz="2800" dirty="0" smtClean="0"/>
              <a:t>Edinburgh is the capital of Scotland. The Scottish symbol is a wild plant called the THISTLE</a:t>
            </a:r>
          </a:p>
          <a:p>
            <a:endParaRPr lang="en-US" sz="2800" dirty="0" smtClean="0"/>
          </a:p>
          <a:p>
            <a:r>
              <a:rPr lang="ru-RU" sz="2800" dirty="0"/>
              <a:t>Эдинбург является столицей Шотландии. Шотландский символ дикое растение называется </a:t>
            </a:r>
            <a:r>
              <a:rPr lang="ru-RU" sz="2800" dirty="0">
                <a:solidFill>
                  <a:srgbClr val="FF0000"/>
                </a:solidFill>
              </a:rPr>
              <a:t>ЧЕРТОПОЛОХ</a:t>
            </a:r>
          </a:p>
        </p:txBody>
      </p:sp>
    </p:spTree>
    <p:extLst>
      <p:ext uri="{BB962C8B-B14F-4D97-AF65-F5344CB8AC3E}">
        <p14:creationId xmlns:p14="http://schemas.microsoft.com/office/powerpoint/2010/main" xmlns="" val="3404567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71400"/>
            <a:ext cx="8820472" cy="4437807"/>
          </a:xfrm>
        </p:spPr>
        <p:txBody>
          <a:bodyPr/>
          <a:lstStyle/>
          <a:p>
            <a:pPr algn="ctr"/>
            <a:r>
              <a:rPr lang="en-US" sz="2400" dirty="0" smtClean="0"/>
              <a:t>On</a:t>
            </a:r>
            <a:r>
              <a:rPr lang="en-US" sz="2400" dirty="0"/>
              <a:t>e</a:t>
            </a:r>
            <a:r>
              <a:rPr lang="ru-RU" sz="2400" dirty="0" smtClean="0"/>
              <a:t> </a:t>
            </a:r>
            <a:r>
              <a:rPr lang="en-US" sz="2400" dirty="0" smtClean="0"/>
              <a:t>Day, </a:t>
            </a:r>
            <a:r>
              <a:rPr lang="en-US" sz="2400" dirty="0"/>
              <a:t>the Scandinavians planned to attack a Scottish village.  But </a:t>
            </a:r>
            <a:r>
              <a:rPr lang="en-US" sz="2400" dirty="0" smtClean="0"/>
              <a:t>as the </a:t>
            </a:r>
            <a:r>
              <a:rPr lang="en-US" sz="2400" dirty="0"/>
              <a:t>Scots knew they were coming, they started to prepare for war. Late at night, the Scandinavians came </a:t>
            </a:r>
            <a:r>
              <a:rPr lang="en-US" sz="2400" dirty="0" smtClean="0"/>
              <a:t>with their </a:t>
            </a:r>
            <a:r>
              <a:rPr lang="en-US" sz="2400" dirty="0"/>
              <a:t>bare feet </a:t>
            </a:r>
            <a:r>
              <a:rPr lang="en-US" sz="2400" dirty="0" smtClean="0"/>
              <a:t>not to awake </a:t>
            </a:r>
            <a:r>
              <a:rPr lang="en-US" sz="2400" dirty="0"/>
              <a:t>the Scottish warriors in the village. But the thorns of the thistle hurt their bare feet. Their howls of pain </a:t>
            </a:r>
            <a:r>
              <a:rPr lang="en-US" sz="2400" dirty="0" smtClean="0"/>
              <a:t>Broke the </a:t>
            </a:r>
            <a:r>
              <a:rPr lang="en-US" sz="2400" dirty="0"/>
              <a:t>silence and the Scots awoke to fight the enemy</a:t>
            </a:r>
          </a:p>
        </p:txBody>
      </p:sp>
      <p:sp>
        <p:nvSpPr>
          <p:cNvPr id="3" name="Текст 2"/>
          <p:cNvSpPr>
            <a:spLocks noGrp="1"/>
          </p:cNvSpPr>
          <p:nvPr>
            <p:ph type="body" idx="1"/>
          </p:nvPr>
        </p:nvSpPr>
        <p:spPr>
          <a:xfrm>
            <a:off x="251520" y="4005064"/>
            <a:ext cx="8712968" cy="2852936"/>
          </a:xfrm>
        </p:spPr>
        <p:txBody>
          <a:bodyPr>
            <a:normAutofit/>
          </a:bodyPr>
          <a:lstStyle/>
          <a:p>
            <a:r>
              <a:rPr lang="ru-RU" dirty="0" smtClean="0"/>
              <a:t>Однажды, </a:t>
            </a:r>
            <a:r>
              <a:rPr lang="ru-RU" dirty="0"/>
              <a:t>скандинавы собирались напасть на шотландскую деревню. Но так как шотландцы </a:t>
            </a:r>
            <a:r>
              <a:rPr lang="ru-RU" dirty="0" smtClean="0"/>
              <a:t>знали это, то начали </a:t>
            </a:r>
            <a:r>
              <a:rPr lang="ru-RU" dirty="0"/>
              <a:t>готовиться к войне. Поздно ночью, скандинавы пришли босиком, чтобы не разбудить шотландских воинов в деревне. Но шипы </a:t>
            </a:r>
            <a:r>
              <a:rPr lang="ru-RU"/>
              <a:t>чертополоха </a:t>
            </a:r>
            <a:r>
              <a:rPr lang="ru-RU" smtClean="0"/>
              <a:t>повредили </a:t>
            </a:r>
            <a:r>
              <a:rPr lang="ru-RU" dirty="0"/>
              <a:t>их босые ноги. Их вопли боли </a:t>
            </a:r>
            <a:r>
              <a:rPr lang="ru-RU" dirty="0" smtClean="0"/>
              <a:t>пронзили </a:t>
            </a:r>
            <a:r>
              <a:rPr lang="ru-RU" dirty="0"/>
              <a:t>тишину и шотландцы </a:t>
            </a:r>
            <a:r>
              <a:rPr lang="ru-RU" dirty="0" smtClean="0"/>
              <a:t>проснулись, </a:t>
            </a:r>
            <a:r>
              <a:rPr lang="ru-RU" dirty="0"/>
              <a:t>чтобы бороться с </a:t>
            </a:r>
            <a:r>
              <a:rPr lang="ru-RU" dirty="0" smtClean="0"/>
              <a:t>врагом</a:t>
            </a:r>
            <a:endParaRPr lang="ru-RU" dirty="0"/>
          </a:p>
        </p:txBody>
      </p:sp>
    </p:spTree>
    <p:extLst>
      <p:ext uri="{BB962C8B-B14F-4D97-AF65-F5344CB8AC3E}">
        <p14:creationId xmlns:p14="http://schemas.microsoft.com/office/powerpoint/2010/main" xmlns="" val="29320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xmlns="" val="0"/>
              </a:ext>
            </a:extLst>
          </a:blip>
          <a:srcRect l="4785" r="4785"/>
          <a:stretch>
            <a:fillRect/>
          </a:stretch>
        </p:blipFill>
        <p:spPr>
          <a:xfrm>
            <a:off x="4644010" y="620688"/>
            <a:ext cx="4364007" cy="5517232"/>
          </a:xfrm>
        </p:spPr>
      </p:pic>
      <p:sp>
        <p:nvSpPr>
          <p:cNvPr id="3" name="Текст 2"/>
          <p:cNvSpPr>
            <a:spLocks noGrp="1"/>
          </p:cNvSpPr>
          <p:nvPr>
            <p:ph type="body" sz="half" idx="2"/>
          </p:nvPr>
        </p:nvSpPr>
        <p:spPr>
          <a:xfrm>
            <a:off x="107504" y="764704"/>
            <a:ext cx="4608512" cy="5832648"/>
          </a:xfrm>
        </p:spPr>
        <p:txBody>
          <a:bodyPr>
            <a:normAutofit/>
          </a:bodyPr>
          <a:lstStyle/>
          <a:p>
            <a:endParaRPr lang="ru-RU" sz="2800" dirty="0" smtClean="0"/>
          </a:p>
          <a:p>
            <a:r>
              <a:rPr lang="en-US" sz="2800" dirty="0" smtClean="0"/>
              <a:t>London is </a:t>
            </a:r>
            <a:r>
              <a:rPr lang="en-US" sz="2800" dirty="0"/>
              <a:t>the capital of </a:t>
            </a:r>
            <a:r>
              <a:rPr lang="en-US" sz="2800" dirty="0" smtClean="0"/>
              <a:t>England. </a:t>
            </a:r>
            <a:r>
              <a:rPr lang="en-US" sz="2800" dirty="0"/>
              <a:t>The </a:t>
            </a:r>
            <a:r>
              <a:rPr lang="en-US" sz="2800" dirty="0" smtClean="0"/>
              <a:t>floral symbol of England is the RED ROSE.</a:t>
            </a:r>
          </a:p>
          <a:p>
            <a:endParaRPr lang="en-US" sz="2800" dirty="0"/>
          </a:p>
          <a:p>
            <a:r>
              <a:rPr lang="ru-RU" sz="2800" dirty="0"/>
              <a:t>Лондон - столица Англии. </a:t>
            </a:r>
            <a:r>
              <a:rPr lang="ru-RU" sz="2800" dirty="0" smtClean="0"/>
              <a:t>Цветочным символом </a:t>
            </a:r>
            <a:r>
              <a:rPr lang="ru-RU" sz="2800" dirty="0"/>
              <a:t>Англии </a:t>
            </a:r>
            <a:r>
              <a:rPr lang="ru-RU" sz="2800" dirty="0" smtClean="0"/>
              <a:t>является </a:t>
            </a:r>
            <a:r>
              <a:rPr lang="ru-RU" sz="2800" dirty="0" smtClean="0">
                <a:solidFill>
                  <a:srgbClr val="FF0000"/>
                </a:solidFill>
              </a:rPr>
              <a:t>красная роза.</a:t>
            </a:r>
            <a:endParaRPr lang="ru-RU" sz="2800" dirty="0">
              <a:solidFill>
                <a:srgbClr val="FF0000"/>
              </a:solidFill>
            </a:endParaRPr>
          </a:p>
        </p:txBody>
      </p:sp>
      <p:sp>
        <p:nvSpPr>
          <p:cNvPr id="4" name="Заголовок 3"/>
          <p:cNvSpPr>
            <a:spLocks noGrp="1"/>
          </p:cNvSpPr>
          <p:nvPr>
            <p:ph type="title"/>
          </p:nvPr>
        </p:nvSpPr>
        <p:spPr>
          <a:xfrm>
            <a:off x="20216" y="260648"/>
            <a:ext cx="4824536" cy="836712"/>
          </a:xfrm>
        </p:spPr>
        <p:txBody>
          <a:bodyPr/>
          <a:lstStyle/>
          <a:p>
            <a:pPr algn="ctr"/>
            <a:r>
              <a:rPr lang="en-US" dirty="0" smtClean="0"/>
              <a:t>England</a:t>
            </a:r>
            <a:endParaRPr lang="ru-RU" dirty="0"/>
          </a:p>
        </p:txBody>
      </p:sp>
    </p:spTree>
    <p:extLst>
      <p:ext uri="{BB962C8B-B14F-4D97-AF65-F5344CB8AC3E}">
        <p14:creationId xmlns:p14="http://schemas.microsoft.com/office/powerpoint/2010/main" xmlns="" val="3013884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8964488" cy="4321175"/>
          </a:xfrm>
        </p:spPr>
        <p:txBody>
          <a:bodyPr/>
          <a:lstStyle/>
          <a:p>
            <a:pPr algn="ctr"/>
            <a:r>
              <a:rPr lang="en-US" sz="2400" dirty="0" smtClean="0"/>
              <a:t>Earlier, the rose decorated the arms of the House of </a:t>
            </a:r>
            <a:r>
              <a:rPr lang="en-US" sz="2400" dirty="0" err="1" smtClean="0"/>
              <a:t>lancaster</a:t>
            </a:r>
            <a:r>
              <a:rPr lang="en-US" sz="2400" dirty="0" smtClean="0"/>
              <a:t>. The </a:t>
            </a:r>
            <a:r>
              <a:rPr lang="en-US" sz="2400" dirty="0" err="1" smtClean="0"/>
              <a:t>lancastrians</a:t>
            </a:r>
            <a:r>
              <a:rPr lang="en-US" sz="2400" dirty="0" smtClean="0"/>
              <a:t> argued for the throne of </a:t>
            </a:r>
            <a:r>
              <a:rPr lang="en-US" sz="2400" dirty="0" err="1" smtClean="0"/>
              <a:t>england</a:t>
            </a:r>
            <a:r>
              <a:rPr lang="en-US" sz="2400" dirty="0" smtClean="0"/>
              <a:t> with the </a:t>
            </a:r>
            <a:r>
              <a:rPr lang="en-US" sz="2400" dirty="0" err="1" smtClean="0"/>
              <a:t>yorkists</a:t>
            </a:r>
            <a:r>
              <a:rPr lang="en-US" sz="2400" dirty="0" smtClean="0"/>
              <a:t> whose arms had a white </a:t>
            </a:r>
            <a:r>
              <a:rPr lang="en-US" sz="2400" dirty="0" err="1" smtClean="0"/>
              <a:t>rose.the</a:t>
            </a:r>
            <a:r>
              <a:rPr lang="en-US" sz="2400" dirty="0" smtClean="0"/>
              <a:t> war for the throne between the </a:t>
            </a:r>
            <a:r>
              <a:rPr lang="en-US" sz="2400" dirty="0" err="1" smtClean="0"/>
              <a:t>lancastrians</a:t>
            </a:r>
            <a:r>
              <a:rPr lang="en-US" sz="2400" dirty="0" smtClean="0"/>
              <a:t> and the </a:t>
            </a:r>
            <a:r>
              <a:rPr lang="en-US" sz="2400" dirty="0" err="1" smtClean="0"/>
              <a:t>yorkists</a:t>
            </a:r>
            <a:r>
              <a:rPr lang="en-US" sz="2400" dirty="0" smtClean="0"/>
              <a:t> became known in the history of the country as the war of the red and white rose. It Lasted 30 years ( 1455 – 1485 ). When the </a:t>
            </a:r>
            <a:r>
              <a:rPr lang="en-US" sz="2400" dirty="0" err="1" smtClean="0"/>
              <a:t>lancastrians</a:t>
            </a:r>
            <a:r>
              <a:rPr lang="en-US" sz="2400" dirty="0" smtClean="0"/>
              <a:t> won the war, their arms of the red rose became the symbol of the whole </a:t>
            </a:r>
            <a:r>
              <a:rPr lang="en-US" sz="2400" dirty="0" err="1" smtClean="0"/>
              <a:t>england</a:t>
            </a:r>
            <a:r>
              <a:rPr lang="en-US" sz="2400" dirty="0" smtClean="0"/>
              <a:t>.</a:t>
            </a:r>
            <a:endParaRPr lang="ru-RU" sz="2400" dirty="0"/>
          </a:p>
        </p:txBody>
      </p:sp>
      <p:sp>
        <p:nvSpPr>
          <p:cNvPr id="3" name="Текст 2"/>
          <p:cNvSpPr>
            <a:spLocks noGrp="1"/>
          </p:cNvSpPr>
          <p:nvPr>
            <p:ph type="body" idx="1"/>
          </p:nvPr>
        </p:nvSpPr>
        <p:spPr>
          <a:xfrm>
            <a:off x="0" y="4149081"/>
            <a:ext cx="8964488" cy="2708920"/>
          </a:xfrm>
        </p:spPr>
        <p:txBody>
          <a:bodyPr>
            <a:normAutofit lnSpcReduction="10000"/>
          </a:bodyPr>
          <a:lstStyle/>
          <a:p>
            <a:pPr algn="ctr"/>
            <a:r>
              <a:rPr lang="ru-RU" sz="2500" dirty="0" smtClean="0"/>
              <a:t>Е</a:t>
            </a:r>
            <a:r>
              <a:rPr lang="ru-RU" dirty="0" smtClean="0"/>
              <a:t>щё Раньше розой украшали Дома Ланкастеров. Ланкастеры вели борьбу за </a:t>
            </a:r>
            <a:r>
              <a:rPr lang="ru-RU" dirty="0"/>
              <a:t>трон Англии с </a:t>
            </a:r>
            <a:r>
              <a:rPr lang="ru-RU" dirty="0" err="1" smtClean="0"/>
              <a:t>Йорками</a:t>
            </a:r>
            <a:r>
              <a:rPr lang="ru-RU" dirty="0" smtClean="0"/>
              <a:t>, чьи дома были украшены белой розой. война </a:t>
            </a:r>
            <a:r>
              <a:rPr lang="ru-RU" dirty="0"/>
              <a:t>за престол между </a:t>
            </a:r>
            <a:r>
              <a:rPr lang="ru-RU" dirty="0" smtClean="0"/>
              <a:t>Ланкастерами </a:t>
            </a:r>
            <a:r>
              <a:rPr lang="ru-RU" dirty="0"/>
              <a:t>и </a:t>
            </a:r>
            <a:r>
              <a:rPr lang="ru-RU" dirty="0" err="1" smtClean="0"/>
              <a:t>Йорками</a:t>
            </a:r>
            <a:r>
              <a:rPr lang="ru-RU" dirty="0" smtClean="0"/>
              <a:t> стала известна </a:t>
            </a:r>
            <a:r>
              <a:rPr lang="ru-RU" dirty="0"/>
              <a:t>в истории страны, как война красно-белых роз. </a:t>
            </a:r>
            <a:r>
              <a:rPr lang="ru-RU" dirty="0" smtClean="0"/>
              <a:t>Война продолжалась </a:t>
            </a:r>
            <a:r>
              <a:rPr lang="ru-RU" dirty="0"/>
              <a:t>30 лет (1455 - 1485). Когда </a:t>
            </a:r>
            <a:r>
              <a:rPr lang="ru-RU" dirty="0" err="1" smtClean="0"/>
              <a:t>ланкастеры</a:t>
            </a:r>
            <a:r>
              <a:rPr lang="ru-RU" dirty="0" smtClean="0"/>
              <a:t> </a:t>
            </a:r>
            <a:r>
              <a:rPr lang="ru-RU" dirty="0"/>
              <a:t>выиграли войну, их </a:t>
            </a:r>
            <a:r>
              <a:rPr lang="ru-RU" dirty="0" smtClean="0"/>
              <a:t>красная роза стала </a:t>
            </a:r>
            <a:r>
              <a:rPr lang="ru-RU" dirty="0"/>
              <a:t>символом целой Англии.</a:t>
            </a:r>
          </a:p>
        </p:txBody>
      </p:sp>
    </p:spTree>
    <p:extLst>
      <p:ext uri="{BB962C8B-B14F-4D97-AF65-F5344CB8AC3E}">
        <p14:creationId xmlns:p14="http://schemas.microsoft.com/office/powerpoint/2010/main" xmlns="" val="3590815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xmlns="" val="0"/>
              </a:ext>
            </a:extLst>
          </a:blip>
          <a:srcRect l="22329" r="22329"/>
          <a:stretch>
            <a:fillRect/>
          </a:stretch>
        </p:blipFill>
        <p:spPr>
          <a:xfrm>
            <a:off x="4860032" y="332657"/>
            <a:ext cx="4142320" cy="5588719"/>
          </a:xfrm>
        </p:spPr>
      </p:pic>
      <p:sp>
        <p:nvSpPr>
          <p:cNvPr id="3" name="Текст 2"/>
          <p:cNvSpPr>
            <a:spLocks noGrp="1"/>
          </p:cNvSpPr>
          <p:nvPr>
            <p:ph type="body" sz="half" idx="2"/>
          </p:nvPr>
        </p:nvSpPr>
        <p:spPr>
          <a:xfrm>
            <a:off x="0" y="908721"/>
            <a:ext cx="4932040" cy="5760640"/>
          </a:xfrm>
        </p:spPr>
        <p:txBody>
          <a:bodyPr>
            <a:normAutofit/>
          </a:bodyPr>
          <a:lstStyle/>
          <a:p>
            <a:r>
              <a:rPr lang="en-US" sz="2800" dirty="0"/>
              <a:t>Cardiff is the capital of Wales. The </a:t>
            </a:r>
            <a:r>
              <a:rPr lang="en-US" sz="2800" dirty="0" smtClean="0"/>
              <a:t>Welsh symbols are a vegetable called the Leek and a flower Daffodil.</a:t>
            </a:r>
          </a:p>
          <a:p>
            <a:endParaRPr lang="en-US" sz="2800" dirty="0"/>
          </a:p>
          <a:p>
            <a:r>
              <a:rPr lang="ru-RU" sz="2800" dirty="0"/>
              <a:t>Кардифф является столицей Уэльса. </a:t>
            </a:r>
            <a:r>
              <a:rPr lang="en-US" sz="2800" dirty="0" smtClean="0"/>
              <a:t>C</a:t>
            </a:r>
            <a:r>
              <a:rPr lang="ru-RU" sz="2800" dirty="0" err="1" smtClean="0"/>
              <a:t>имволами</a:t>
            </a:r>
            <a:r>
              <a:rPr lang="en-US" sz="2800" dirty="0" smtClean="0"/>
              <a:t> </a:t>
            </a:r>
            <a:r>
              <a:rPr lang="ru-RU" sz="2800" dirty="0" smtClean="0"/>
              <a:t>Уэльса являются овощ под называнием </a:t>
            </a:r>
            <a:r>
              <a:rPr lang="ru-RU" sz="2800" dirty="0">
                <a:solidFill>
                  <a:srgbClr val="FF0000"/>
                </a:solidFill>
              </a:rPr>
              <a:t>лук-порей </a:t>
            </a:r>
            <a:r>
              <a:rPr lang="ru-RU" sz="2800" dirty="0" smtClean="0">
                <a:solidFill>
                  <a:srgbClr val="FF0000"/>
                </a:solidFill>
              </a:rPr>
              <a:t>и </a:t>
            </a:r>
            <a:r>
              <a:rPr lang="ru-RU" sz="2800" dirty="0">
                <a:solidFill>
                  <a:srgbClr val="FF0000"/>
                </a:solidFill>
              </a:rPr>
              <a:t>нарцисс.</a:t>
            </a:r>
          </a:p>
        </p:txBody>
      </p:sp>
      <p:sp>
        <p:nvSpPr>
          <p:cNvPr id="4" name="Заголовок 3"/>
          <p:cNvSpPr>
            <a:spLocks noGrp="1"/>
          </p:cNvSpPr>
          <p:nvPr>
            <p:ph type="title"/>
          </p:nvPr>
        </p:nvSpPr>
        <p:spPr>
          <a:xfrm>
            <a:off x="0" y="188640"/>
            <a:ext cx="5508104" cy="762000"/>
          </a:xfrm>
        </p:spPr>
        <p:txBody>
          <a:bodyPr/>
          <a:lstStyle/>
          <a:p>
            <a:pPr algn="ctr"/>
            <a:r>
              <a:rPr lang="en-US" dirty="0" smtClean="0"/>
              <a:t>Wales</a:t>
            </a:r>
            <a:endParaRPr lang="ru-RU" dirty="0"/>
          </a:p>
        </p:txBody>
      </p:sp>
    </p:spTree>
    <p:extLst>
      <p:ext uri="{BB962C8B-B14F-4D97-AF65-F5344CB8AC3E}">
        <p14:creationId xmlns:p14="http://schemas.microsoft.com/office/powerpoint/2010/main" xmlns="" val="2421760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2"/>
            <a:ext cx="7776864" cy="3384376"/>
          </a:xfrm>
        </p:spPr>
        <p:txBody>
          <a:bodyPr/>
          <a:lstStyle/>
          <a:p>
            <a:pPr algn="ctr"/>
            <a:r>
              <a:rPr lang="en-US" sz="2800" dirty="0" smtClean="0"/>
              <a:t>The patron saint of wales, </a:t>
            </a:r>
            <a:r>
              <a:rPr lang="en-US" sz="2800" dirty="0" err="1" smtClean="0"/>
              <a:t>david</a:t>
            </a:r>
            <a:r>
              <a:rPr lang="en-US" sz="2800" dirty="0" smtClean="0"/>
              <a:t>, ate only leeks and bread. In memory  of this </a:t>
            </a:r>
            <a:r>
              <a:rPr lang="en-US" sz="2800" dirty="0" err="1" smtClean="0"/>
              <a:t>christian</a:t>
            </a:r>
            <a:r>
              <a:rPr lang="en-US" sz="2800" dirty="0" smtClean="0"/>
              <a:t> saint, the leek became the symbol of wales. Daffodils which burst into flames by the 1</a:t>
            </a:r>
            <a:r>
              <a:rPr lang="en-US" sz="2800" baseline="30000" dirty="0" smtClean="0"/>
              <a:t>st</a:t>
            </a:r>
            <a:r>
              <a:rPr lang="en-US" sz="2800" dirty="0" smtClean="0"/>
              <a:t> of march celebrate the revered welsh saint.</a:t>
            </a:r>
            <a:endParaRPr lang="ru-RU" sz="2800" dirty="0"/>
          </a:p>
        </p:txBody>
      </p:sp>
      <p:sp>
        <p:nvSpPr>
          <p:cNvPr id="3" name="Текст 2"/>
          <p:cNvSpPr>
            <a:spLocks noGrp="1"/>
          </p:cNvSpPr>
          <p:nvPr>
            <p:ph type="body" idx="1"/>
          </p:nvPr>
        </p:nvSpPr>
        <p:spPr>
          <a:xfrm>
            <a:off x="179512" y="3429001"/>
            <a:ext cx="8708504" cy="3083024"/>
          </a:xfrm>
        </p:spPr>
        <p:txBody>
          <a:bodyPr>
            <a:noAutofit/>
          </a:bodyPr>
          <a:lstStyle/>
          <a:p>
            <a:r>
              <a:rPr lang="ru-RU" sz="2800" dirty="0"/>
              <a:t>Святой покровитель Уэльса, Дэвид, </a:t>
            </a:r>
            <a:r>
              <a:rPr lang="ru-RU" sz="2800" dirty="0" smtClean="0"/>
              <a:t>ел </a:t>
            </a:r>
            <a:r>
              <a:rPr lang="ru-RU" sz="2800" dirty="0"/>
              <a:t>только лук-порей и хлеб. В память об этом </a:t>
            </a:r>
            <a:r>
              <a:rPr lang="ru-RU" sz="2800" dirty="0" smtClean="0"/>
              <a:t>святом христианине, </a:t>
            </a:r>
            <a:r>
              <a:rPr lang="ru-RU" sz="2800" dirty="0"/>
              <a:t>лук-порей стал символом Уэльса. </a:t>
            </a:r>
            <a:r>
              <a:rPr lang="ru-RU" sz="2800" dirty="0" smtClean="0"/>
              <a:t>Нарциссы растут 1 </a:t>
            </a:r>
            <a:r>
              <a:rPr lang="ru-RU" sz="2800" dirty="0"/>
              <a:t>марта </a:t>
            </a:r>
            <a:r>
              <a:rPr lang="ru-RU" sz="2800" dirty="0" smtClean="0"/>
              <a:t>и тогда принято отмечать день святого.</a:t>
            </a:r>
            <a:endParaRPr lang="ru-RU" sz="2800" dirty="0"/>
          </a:p>
        </p:txBody>
      </p:sp>
    </p:spTree>
    <p:extLst>
      <p:ext uri="{BB962C8B-B14F-4D97-AF65-F5344CB8AC3E}">
        <p14:creationId xmlns:p14="http://schemas.microsoft.com/office/powerpoint/2010/main" xmlns="" val="19087699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457</TotalTime>
  <Words>759</Words>
  <Application>Microsoft Office PowerPoint</Application>
  <PresentationFormat>Экран (4:3)</PresentationFormat>
  <Paragraphs>34</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Главная</vt:lpstr>
      <vt:lpstr>British floral symbols</vt:lpstr>
      <vt:lpstr>the United Kingdom consists of England, Wales and Scotland, located on the island of Great Britain and Northern Ireland - the north-east of the island of Ireland</vt:lpstr>
      <vt:lpstr>Слайд 3</vt:lpstr>
      <vt:lpstr>Scotland</vt:lpstr>
      <vt:lpstr>One Day, the Scandinavians planned to attack a Scottish village.  But as the Scots knew they were coming, they started to prepare for war. Late at night, the Scandinavians came with their bare feet not to awake the Scottish warriors in the village. But the thorns of the thistle hurt their bare feet. Their howls of pain Broke the silence and the Scots awoke to fight the enemy</vt:lpstr>
      <vt:lpstr>England</vt:lpstr>
      <vt:lpstr>Earlier, the rose decorated the arms of the House of lancaster. The lancastrians argued for the throne of england with the yorkists whose arms had a white rose.the war for the throne between the lancastrians and the yorkists became known in the history of the country as the war of the red and white rose. It Lasted 30 years ( 1455 – 1485 ). When the lancastrians won the war, their arms of the red rose became the symbol of the whole england.</vt:lpstr>
      <vt:lpstr>Wales</vt:lpstr>
      <vt:lpstr>The patron saint of wales, david, ate only leeks and bread. In memory  of this christian saint, the leek became the symbol of wales. Daffodils which burst into flames by the 1st of march celebrate the revered welsh saint.</vt:lpstr>
      <vt:lpstr>Northern Ireland</vt:lpstr>
      <vt:lpstr>This plant helped St Patrick explain to the people  of the country what the Holy Trinity is . God the Father, The son of god  and the holy Spirit</vt:lpstr>
      <vt:lpstr>Слайд 12</vt:lpstr>
      <vt:lpstr> A Chamomile and a birch are the symbols of Russian nature</vt:lpstr>
      <vt:lpstr> Chamomile - is the most common plant in Russia. According to the popular belief, it is considered that where a star falls, a chamomile grows. And they say that the chamomile is a little sun, which connects a lot of saint petal roads. In russia a chamomile is associated with purity and innocence, youth, and love.</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floral symbols</dc:title>
  <dc:creator>Карина</dc:creator>
  <cp:lastModifiedBy>Учитель</cp:lastModifiedBy>
  <cp:revision>38</cp:revision>
  <dcterms:created xsi:type="dcterms:W3CDTF">2016-01-23T13:35:47Z</dcterms:created>
  <dcterms:modified xsi:type="dcterms:W3CDTF">2016-03-15T11:31:45Z</dcterms:modified>
</cp:coreProperties>
</file>