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3731048915253E-2"/>
          <c:y val="2.6267782461394641E-2"/>
          <c:w val="0.92441848210656252"/>
          <c:h val="0.900187482562834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Лист1!$A$1:$A$5</c:f>
              <c:numCache>
                <c:formatCode>General</c:formatCode>
                <c:ptCount val="5"/>
                <c:pt idx="0">
                  <c:v>100</c:v>
                </c:pt>
                <c:pt idx="1">
                  <c:v>70</c:v>
                </c:pt>
                <c:pt idx="2">
                  <c:v>40</c:v>
                </c:pt>
                <c:pt idx="3">
                  <c:v>20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0429632"/>
        <c:axId val="100430024"/>
      </c:barChart>
      <c:catAx>
        <c:axId val="1004296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430024"/>
        <c:crosses val="autoZero"/>
        <c:auto val="1"/>
        <c:lblAlgn val="ctr"/>
        <c:lblOffset val="100"/>
        <c:noMultiLvlLbl val="0"/>
      </c:catAx>
      <c:valAx>
        <c:axId val="10043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42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03B9C-700C-4154-8188-ED2EF3DFF13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4367A-3D60-44D0-B736-B4E7A75E00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813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4367A-3D60-44D0-B736-B4E7A75E00C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65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F6CC2E-6C1B-4673-A751-664C40753E81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50E008-7542-4285-8958-F0820B049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daily%20routins%20picture\Ex.%202b,%20p.%2036.mp3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0443" y="1752600"/>
            <a:ext cx="9699172" cy="1894362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things we do </a:t>
            </a:r>
            <a:r>
              <a:rPr lang="en-US" sz="5400" i="1" u="sng" dirty="0" smtClean="0">
                <a:solidFill>
                  <a:schemeClr val="tx1"/>
                </a:solidFill>
              </a:rPr>
              <a:t>every day</a:t>
            </a:r>
            <a:r>
              <a:rPr lang="en-US" sz="5400" i="1" dirty="0" smtClean="0">
                <a:solidFill>
                  <a:schemeClr val="tx1"/>
                </a:solidFill>
              </a:rPr>
              <a:t> </a:t>
            </a:r>
            <a:r>
              <a:rPr lang="en-US" sz="5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</a:t>
            </a:r>
            <a:br>
              <a:rPr lang="en-US" sz="5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daily routine</a:t>
            </a:r>
            <a:endParaRPr lang="ru-RU" sz="5400" i="1" u="sng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1896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28" y="233464"/>
            <a:ext cx="3226249" cy="200367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93448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Wake up</a:t>
            </a:r>
            <a:r>
              <a:rPr lang="en-US" sz="3200" b="1" i="1" dirty="0">
                <a:latin typeface="Comic Sans MS" panose="030F0702030302020204" pitchFamily="66" charset="0"/>
              </a:rPr>
              <a:t/>
            </a:r>
            <a:br>
              <a:rPr lang="en-US" sz="3200" b="1" i="1" dirty="0">
                <a:latin typeface="Comic Sans MS" panose="030F0702030302020204" pitchFamily="66" charset="0"/>
              </a:rPr>
            </a:br>
            <a:endParaRPr lang="ru-RU" sz="3200" b="1" i="1" dirty="0">
              <a:latin typeface="Comic Sans MS" panose="030F0702030302020204" pitchFamily="66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3995735" y="-138427"/>
            <a:ext cx="10545116" cy="2181046"/>
            <a:chOff x="4663534" y="584550"/>
            <a:chExt cx="10545116" cy="2181046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534" y="1012109"/>
              <a:ext cx="2895758" cy="1753487"/>
            </a:xfrm>
            <a:prstGeom prst="rect">
              <a:avLst/>
            </a:prstGeom>
          </p:spPr>
        </p:pic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4693050" y="584550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defPPr>
                <a:defRPr lang="ru-RU"/>
              </a:defPPr>
              <a:lvl1pPr>
                <a:lnSpc>
                  <a:spcPct val="90000"/>
                </a:lnSpc>
                <a:spcBef>
                  <a:spcPct val="0"/>
                </a:spcBef>
                <a:buNone/>
                <a:defRPr sz="3200" b="1" i="1">
                  <a:latin typeface="Comic Sans MS" panose="030F0702030302020204" pitchFamily="66" charset="0"/>
                  <a:ea typeface="+mj-ea"/>
                  <a:cs typeface="+mj-cs"/>
                </a:defRPr>
              </a:lvl1pPr>
            </a:lstStyle>
            <a:p>
              <a:r>
                <a:rPr lang="en-US" dirty="0"/>
                <a:t>Brush teeth</a:t>
              </a:r>
              <a:br>
                <a:rPr lang="en-US" dirty="0"/>
              </a:br>
              <a:endParaRPr lang="ru-RU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69753" y="2312754"/>
            <a:ext cx="10515600" cy="2970603"/>
            <a:chOff x="8441958" y="4137415"/>
            <a:chExt cx="10515600" cy="2970603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5159" y="4137415"/>
              <a:ext cx="2625292" cy="1966435"/>
            </a:xfrm>
            <a:prstGeom prst="rect">
              <a:avLst/>
            </a:prstGeom>
          </p:spPr>
        </p:pic>
        <p:sp>
          <p:nvSpPr>
            <p:cNvPr id="11" name="Заголовок 1"/>
            <p:cNvSpPr txBox="1">
              <a:spLocks/>
            </p:cNvSpPr>
            <p:nvPr/>
          </p:nvSpPr>
          <p:spPr>
            <a:xfrm>
              <a:off x="8441958" y="5782455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i="1" dirty="0">
                  <a:latin typeface="Comic Sans MS" panose="030F0702030302020204" pitchFamily="66" charset="0"/>
                </a:rPr>
                <a:t>Go to school</a:t>
              </a:r>
              <a:br>
                <a:rPr lang="en-US" sz="3200" b="1" i="1" dirty="0">
                  <a:latin typeface="Comic Sans MS" panose="030F0702030302020204" pitchFamily="66" charset="0"/>
                </a:rPr>
              </a:br>
              <a:endParaRPr lang="ru-RU" sz="3200" b="1" i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43564" y="-179934"/>
            <a:ext cx="17763002" cy="7537288"/>
            <a:chOff x="-4602113" y="2372096"/>
            <a:chExt cx="17763002" cy="753728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0347" y="2808036"/>
              <a:ext cx="2589019" cy="2176889"/>
            </a:xfrm>
            <a:prstGeom prst="rect">
              <a:avLst/>
            </a:prstGeom>
          </p:spPr>
        </p:pic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2645289" y="2372096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i="1" dirty="0">
                  <a:latin typeface="Comic Sans MS" panose="030F0702030302020204" pitchFamily="66" charset="0"/>
                </a:rPr>
                <a:t>Have breakfast</a:t>
              </a:r>
              <a:br>
                <a:rPr lang="en-US" sz="3200" b="1" i="1" dirty="0">
                  <a:latin typeface="Comic Sans MS" panose="030F0702030302020204" pitchFamily="66" charset="0"/>
                </a:rPr>
              </a:br>
              <a:endParaRPr lang="ru-RU" sz="3200" b="1" i="1" dirty="0">
                <a:latin typeface="Comic Sans MS" panose="030F0702030302020204" pitchFamily="66" charset="0"/>
              </a:endParaRPr>
            </a:p>
          </p:txBody>
        </p:sp>
        <p:grpSp>
          <p:nvGrpSpPr>
            <p:cNvPr id="26" name="Группа 25"/>
            <p:cNvGrpSpPr/>
            <p:nvPr/>
          </p:nvGrpSpPr>
          <p:grpSpPr>
            <a:xfrm>
              <a:off x="-4602113" y="7192034"/>
              <a:ext cx="10674990" cy="2717350"/>
              <a:chOff x="-4602113" y="7192034"/>
              <a:chExt cx="10674990" cy="2717350"/>
            </a:xfrm>
          </p:grpSpPr>
          <p:pic>
            <p:nvPicPr>
              <p:cNvPr id="14" name="Рисунок 13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4602113" y="7192034"/>
                <a:ext cx="2847975" cy="1600200"/>
              </a:xfrm>
              <a:prstGeom prst="rect">
                <a:avLst/>
              </a:prstGeom>
            </p:spPr>
          </p:pic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-4442723" y="8583821"/>
                <a:ext cx="10515600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200" b="1" i="1" dirty="0">
                    <a:latin typeface="Comic Sans MS" panose="030F0702030302020204" pitchFamily="66" charset="0"/>
                  </a:rPr>
                  <a:t>Play sports</a:t>
                </a:r>
                <a:br>
                  <a:rPr lang="en-US" sz="3200" b="1" i="1" dirty="0">
                    <a:latin typeface="Comic Sans MS" panose="030F0702030302020204" pitchFamily="66" charset="0"/>
                  </a:rPr>
                </a:br>
                <a:endParaRPr lang="ru-RU" sz="3200" b="1" i="1" dirty="0"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17" name="Заголовок 1"/>
          <p:cNvSpPr txBox="1">
            <a:spLocks/>
          </p:cNvSpPr>
          <p:nvPr/>
        </p:nvSpPr>
        <p:spPr>
          <a:xfrm>
            <a:off x="2390709" y="51160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8206024" y="2331603"/>
            <a:ext cx="10890965" cy="2844705"/>
            <a:chOff x="2887263" y="4926846"/>
            <a:chExt cx="10890965" cy="2844705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7263" y="4926846"/>
              <a:ext cx="2619375" cy="1743075"/>
            </a:xfrm>
            <a:prstGeom prst="rect">
              <a:avLst/>
            </a:prstGeom>
          </p:spPr>
        </p:pic>
        <p:sp>
          <p:nvSpPr>
            <p:cNvPr id="18" name="Заголовок 1"/>
            <p:cNvSpPr txBox="1">
              <a:spLocks/>
            </p:cNvSpPr>
            <p:nvPr/>
          </p:nvSpPr>
          <p:spPr>
            <a:xfrm>
              <a:off x="3262628" y="6445988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i="1" dirty="0">
                  <a:latin typeface="Comic Sans MS" panose="030F0702030302020204" pitchFamily="66" charset="0"/>
                </a:rPr>
                <a:t>Do homework</a:t>
              </a:r>
              <a:br>
                <a:rPr lang="en-US" sz="3200" b="1" i="1" dirty="0">
                  <a:latin typeface="Comic Sans MS" panose="030F0702030302020204" pitchFamily="66" charset="0"/>
                </a:rPr>
              </a:br>
              <a:endParaRPr lang="ru-RU" sz="3200" b="1" i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8339803" y="4513526"/>
            <a:ext cx="10960368" cy="2886630"/>
            <a:chOff x="7212279" y="-214777"/>
            <a:chExt cx="10960368" cy="2886630"/>
          </a:xfrm>
        </p:grpSpPr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2279" y="-214777"/>
              <a:ext cx="2619375" cy="1743075"/>
            </a:xfrm>
            <a:prstGeom prst="rect">
              <a:avLst/>
            </a:prstGeom>
          </p:spPr>
        </p:pic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7657047" y="1346290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i="1" dirty="0">
                  <a:latin typeface="Comic Sans MS" panose="030F0702030302020204" pitchFamily="66" charset="0"/>
                </a:rPr>
                <a:t>Go to bed</a:t>
              </a:r>
              <a:br>
                <a:rPr lang="en-US" sz="3200" b="1" i="1" dirty="0">
                  <a:latin typeface="Comic Sans MS" panose="030F0702030302020204" pitchFamily="66" charset="0"/>
                </a:rPr>
              </a:br>
              <a:endParaRPr lang="ru-RU" sz="3200" b="1" i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899885" y="4574759"/>
            <a:ext cx="10515600" cy="2838533"/>
            <a:chOff x="4810983" y="5115005"/>
            <a:chExt cx="10515600" cy="2838533"/>
          </a:xfrm>
        </p:grpSpPr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1425" y="5115005"/>
              <a:ext cx="2647950" cy="1724025"/>
            </a:xfrm>
            <a:prstGeom prst="rect">
              <a:avLst/>
            </a:prstGeom>
          </p:spPr>
        </p:pic>
        <p:sp>
          <p:nvSpPr>
            <p:cNvPr id="22" name="Заголовок 1"/>
            <p:cNvSpPr txBox="1">
              <a:spLocks/>
            </p:cNvSpPr>
            <p:nvPr/>
          </p:nvSpPr>
          <p:spPr>
            <a:xfrm>
              <a:off x="4810983" y="6627975"/>
              <a:ext cx="105156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i="1" dirty="0">
                  <a:latin typeface="Comic Sans MS" panose="030F0702030302020204" pitchFamily="66" charset="0"/>
                </a:rPr>
                <a:t>Go out with friends</a:t>
              </a:r>
              <a:br>
                <a:rPr lang="en-US" sz="3200" b="1" i="1" dirty="0">
                  <a:latin typeface="Comic Sans MS" panose="030F0702030302020204" pitchFamily="66" charset="0"/>
                </a:rPr>
              </a:br>
              <a:endParaRPr lang="ru-RU" sz="3200" b="1" i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31" name="Рисунок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39" y="2071494"/>
            <a:ext cx="2847975" cy="1600200"/>
          </a:xfrm>
          <a:prstGeom prst="rect">
            <a:avLst/>
          </a:prstGeom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3677079" y="3648240"/>
            <a:ext cx="40723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i="1" dirty="0">
                <a:latin typeface="Comic Sans MS" panose="030F0702030302020204" pitchFamily="66" charset="0"/>
              </a:rPr>
              <a:t>Have lessons </a:t>
            </a:r>
            <a:endParaRPr lang="en-US" sz="2800" b="1" i="1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800" b="1" i="1" dirty="0" smtClean="0">
                <a:latin typeface="Comic Sans MS" panose="030F0702030302020204" pitchFamily="66" charset="0"/>
              </a:rPr>
              <a:t>at </a:t>
            </a:r>
            <a:r>
              <a:rPr lang="en-US" sz="2800" b="1" i="1" dirty="0">
                <a:latin typeface="Comic Sans MS" panose="030F0702030302020204" pitchFamily="66" charset="0"/>
              </a:rPr>
              <a:t>school</a:t>
            </a:r>
            <a:r>
              <a:rPr lang="en-US" sz="3200" b="1" i="1" dirty="0">
                <a:latin typeface="Comic Sans MS" panose="030F0702030302020204" pitchFamily="66" charset="0"/>
              </a:rPr>
              <a:t/>
            </a:r>
            <a:br>
              <a:rPr lang="en-US" sz="3200" b="1" i="1" dirty="0">
                <a:latin typeface="Comic Sans MS" panose="030F0702030302020204" pitchFamily="66" charset="0"/>
              </a:rPr>
            </a:br>
            <a:endParaRPr lang="ru-RU" sz="32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62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259" y="-331706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Present Simple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7590218"/>
              </p:ext>
            </p:extLst>
          </p:nvPr>
        </p:nvGraphicFramePr>
        <p:xfrm>
          <a:off x="2225566" y="1076709"/>
          <a:ext cx="6908800" cy="31089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454400"/>
                <a:gridCol w="3454400"/>
              </a:tblGrid>
              <a:tr h="39090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+mn-lt"/>
                          <a:cs typeface="+mn-cs"/>
                        </a:rPr>
                        <a:t>Positive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09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I/you/we/they </a:t>
                      </a:r>
                      <a:r>
                        <a:rPr lang="en-US" sz="2400" baseline="0" dirty="0" smtClean="0"/>
                        <a:t>play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he/she/ it </a:t>
                      </a:r>
                      <a:r>
                        <a:rPr lang="en-US" sz="2400" baseline="0" dirty="0" smtClean="0"/>
                        <a:t>plays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90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</a:rPr>
                        <a:t>Negative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47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I/you/we/they</a:t>
                      </a:r>
                      <a:r>
                        <a:rPr lang="en-US" sz="2400" baseline="0" dirty="0" smtClean="0"/>
                        <a:t> don’t play</a:t>
                      </a:r>
                    </a:p>
                    <a:p>
                      <a:pPr algn="ctr"/>
                      <a:r>
                        <a:rPr lang="en-US" sz="2400" baseline="0" dirty="0" smtClean="0"/>
                        <a:t>He/she/ it doesn’t play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090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09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Do I/you/ we/ they </a:t>
                      </a:r>
                      <a:r>
                        <a:rPr lang="en-US" sz="2400" baseline="0" dirty="0" smtClean="0"/>
                        <a:t>play</a:t>
                      </a:r>
                      <a:r>
                        <a:rPr lang="ru-RU" sz="2400" baseline="0" dirty="0" smtClean="0"/>
                        <a:t>?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Does he/she/it </a:t>
                      </a:r>
                      <a:r>
                        <a:rPr lang="en-US" sz="2400" baseline="0" dirty="0" smtClean="0"/>
                        <a:t>play</a:t>
                      </a:r>
                      <a:r>
                        <a:rPr lang="ru-RU" sz="2400" baseline="0" dirty="0" smtClean="0"/>
                        <a:t>?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30788"/>
              </p:ext>
            </p:extLst>
          </p:nvPr>
        </p:nvGraphicFramePr>
        <p:xfrm>
          <a:off x="2105135" y="4968035"/>
          <a:ext cx="7391400" cy="1371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847850"/>
                <a:gridCol w="1847850"/>
                <a:gridCol w="2197100"/>
                <a:gridCol w="1498600"/>
              </a:tblGrid>
              <a:tr h="370840"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 err="1" smtClean="0"/>
                        <a:t>Wh</a:t>
                      </a:r>
                      <a:r>
                        <a:rPr lang="en-US" sz="2400" b="0" kern="1200" dirty="0" smtClean="0"/>
                        <a:t>- questions</a:t>
                      </a:r>
                      <a:endParaRPr lang="ru-RU" sz="2400" b="0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do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I/we/you/they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Play</a:t>
                      </a:r>
                      <a:r>
                        <a:rPr lang="ru-RU" sz="2400" kern="1200" dirty="0" smtClean="0"/>
                        <a:t>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Where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does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He/she/it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8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44616" y="415636"/>
            <a:ext cx="5197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Harry Potter’ s Routine</a:t>
            </a:r>
            <a:endParaRPr lang="ru-RU" sz="3200" b="1" dirty="0"/>
          </a:p>
        </p:txBody>
      </p:sp>
      <p:pic>
        <p:nvPicPr>
          <p:cNvPr id="10" name="Рисунок 9" descr="C:\Users\Пользователь\AppData\Local\Microsoft\Windows\INetCache\Content.Word\загруженное (2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384" y="290945"/>
            <a:ext cx="4343400" cy="3283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D:\Users\Пользователь\Desktop\herology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945" y="3613240"/>
            <a:ext cx="4862946" cy="2933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загруженное (3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18910" y="1454725"/>
            <a:ext cx="3918379" cy="509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Ex. 2b, p. 3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10989128" y="5676900"/>
            <a:ext cx="544286" cy="544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03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Adverbs of frequency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9266191"/>
              </p:ext>
            </p:extLst>
          </p:nvPr>
        </p:nvGraphicFramePr>
        <p:xfrm>
          <a:off x="270642" y="1794094"/>
          <a:ext cx="66421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0231" y="1975507"/>
            <a:ext cx="80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always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74479" y="297247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usually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167117" y="396757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often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62534" y="454490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sometimes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975973" y="5167003"/>
            <a:ext cx="718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never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851902" y="918178"/>
            <a:ext cx="500902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! </a:t>
            </a:r>
            <a:r>
              <a:rPr lang="en-US" sz="2400" b="1" dirty="0" smtClean="0"/>
              <a:t>Come before the main verb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 </a:t>
            </a:r>
            <a:r>
              <a:rPr lang="en-US" sz="2400" b="1" u="sng" dirty="0" smtClean="0">
                <a:solidFill>
                  <a:schemeClr val="accent3"/>
                </a:solidFill>
              </a:rPr>
              <a:t>always</a:t>
            </a:r>
            <a:r>
              <a:rPr lang="en-US" sz="2400" dirty="0" smtClean="0"/>
              <a:t> wake up early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don’t </a:t>
            </a:r>
            <a:r>
              <a:rPr lang="en-US" sz="2400" b="1" u="sng" dirty="0" smtClean="0">
                <a:solidFill>
                  <a:schemeClr val="accent3"/>
                </a:solidFill>
              </a:rPr>
              <a:t>usually</a:t>
            </a:r>
            <a:r>
              <a:rPr lang="en-US" sz="2400" dirty="0" smtClean="0"/>
              <a:t> go out on Fridays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What do you </a:t>
            </a:r>
            <a:r>
              <a:rPr lang="en-US" sz="2400" b="1" u="sng" dirty="0" smtClean="0">
                <a:solidFill>
                  <a:schemeClr val="accent3"/>
                </a:solidFill>
              </a:rPr>
              <a:t>usually</a:t>
            </a:r>
            <a:r>
              <a:rPr lang="en-US" sz="2400" dirty="0" smtClean="0"/>
              <a:t> after school?</a:t>
            </a:r>
          </a:p>
          <a:p>
            <a:endParaRPr lang="en-US" sz="2400" dirty="0" smtClean="0"/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! </a:t>
            </a:r>
            <a:r>
              <a:rPr lang="en-US" sz="2400" b="1" dirty="0" smtClean="0"/>
              <a:t>Come after the verb  be 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 am</a:t>
            </a:r>
            <a:r>
              <a:rPr lang="en-US" sz="2400" b="1" u="sng" dirty="0" smtClean="0"/>
              <a:t> </a:t>
            </a:r>
            <a:r>
              <a:rPr lang="en-US" sz="2400" b="1" u="sng" dirty="0" smtClean="0">
                <a:solidFill>
                  <a:schemeClr val="accent3"/>
                </a:solidFill>
              </a:rPr>
              <a:t>never</a:t>
            </a:r>
            <a:r>
              <a:rPr lang="en-US" sz="2400" b="1" u="sng" dirty="0" smtClean="0"/>
              <a:t> </a:t>
            </a:r>
            <a:r>
              <a:rPr lang="en-US" sz="2400" dirty="0" smtClean="0"/>
              <a:t>late to school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56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70581"/>
            <a:ext cx="99568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Home task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2253343"/>
            <a:ext cx="9956800" cy="487375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SB - p 37  ex 9 </a:t>
            </a:r>
            <a:r>
              <a:rPr lang="en-US" sz="4400" dirty="0" smtClean="0"/>
              <a:t>Write a paragraph about your typical day. What a typical day for you? Make notes , </a:t>
            </a:r>
            <a:r>
              <a:rPr lang="en-US" sz="4400" dirty="0"/>
              <a:t>t</a:t>
            </a:r>
            <a:r>
              <a:rPr lang="en-US" sz="4400" dirty="0" smtClean="0"/>
              <a:t>hen writes a short paragraph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383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92453" y="410941"/>
            <a:ext cx="2870200" cy="1016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the morning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115677" y="344309"/>
            <a:ext cx="2870200" cy="1016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the afternoon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7535479" y="315310"/>
            <a:ext cx="2870200" cy="1016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the evening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78793" y="3542349"/>
            <a:ext cx="2870200" cy="1016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 night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173265" y="3526399"/>
            <a:ext cx="2870200" cy="1016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 weekends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9066" y="1525893"/>
            <a:ext cx="2092239" cy="2154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Brush teeth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Have breakfast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Go to school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Have lessons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4713890" y="1481959"/>
            <a:ext cx="190629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Have lessons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Play sports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Do homework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8276895" y="1545022"/>
            <a:ext cx="165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Have dinner </a:t>
            </a:r>
          </a:p>
          <a:p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195553" y="4742058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dirty="0" smtClean="0"/>
              <a:t>Go to bed   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632434" y="4647466"/>
            <a:ext cx="232948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Play sports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Go out with friends</a:t>
            </a: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69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08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194</Words>
  <Application>Microsoft Office PowerPoint</Application>
  <PresentationFormat>Широкоэкранный</PresentationFormat>
  <Paragraphs>67</Paragraphs>
  <Slides>8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Schoolbook</vt:lpstr>
      <vt:lpstr>Comic Sans MS</vt:lpstr>
      <vt:lpstr>Times New Roman</vt:lpstr>
      <vt:lpstr>Wingdings</vt:lpstr>
      <vt:lpstr>Wingdings 2</vt:lpstr>
      <vt:lpstr>Эркер</vt:lpstr>
      <vt:lpstr>things we do every day are  daily routine</vt:lpstr>
      <vt:lpstr>Wake up </vt:lpstr>
      <vt:lpstr>Present Simple</vt:lpstr>
      <vt:lpstr>Презентация PowerPoint</vt:lpstr>
      <vt:lpstr>Adverbs of frequency</vt:lpstr>
      <vt:lpstr>Home task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routines are things we do every day</dc:title>
  <dc:creator>Владелец</dc:creator>
  <cp:lastModifiedBy>Лукаши</cp:lastModifiedBy>
  <cp:revision>22</cp:revision>
  <dcterms:created xsi:type="dcterms:W3CDTF">2018-11-14T08:07:34Z</dcterms:created>
  <dcterms:modified xsi:type="dcterms:W3CDTF">2018-11-21T06:11:22Z</dcterms:modified>
</cp:coreProperties>
</file>