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5" r:id="rId4"/>
    <p:sldId id="258" r:id="rId5"/>
    <p:sldId id="261" r:id="rId6"/>
    <p:sldId id="266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24F72D-242A-44F9-83D4-E613D0BCC5C8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D6EEA9C-5277-4286-8C83-3FFC2EA5DD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4F72D-242A-44F9-83D4-E613D0BCC5C8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6EEA9C-5277-4286-8C83-3FFC2EA5DD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4F72D-242A-44F9-83D4-E613D0BCC5C8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6EEA9C-5277-4286-8C83-3FFC2EA5DD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4F72D-242A-44F9-83D4-E613D0BCC5C8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6EEA9C-5277-4286-8C83-3FFC2EA5DD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4F72D-242A-44F9-83D4-E613D0BCC5C8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6EEA9C-5277-4286-8C83-3FFC2EA5DD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4F72D-242A-44F9-83D4-E613D0BCC5C8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6EEA9C-5277-4286-8C83-3FFC2EA5DD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4F72D-242A-44F9-83D4-E613D0BCC5C8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6EEA9C-5277-4286-8C83-3FFC2EA5DD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4F72D-242A-44F9-83D4-E613D0BCC5C8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6EEA9C-5277-4286-8C83-3FFC2EA5DD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4F72D-242A-44F9-83D4-E613D0BCC5C8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6EEA9C-5277-4286-8C83-3FFC2EA5DD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A24F72D-242A-44F9-83D4-E613D0BCC5C8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6EEA9C-5277-4286-8C83-3FFC2EA5DD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24F72D-242A-44F9-83D4-E613D0BCC5C8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6EEA9C-5277-4286-8C83-3FFC2EA5DD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24F72D-242A-44F9-83D4-E613D0BCC5C8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D6EEA9C-5277-4286-8C83-3FFC2EA5DD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Degrees of </a:t>
            </a:r>
            <a:r>
              <a:rPr lang="en-US" dirty="0" smtClean="0"/>
              <a:t>Comparison</a:t>
            </a:r>
            <a:r>
              <a:rPr lang="ru-RU" smtClean="0"/>
              <a:t/>
            </a:r>
            <a:br>
              <a:rPr lang="ru-RU" smtClean="0"/>
            </a:br>
            <a:r>
              <a:rPr lang="ru-RU"/>
              <a:t/>
            </a:r>
            <a:br>
              <a:rPr lang="ru-RU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Бондарева Н.А.</a:t>
            </a:r>
          </a:p>
          <a:p>
            <a:r>
              <a:rPr lang="ru-RU" dirty="0" smtClean="0"/>
              <a:t>Учитель английского языка </a:t>
            </a:r>
          </a:p>
          <a:p>
            <a:r>
              <a:rPr lang="ru-RU" dirty="0" smtClean="0"/>
              <a:t>2016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haroni" pitchFamily="2" charset="-79"/>
                <a:cs typeface="Aharoni" pitchFamily="2" charset="-79"/>
              </a:rPr>
              <a:t>The game </a:t>
            </a:r>
            <a:r>
              <a:rPr lang="ru-RU" dirty="0" smtClean="0">
                <a:cs typeface="Aharoni" pitchFamily="2" charset="-79"/>
              </a:rPr>
              <a:t>«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Snowball</a:t>
            </a:r>
            <a:r>
              <a:rPr lang="ru-RU" dirty="0" smtClean="0">
                <a:cs typeface="Aharoni" pitchFamily="2" charset="-79"/>
              </a:rPr>
              <a:t>»</a:t>
            </a:r>
            <a:endParaRPr lang="ru-RU" dirty="0">
              <a:cs typeface="Aharoni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5786" y="1571612"/>
            <a:ext cx="335758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tiny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high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sharp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strong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large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gentle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easy</a:t>
            </a:r>
            <a:endParaRPr lang="ru-RU" sz="4400" dirty="0" smtClean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43438" y="1714488"/>
            <a:ext cx="428628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/>
            <a:r>
              <a:rPr lang="en-US" sz="4400" dirty="0" smtClean="0"/>
              <a:t>8. quick</a:t>
            </a:r>
          </a:p>
          <a:p>
            <a:pPr marL="742950" indent="-742950"/>
            <a:r>
              <a:rPr lang="en-US" sz="4400" dirty="0" smtClean="0"/>
              <a:t>9. lazy</a:t>
            </a:r>
          </a:p>
          <a:p>
            <a:pPr marL="742950" indent="-742950"/>
            <a:r>
              <a:rPr lang="en-US" sz="4400" dirty="0" smtClean="0"/>
              <a:t>10. deep</a:t>
            </a:r>
          </a:p>
          <a:p>
            <a:pPr marL="742950" indent="-742950"/>
            <a:r>
              <a:rPr lang="en-US" sz="4400" dirty="0" smtClean="0"/>
              <a:t>11. dangerous</a:t>
            </a:r>
          </a:p>
          <a:p>
            <a:pPr marL="742950" indent="-742950"/>
            <a:r>
              <a:rPr lang="en-US" sz="4400" dirty="0" smtClean="0"/>
              <a:t>12. careful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It was the best year ever!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I had the greatest time: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I went to the fun fair and the zoo,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This year was really fine!</a:t>
            </a:r>
            <a:endParaRPr lang="ru-RU" dirty="0" smtClean="0"/>
          </a:p>
          <a:p>
            <a:pPr algn="r">
              <a:buNone/>
            </a:pPr>
            <a:r>
              <a:rPr lang="en-US" dirty="0" smtClean="0"/>
              <a:t>Oh, what a year,</a:t>
            </a:r>
            <a:endParaRPr lang="ru-RU" dirty="0" smtClean="0"/>
          </a:p>
          <a:p>
            <a:pPr algn="r">
              <a:buNone/>
            </a:pPr>
            <a:r>
              <a:rPr lang="en-US" dirty="0" smtClean="0"/>
              <a:t>What a year it was!</a:t>
            </a:r>
            <a:endParaRPr lang="ru-RU" dirty="0" smtClean="0"/>
          </a:p>
          <a:p>
            <a:pPr algn="r">
              <a:buNone/>
            </a:pPr>
            <a:r>
              <a:rPr lang="en-US" dirty="0" smtClean="0"/>
              <a:t>The best year of my life!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It was the best year ever!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I had a lot of time: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I saw a magician and a clown,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This year was number one!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Sing all together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The best year ever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124" name="Picture 4" descr="Картинки по запросу музыкальные нот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4500570"/>
            <a:ext cx="2428892" cy="1863938"/>
          </a:xfrm>
          <a:prstGeom prst="rect">
            <a:avLst/>
          </a:prstGeom>
          <a:noFill/>
        </p:spPr>
      </p:pic>
      <p:pic>
        <p:nvPicPr>
          <p:cNvPr id="5126" name="Picture 6" descr="Картинки по запросу музыкальные ноты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928670"/>
            <a:ext cx="3286116" cy="19265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0"/>
            <a:ext cx="5643602" cy="108266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Degrees of Comparison</a:t>
            </a:r>
            <a:endParaRPr lang="ru-RU" sz="36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6429388" y="785794"/>
            <a:ext cx="642942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0800000" flipV="1">
            <a:off x="1357290" y="785794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7158" y="1357298"/>
            <a:ext cx="247054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Comparative Degree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857884" y="1357298"/>
            <a:ext cx="2289409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Superlative Degree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000364" y="2071678"/>
            <a:ext cx="30091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haroni" pitchFamily="2" charset="-79"/>
              </a:rPr>
              <a:t>Способы образования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haroni" pitchFamily="2" charset="-79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571470" y="2428867"/>
          <a:ext cx="8143936" cy="4441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5984"/>
                <a:gridCol w="2035984"/>
                <a:gridCol w="2035984"/>
                <a:gridCol w="2035984"/>
              </a:tblGrid>
              <a:tr h="1173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Прилагательные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Положительная степень (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Positive degree)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Сравнительная степень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(Comparative degree)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Превосходная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степень( 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Superlative degree)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98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Односложные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strong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Strong</a:t>
                      </a: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er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 ( than)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 ( the)strong</a:t>
                      </a: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est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73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Двусложные в конце – 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, -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le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,- </a:t>
                      </a:r>
                      <a:r>
                        <a:rPr lang="en-US" sz="2000" dirty="0" err="1">
                          <a:latin typeface="Calibri"/>
                          <a:ea typeface="Calibri"/>
                          <a:cs typeface="Times New Roman"/>
                        </a:rPr>
                        <a:t>er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Lazy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Simple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clever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Laz</a:t>
                      </a: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ier 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( than)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Simpl</a:t>
                      </a: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er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clever</a:t>
                      </a: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er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( the) Laz</a:t>
                      </a: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iest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( the) Simpl</a:t>
                      </a: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est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( the) clever</a:t>
                      </a: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est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04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Из двух и более слогов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Careful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interesting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More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 careful ( than)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More 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interesting          ( than)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( the) </a:t>
                      </a: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most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 careful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( the) </a:t>
                      </a: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most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  interesting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928670"/>
            <a:ext cx="8858312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Особенности  правописания степеней сравнения данных прилагательных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1397000"/>
          <a:ext cx="7858180" cy="5044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4545"/>
                <a:gridCol w="1964545"/>
                <a:gridCol w="1964545"/>
                <a:gridCol w="1964545"/>
              </a:tblGrid>
              <a:tr h="1097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Adjectives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Positive degree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Comparative degree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Superlative degree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97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Односложные, в конце один согласный перед кратким гласным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Big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hot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Bi</a:t>
                      </a: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gg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er ( than)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 Ho</a:t>
                      </a: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tt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er ( than)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( the) Bi</a:t>
                      </a: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gg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est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( the) Ho</a:t>
                      </a: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tt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est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97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На 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- E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gentle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Gentl</a:t>
                      </a: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er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 ( than)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( the) Gentl</a:t>
                      </a: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est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97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На 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- Y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Easy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tiny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Eas</a:t>
                      </a: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ier 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( than)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tin</a:t>
                      </a: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ier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( than)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( the) Eas</a:t>
                      </a: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iest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 (the) tin</a:t>
                      </a: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iest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Особые случаи степеней сравнения прилагательных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9" y="1500172"/>
          <a:ext cx="7786740" cy="435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5580"/>
                <a:gridCol w="2595580"/>
                <a:gridCol w="2595580"/>
              </a:tblGrid>
              <a:tr h="1089430">
                <a:tc>
                  <a:txBody>
                    <a:bodyPr/>
                    <a:lstStyle/>
                    <a:p>
                      <a:r>
                        <a:rPr lang="en-US" dirty="0" smtClean="0"/>
                        <a:t>Positive Degree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Comparative Form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Superlative</a:t>
                      </a:r>
                      <a:r>
                        <a:rPr lang="en-US" baseline="0" dirty="0" smtClean="0"/>
                        <a:t> Form</a:t>
                      </a:r>
                      <a:endParaRPr lang="ru-RU" dirty="0"/>
                    </a:p>
                  </a:txBody>
                  <a:tcPr/>
                </a:tc>
              </a:tr>
              <a:tr h="108943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good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better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(the) best</a:t>
                      </a:r>
                      <a:endParaRPr lang="ru-RU" sz="2000" dirty="0"/>
                    </a:p>
                  </a:txBody>
                  <a:tcPr/>
                </a:tc>
              </a:tr>
              <a:tr h="108943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bad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worse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(the) worst</a:t>
                      </a:r>
                      <a:endParaRPr lang="ru-RU" sz="2000" dirty="0"/>
                    </a:p>
                  </a:txBody>
                  <a:tcPr/>
                </a:tc>
              </a:tr>
              <a:tr h="108943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far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farther/further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(the) farthest/furthest</a:t>
                      </a:r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farther/farthest , further/furthest</a:t>
            </a:r>
            <a:endParaRPr lang="ru-RU" sz="3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600" dirty="0" smtClean="0"/>
              <a:t>когда в предложении идет речь о</a:t>
            </a:r>
            <a:r>
              <a:rPr lang="en-US" sz="3600" dirty="0" smtClean="0"/>
              <a:t> </a:t>
            </a:r>
            <a:r>
              <a:rPr lang="ru-RU" sz="3600" dirty="0" smtClean="0"/>
              <a:t>расстоянии</a:t>
            </a:r>
            <a:endParaRPr lang="en-US" sz="3600" dirty="0" smtClean="0"/>
          </a:p>
          <a:p>
            <a:pPr>
              <a:buNone/>
            </a:pPr>
            <a:endParaRPr lang="ru-RU" sz="3600" dirty="0" smtClean="0"/>
          </a:p>
          <a:p>
            <a:r>
              <a:rPr lang="en-US" sz="3600" dirty="0" smtClean="0">
                <a:solidFill>
                  <a:srgbClr val="FF0000"/>
                </a:solidFill>
              </a:rPr>
              <a:t>further/furthest</a:t>
            </a:r>
            <a:r>
              <a:rPr lang="en-US" sz="3600" dirty="0" smtClean="0"/>
              <a:t> </a:t>
            </a:r>
            <a:r>
              <a:rPr lang="ru-RU" sz="3600" dirty="0" smtClean="0"/>
              <a:t>когда в значении «другой, дополнительный»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</a:t>
            </a:r>
            <a:endParaRPr lang="ru-RU" dirty="0"/>
          </a:p>
        </p:txBody>
      </p:sp>
      <p:pic>
        <p:nvPicPr>
          <p:cNvPr id="1026" name="Picture 2" descr="Картинки по запросу восклицательные знаки картин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0"/>
            <a:ext cx="928694" cy="13654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</TotalTime>
  <Words>341</Words>
  <Application>Microsoft Office PowerPoint</Application>
  <PresentationFormat>Экран (4:3)</PresentationFormat>
  <Paragraphs>99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Degrees of Comparison  </vt:lpstr>
      <vt:lpstr>The game «Snowball»</vt:lpstr>
      <vt:lpstr>Sing all together «The best year ever» </vt:lpstr>
      <vt:lpstr>Degrees of Comparison</vt:lpstr>
      <vt:lpstr>Особенности  правописания степеней сравнения данных прилагательных </vt:lpstr>
      <vt:lpstr>Особые случаи степеней сравнения прилагательных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Degrees of Comparison</dc:title>
  <dc:creator>Владелец</dc:creator>
  <cp:lastModifiedBy>Пользователь</cp:lastModifiedBy>
  <cp:revision>11</cp:revision>
  <dcterms:created xsi:type="dcterms:W3CDTF">2016-12-01T09:50:30Z</dcterms:created>
  <dcterms:modified xsi:type="dcterms:W3CDTF">2019-03-11T07:27:42Z</dcterms:modified>
</cp:coreProperties>
</file>