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A520F-39F1-4ACD-B6E5-EEBAB2BB026E}" v="2" dt="2018-10-24T14:26:44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014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6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83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77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935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46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51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5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87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52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5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7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33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4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47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64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1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19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14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ller.ru/content/cat-181/article-1907.html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hyperlink" Target="https://fitnavigator.ru/trenirovki/teoriya/vynoslivost.html" TargetMode="External"/><Relationship Id="rId12" Type="http://schemas.openxmlformats.org/officeDocument/2006/relationships/hyperlink" Target="http://beginogi.ru/znamenityie-begunyi-mira-i-russkie-legkoatlety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hyperlink" Target="http://fitmania.by/exercises/uprajneniy-na-sily.htm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m.sportwiki.to/&#1056;&#1072;&#1079;&#1074;&#1080;&#1090;&#1080;&#1085;&#1072;&#1075;&#1088;&#1091;&#1079;&#1082;&#1057;&#1080;&#1083;&#1072;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ru.m.wikipedia.org/wiki/&#1057;&#1080;&#1083;&#107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212" y="-3639"/>
            <a:ext cx="8510543" cy="20310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00">
                <a:solidFill>
                  <a:srgbClr val="FFFFFF"/>
                </a:solidFill>
                <a:cs typeface="Calibri Light"/>
              </a:rPr>
              <a:t>Влияние выносливости и силы на физическое развитие подростков</a:t>
            </a:r>
            <a:endParaRPr lang="ru-RU" sz="47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77A2B5-E901-43D5-9471-9EBD47A18853}"/>
              </a:ext>
            </a:extLst>
          </p:cNvPr>
          <p:cNvSpPr txBox="1"/>
          <p:nvPr/>
        </p:nvSpPr>
        <p:spPr>
          <a:xfrm>
            <a:off x="438150" y="6211669"/>
            <a:ext cx="691515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Century Gothic"/>
                <a:cs typeface="Calibri"/>
              </a:rPr>
              <a:t>Выполнил </a:t>
            </a:r>
            <a:r>
              <a:rPr lang="ru-RU" dirty="0" err="1" smtClean="0">
                <a:latin typeface="Century Gothic"/>
                <a:cs typeface="Calibri"/>
              </a:rPr>
              <a:t>Фурзиков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Максим </a:t>
            </a:r>
            <a:r>
              <a:rPr lang="ru-RU" dirty="0" smtClean="0">
                <a:latin typeface="Calibri"/>
                <a:cs typeface="Calibri"/>
              </a:rPr>
              <a:t>8А. Руководитель </a:t>
            </a:r>
            <a:r>
              <a:rPr lang="ru-RU" dirty="0" err="1" smtClean="0">
                <a:latin typeface="Calibri"/>
                <a:cs typeface="Calibri"/>
              </a:rPr>
              <a:t>Гайворонская</a:t>
            </a:r>
            <a:r>
              <a:rPr lang="ru-RU" dirty="0" smtClean="0">
                <a:latin typeface="Calibri"/>
                <a:cs typeface="Calibri"/>
              </a:rPr>
              <a:t> Н.Г.</a:t>
            </a:r>
            <a:endParaRPr lang="ru-RU" dirty="0">
              <a:latin typeface="Century Gothic"/>
              <a:cs typeface="Calibri"/>
            </a:endParaRPr>
          </a:p>
        </p:txBody>
      </p:sp>
      <p:pic>
        <p:nvPicPr>
          <p:cNvPr id="5" name="Рисунок 5" descr="Изображение выглядит как небо, забор, внешний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636A4F2-B6D9-4D22-9540-76B578EEB7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6207"/>
            <a:ext cx="6360404" cy="4242499"/>
          </a:xfrm>
          <a:prstGeom prst="rect">
            <a:avLst/>
          </a:prstGeom>
        </p:spPr>
      </p:pic>
      <p:pic>
        <p:nvPicPr>
          <p:cNvPr id="8" name="Рисунок 9" descr="Изображение выглядит как небо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C614660-84EF-4D57-B325-B121783977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918" y="2498304"/>
            <a:ext cx="5607584" cy="35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5AC0F-995F-4126-BC89-F93303C3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98" y="5639827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Спасибо за ваше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0CF611-6340-4EFA-8720-23715BC2C4B9}"/>
              </a:ext>
            </a:extLst>
          </p:cNvPr>
          <p:cNvSpPr txBox="1"/>
          <p:nvPr/>
        </p:nvSpPr>
        <p:spPr>
          <a:xfrm>
            <a:off x="2227242" y="917"/>
            <a:ext cx="6929609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!!!Внимание!!!</a:t>
            </a:r>
          </a:p>
        </p:txBody>
      </p:sp>
      <p:pic>
        <p:nvPicPr>
          <p:cNvPr id="4" name="Рисунок 4" descr="Изображение выглядит как внешний, человек, мужчина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AEA97DB-197B-4FA9-85EF-E6B8CF1266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65" y="1289433"/>
            <a:ext cx="5258718" cy="3957809"/>
          </a:xfrm>
          <a:prstGeom prst="rect">
            <a:avLst/>
          </a:prstGeom>
        </p:spPr>
      </p:pic>
      <p:pic>
        <p:nvPicPr>
          <p:cNvPr id="6" name="Рисунок 6" descr="Изображение выглядит как небо, внешний, трава, го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8072040-144B-4D42-B178-72523ECDC5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3122" y="1334237"/>
            <a:ext cx="6479753" cy="38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09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640682-925E-4FA9-9984-26D686B0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Что такое Выносливость?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19938B-BBD3-4303-9522-372A9A8F9C15}"/>
              </a:ext>
            </a:extLst>
          </p:cNvPr>
          <p:cNvSpPr txBox="1"/>
          <p:nvPr/>
        </p:nvSpPr>
        <p:spPr>
          <a:xfrm>
            <a:off x="653455" y="1978768"/>
            <a:ext cx="4338409" cy="4196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b="1" err="1">
                <a:latin typeface="+mj-lt"/>
                <a:ea typeface="+mj-ea"/>
                <a:cs typeface="+mj-cs"/>
              </a:rPr>
              <a:t>Выносливость</a:t>
            </a:r>
            <a:r>
              <a:rPr lang="en-US" sz="2400">
                <a:latin typeface="+mj-lt"/>
                <a:ea typeface="+mj-ea"/>
                <a:cs typeface="+mj-cs"/>
              </a:rPr>
              <a:t> - </a:t>
            </a:r>
            <a:r>
              <a:rPr lang="en-US" sz="2400" err="1">
                <a:latin typeface="+mj-lt"/>
                <a:ea typeface="+mj-ea"/>
                <a:cs typeface="+mj-cs"/>
              </a:rPr>
              <a:t>это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способность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организма</a:t>
            </a:r>
            <a:r>
              <a:rPr lang="en-US" sz="2400">
                <a:latin typeface="+mj-lt"/>
                <a:ea typeface="+mj-ea"/>
                <a:cs typeface="+mj-cs"/>
              </a:rPr>
              <a:t> к </a:t>
            </a:r>
            <a:r>
              <a:rPr lang="en-US" sz="2400" err="1">
                <a:latin typeface="+mj-lt"/>
                <a:ea typeface="+mj-ea"/>
                <a:cs typeface="+mj-cs"/>
              </a:rPr>
              <a:t>продолжительному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выполнению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какой-либо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работы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без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заметного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снижения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работоспособности</a:t>
            </a:r>
            <a:r>
              <a:rPr lang="en-US" sz="2400"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Выносливость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делится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на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u="sng" err="1">
                <a:latin typeface="+mj-lt"/>
                <a:ea typeface="+mj-ea"/>
                <a:cs typeface="+mj-cs"/>
              </a:rPr>
              <a:t>Общую</a:t>
            </a:r>
            <a:r>
              <a:rPr lang="en-US" sz="2400">
                <a:latin typeface="+mj-lt"/>
                <a:ea typeface="+mj-ea"/>
                <a:cs typeface="+mj-cs"/>
              </a:rPr>
              <a:t> и </a:t>
            </a:r>
            <a:r>
              <a:rPr lang="en-US" sz="2400" u="sng" err="1">
                <a:latin typeface="+mj-lt"/>
                <a:ea typeface="+mj-ea"/>
                <a:cs typeface="+mj-cs"/>
              </a:rPr>
              <a:t>Специальную</a:t>
            </a:r>
            <a:r>
              <a:rPr lang="en-US" sz="240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Рисунок 5" descr="Изображение выглядит как небо, внешний, человек, го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F55C232-A1F3-424A-B792-D6AF6287D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279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340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C65DA-D8D9-4308-82AC-9454EB2F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08" y="2862"/>
            <a:ext cx="3960555" cy="1400530"/>
          </a:xfrm>
        </p:spPr>
        <p:txBody>
          <a:bodyPr/>
          <a:lstStyle/>
          <a:p>
            <a:r>
              <a:rPr lang="ru-RU"/>
              <a:t>Выносливость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117C42-823B-4CA8-B454-AFAC3BF3C633}"/>
              </a:ext>
            </a:extLst>
          </p:cNvPr>
          <p:cNvSpPr txBox="1"/>
          <p:nvPr/>
        </p:nvSpPr>
        <p:spPr>
          <a:xfrm>
            <a:off x="372737" y="1350485"/>
            <a:ext cx="4313104" cy="5509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/>
              <a:t>Общая</a:t>
            </a:r>
            <a:r>
              <a:rPr lang="ru-RU" sz="3200"/>
              <a:t> - это возможность длительное время выполнять циклическую физическую работу средней сложности и тяжести (бег, прыжки, прокрутка педалей и т.д.)</a:t>
            </a:r>
            <a:endParaRPr lang="ru-RU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4F1CBE-74DD-42E3-9141-F7697DC1D826}"/>
              </a:ext>
            </a:extLst>
          </p:cNvPr>
          <p:cNvSpPr txBox="1"/>
          <p:nvPr/>
        </p:nvSpPr>
        <p:spPr>
          <a:xfrm>
            <a:off x="7451074" y="1405569"/>
            <a:ext cx="4845585" cy="50167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/>
              <a:t>Специальная</a:t>
            </a:r>
            <a:r>
              <a:rPr lang="ru-RU" sz="3200"/>
              <a:t> - это устойчивость к конкретному типу физической нагрузки. Она делится на </a:t>
            </a:r>
            <a:r>
              <a:rPr lang="ru-RU" sz="3200" u="sng"/>
              <a:t>силовую</a:t>
            </a:r>
            <a:r>
              <a:rPr lang="ru-RU" sz="3200"/>
              <a:t>, </a:t>
            </a:r>
            <a:r>
              <a:rPr lang="ru-RU" sz="3200" u="sng"/>
              <a:t>скоростную</a:t>
            </a:r>
            <a:r>
              <a:rPr lang="ru-RU" sz="3200"/>
              <a:t> и </a:t>
            </a:r>
            <a:r>
              <a:rPr lang="ru-RU" sz="3200" u="sng"/>
              <a:t>скоростно-силовую</a:t>
            </a:r>
            <a:r>
              <a:rPr lang="ru-RU" sz="3200"/>
              <a:t>. А силовая делится на </a:t>
            </a:r>
            <a:r>
              <a:rPr lang="ru-RU" sz="3200" u="sng"/>
              <a:t>динамическую</a:t>
            </a:r>
            <a:r>
              <a:rPr lang="ru-RU" sz="3200"/>
              <a:t> и </a:t>
            </a:r>
            <a:r>
              <a:rPr lang="ru-RU" sz="3200" u="sng"/>
              <a:t>статическую</a:t>
            </a:r>
            <a:r>
              <a:rPr lang="ru-RU" sz="3200"/>
              <a:t>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5DBDB0ED-1439-424A-80B5-DF354FF4194C}"/>
              </a:ext>
            </a:extLst>
          </p:cNvPr>
          <p:cNvCxnSpPr/>
          <p:nvPr/>
        </p:nvCxnSpPr>
        <p:spPr>
          <a:xfrm flipH="1">
            <a:off x="3211416" y="543499"/>
            <a:ext cx="1041093" cy="767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51AEEC3D-BCBC-4360-B1CE-78934E04EA44}"/>
              </a:ext>
            </a:extLst>
          </p:cNvPr>
          <p:cNvCxnSpPr/>
          <p:nvPr/>
        </p:nvCxnSpPr>
        <p:spPr>
          <a:xfrm>
            <a:off x="8007428" y="543499"/>
            <a:ext cx="1400976" cy="822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8" descr="Изображение выглядит как трава, внешний, небо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FECB71-8726-448C-8231-30BCF7F97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7508" y="1748011"/>
            <a:ext cx="2935995" cy="47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4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E19CC-73F8-4155-BA4F-56CA6B13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" y="2863"/>
            <a:ext cx="9404723" cy="1400530"/>
          </a:xfrm>
        </p:spPr>
        <p:txBody>
          <a:bodyPr/>
          <a:lstStyle/>
          <a:p>
            <a:r>
              <a:rPr lang="ru-RU"/>
              <a:t>Как повысить</a:t>
            </a:r>
            <a:r>
              <a:rPr lang="ru-RU">
                <a:ea typeface="+mj-lt"/>
                <a:cs typeface="+mj-lt"/>
              </a:rPr>
              <a:t> выносливость?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B4C342-FF86-4110-9985-29B0840F79F5}"/>
              </a:ext>
            </a:extLst>
          </p:cNvPr>
          <p:cNvSpPr txBox="1"/>
          <p:nvPr/>
        </p:nvSpPr>
        <p:spPr>
          <a:xfrm>
            <a:off x="593074" y="882267"/>
            <a:ext cx="4000958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/>
              <a:t>Чтобы повысить </a:t>
            </a:r>
            <a:r>
              <a:rPr lang="ru-RU" sz="2400" b="1" u="sng" dirty="0"/>
              <a:t>физическую выносливость</a:t>
            </a:r>
            <a:r>
              <a:rPr lang="ru-RU" sz="2400" dirty="0"/>
              <a:t> нужно выполнять любые упражнения без отягощения в течение двадцати минут. Можно бегать, плавать, кататься на велосипеде и т.д.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B84B9-01D5-4A92-913E-87578FD3DD62}"/>
              </a:ext>
            </a:extLst>
          </p:cNvPr>
          <p:cNvSpPr txBox="1"/>
          <p:nvPr/>
        </p:nvSpPr>
        <p:spPr>
          <a:xfrm>
            <a:off x="4586689" y="882267"/>
            <a:ext cx="3339946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/>
              <a:t>Чтобы повысить </a:t>
            </a:r>
            <a:r>
              <a:rPr lang="ru-RU" sz="2400" b="1" u="sng"/>
              <a:t>статическую специальную выносливость</a:t>
            </a:r>
            <a:r>
              <a:rPr lang="ru-RU" sz="2400"/>
              <a:t> нужно долго держать в воздухе какой-нибудь предмет. Например гантели.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3CB434-5A82-45E3-896C-5A089F1677D5}"/>
              </a:ext>
            </a:extLst>
          </p:cNvPr>
          <p:cNvSpPr txBox="1"/>
          <p:nvPr/>
        </p:nvSpPr>
        <p:spPr>
          <a:xfrm>
            <a:off x="7919293" y="882268"/>
            <a:ext cx="353274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/>
              <a:t>Чтобы повысить </a:t>
            </a:r>
            <a:r>
              <a:rPr lang="ru-RU" sz="2400" b="1" u="sng"/>
              <a:t>динамическую специальную выносливость</a:t>
            </a:r>
            <a:r>
              <a:rPr lang="ru-RU" sz="2400"/>
              <a:t> нужно долго повторять одно и тоже действие. Например поднимать и опускать гантели.</a:t>
            </a:r>
          </a:p>
        </p:txBody>
      </p:sp>
      <p:pic>
        <p:nvPicPr>
          <p:cNvPr id="6" name="Рисунок 6" descr="Изображение выглядит как человек, здание, мужчина, мяч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71FF0F5-FD20-41A4-909E-9195C88C32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593" y="4298977"/>
            <a:ext cx="6296138" cy="24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07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F6EF6-BB15-404F-8182-51F20CFE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0" y="67127"/>
            <a:ext cx="9404723" cy="1400530"/>
          </a:xfrm>
        </p:spPr>
        <p:txBody>
          <a:bodyPr/>
          <a:lstStyle/>
          <a:p>
            <a:r>
              <a:rPr lang="ru-RU"/>
              <a:t>Упражнения для развития специальной выносливости: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FF0F1A-88D2-473D-BD90-368053FE0C22}"/>
              </a:ext>
            </a:extLst>
          </p:cNvPr>
          <p:cNvSpPr txBox="1"/>
          <p:nvPr/>
        </p:nvSpPr>
        <p:spPr>
          <a:xfrm>
            <a:off x="42230" y="1378026"/>
            <a:ext cx="8104742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/>
              <a:t>Для развития специальной выносливости чаще всего используется "бой с тенью" и упражнения на снарядах: выполнение 5 - 6 серий по 20 - 30 сек. интенсивной работы в чередовании с работой малой интенсивности в течение 1 - 3 минут. С ростом тренированности продолжительность восстановительной работы можно сокращать к концу серии. После такой серии требуется отдых до 10 минут, во время которого выполняются дыхательные упражнения и упражнения на расслабление и гибкость.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B283FE-0ACD-415D-B500-D364E9B90CFB}"/>
              </a:ext>
            </a:extLst>
          </p:cNvPr>
          <p:cNvSpPr txBox="1"/>
          <p:nvPr/>
        </p:nvSpPr>
        <p:spPr>
          <a:xfrm>
            <a:off x="-58757" y="5490989"/>
            <a:ext cx="1039074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/>
              <a:t>Можно использовать прыжковые упражнения (например, прыжки через скакалку): 10 - 15 сек. интенсивной работы повторить 5 - 6 раз через 1,5 - 2 мин. работы малой интенсивности.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27AEEE5-6C61-4D15-A66C-371F95059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6416" y="871996"/>
            <a:ext cx="2703722" cy="433364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E33859A7-084B-4AB5-8D91-BBFEEA0E08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9557" y="4930966"/>
            <a:ext cx="1926117" cy="19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62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AB47B-CB54-4C3A-8446-2A8B146F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" y="2863"/>
            <a:ext cx="9404723" cy="1400530"/>
          </a:xfrm>
        </p:spPr>
        <p:txBody>
          <a:bodyPr/>
          <a:lstStyle/>
          <a:p>
            <a:r>
              <a:rPr lang="ru-RU" dirty="0"/>
              <a:t>Что такое сила?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711507-BFF8-4236-98AB-2E190094660F}"/>
              </a:ext>
            </a:extLst>
          </p:cNvPr>
          <p:cNvSpPr txBox="1"/>
          <p:nvPr/>
        </p:nvSpPr>
        <p:spPr>
          <a:xfrm>
            <a:off x="69773" y="1249495"/>
            <a:ext cx="6874524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/>
              <a:t>Сила</a:t>
            </a:r>
            <a:r>
              <a:rPr lang="ru-RU" sz="2800" dirty="0"/>
              <a:t> — физическая величина, являющаяся мерой воздействия на данное тело со стороны других тел или полей</a:t>
            </a:r>
          </a:p>
        </p:txBody>
      </p:sp>
      <p:pic>
        <p:nvPicPr>
          <p:cNvPr id="4" name="Рисунок 4" descr="Изображение выглядит как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F591341-F68C-46F6-B500-F2EDAECAFE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6954" y="72302"/>
            <a:ext cx="5157729" cy="2995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7E3E07-F4EC-43BC-83D9-0BC7A7DAE25F}"/>
              </a:ext>
            </a:extLst>
          </p:cNvPr>
          <p:cNvSpPr txBox="1"/>
          <p:nvPr/>
        </p:nvSpPr>
        <p:spPr>
          <a:xfrm>
            <a:off x="69773" y="3067279"/>
            <a:ext cx="11960646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    Есть два фактора, которые обеспечивают развитие силы мышц: </a:t>
            </a:r>
            <a:r>
              <a:rPr lang="ru-RU" sz="2800" u="sng" dirty="0"/>
              <a:t>увеличение размера мускулов</a:t>
            </a:r>
            <a:r>
              <a:rPr lang="ru-RU" sz="2800" dirty="0"/>
              <a:t> и </a:t>
            </a:r>
            <a:r>
              <a:rPr lang="ru-RU" sz="2800" u="sng" dirty="0"/>
              <a:t>улучшение нервно-мышечной эффективности</a:t>
            </a:r>
            <a:r>
              <a:rPr lang="ru-RU" sz="2800" dirty="0"/>
              <a:t>. Второе самое важное в развитии силы.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E624F2-BE5D-470E-9EF2-A5C36595831C}"/>
              </a:ext>
            </a:extLst>
          </p:cNvPr>
          <p:cNvSpPr txBox="1"/>
          <p:nvPr/>
        </p:nvSpPr>
        <p:spPr>
          <a:xfrm>
            <a:off x="-104662" y="4683086"/>
            <a:ext cx="12245247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800" dirty="0"/>
              <a:t>Для разработки силы следует применять упражнения, которые выполняются циклически. Они могут состоять из отжиманий, </a:t>
            </a:r>
            <a:r>
              <a:rPr lang="ru-RU" sz="2800" dirty="0" err="1"/>
              <a:t>скрестного</a:t>
            </a:r>
            <a:r>
              <a:rPr lang="ru-RU" sz="2800" dirty="0"/>
              <a:t> шага. Первоначальная нагрузка должна быть минимальной и увеличиваться по мере достижения результатов от выполнения упражнений.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49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B0FCAE-DBF7-4B52-8686-56BB4D79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" y="2863"/>
            <a:ext cx="9404723" cy="1400530"/>
          </a:xfrm>
        </p:spPr>
        <p:txBody>
          <a:bodyPr/>
          <a:lstStyle/>
          <a:p>
            <a:r>
              <a:rPr lang="ru-RU" dirty="0"/>
              <a:t>Упражнения для увеличения силы: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69269D-EDBC-47ED-A03D-2C25437133F9}"/>
              </a:ext>
            </a:extLst>
          </p:cNvPr>
          <p:cNvSpPr txBox="1"/>
          <p:nvPr/>
        </p:nvSpPr>
        <p:spPr>
          <a:xfrm>
            <a:off x="97314" y="1304580"/>
            <a:ext cx="7507995" cy="5262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Приседание, 5 на 5</a:t>
            </a:r>
            <a:endParaRPr lang="ru-RU" dirty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Отжимание на брусьях, 5 на 8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Тяга к подбородку, 5 на 8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Разгибание спина на тренажере, 5 на 15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Планка на передние и боковые мышцы торса, 5 на 45 сек</a:t>
            </a:r>
          </a:p>
          <a:p>
            <a:pPr algn="ctr"/>
            <a:endParaRPr lang="ru-RU" sz="2800" dirty="0"/>
          </a:p>
        </p:txBody>
      </p:sp>
      <p:pic>
        <p:nvPicPr>
          <p:cNvPr id="4" name="Рисунок 4" descr="Изображение выглядит как женщина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7ABC364-3ADD-4999-9D17-3707EEFB0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2906" y="633205"/>
            <a:ext cx="3982597" cy="29199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E2769E7-7545-40C5-B8A6-619B477FD6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7966" y="3829510"/>
            <a:ext cx="4487537" cy="27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84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8D21B-D0BB-4E02-8F04-756D1EB7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" y="2863"/>
            <a:ext cx="9404723" cy="1400530"/>
          </a:xfrm>
        </p:spPr>
        <p:txBody>
          <a:bodyPr/>
          <a:lstStyle/>
          <a:p>
            <a:r>
              <a:rPr lang="ru-RU" dirty="0"/>
              <a:t>Великие бегуны:</a:t>
            </a:r>
          </a:p>
        </p:txBody>
      </p:sp>
      <p:pic>
        <p:nvPicPr>
          <p:cNvPr id="3" name="Рисунок 3" descr="Изображение выглядит как человек, легкая атлетика, спорт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E02D027-C16E-42DC-89C7-362392BC8C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89" y="1880584"/>
            <a:ext cx="3642910" cy="2674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2FE4D-5F8F-437A-8D67-2E2E34A92FC0}"/>
              </a:ext>
            </a:extLst>
          </p:cNvPr>
          <p:cNvSpPr txBox="1"/>
          <p:nvPr/>
        </p:nvSpPr>
        <p:spPr>
          <a:xfrm>
            <a:off x="987844" y="1423929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Асафа Пауэлл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A85736-B632-4CC0-ABD7-4A0D274EDBC8}"/>
              </a:ext>
            </a:extLst>
          </p:cNvPr>
          <p:cNvSpPr txBox="1"/>
          <p:nvPr/>
        </p:nvSpPr>
        <p:spPr>
          <a:xfrm>
            <a:off x="-251553" y="4646363"/>
            <a:ext cx="5221995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/>
              <a:t>Ямайский легкоатлет, ставший чемпионом на Олимпийских играх 2008 года и чемпионом мира в 2009 году. Бывший мировой рекордсмен на стометровках – рекорд 9,72 секунды.</a:t>
            </a:r>
          </a:p>
        </p:txBody>
      </p:sp>
      <p:pic>
        <p:nvPicPr>
          <p:cNvPr id="7" name="Рисунок 7" descr="Изображение выглядит как человек, легкая атлетика, спорт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8BDDCF5-43D8-44AA-A66F-BB22A142E0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8690" y="1184705"/>
            <a:ext cx="2743200" cy="3460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0A5DFA-8106-451C-B44D-0DBE6C1BD4BE}"/>
              </a:ext>
            </a:extLst>
          </p:cNvPr>
          <p:cNvSpPr txBox="1"/>
          <p:nvPr/>
        </p:nvSpPr>
        <p:spPr>
          <a:xfrm>
            <a:off x="5348689" y="72619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Морис Грин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87EBC3-88F6-4ED1-AB03-731FC18348AD}"/>
              </a:ext>
            </a:extLst>
          </p:cNvPr>
          <p:cNvSpPr txBox="1"/>
          <p:nvPr/>
        </p:nvSpPr>
        <p:spPr>
          <a:xfrm>
            <a:off x="4605050" y="4554557"/>
            <a:ext cx="4230477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Легкоатлет из Канзас-Сити, множество раз был чемпионом олимпиад, а также мировых соревнований. Поставил рекорд в стометровке – 9,79 секунды. Морис Грин является мировым рекордсменом в забегах в помещении на 60 метров</a:t>
            </a:r>
          </a:p>
        </p:txBody>
      </p:sp>
      <p:pic>
        <p:nvPicPr>
          <p:cNvPr id="11" name="Рисунок 11" descr="Изображение выглядит как человек, внешний, спорт, проигрывател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28CE9EC-54AC-4FB2-8819-5B72CFCE46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0795" y="526973"/>
            <a:ext cx="2683565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0E43AD-736D-462B-9C84-B4C6D24B7B78}"/>
              </a:ext>
            </a:extLst>
          </p:cNvPr>
          <p:cNvSpPr txBox="1"/>
          <p:nvPr/>
        </p:nvSpPr>
        <p:spPr>
          <a:xfrm>
            <a:off x="8460954" y="65182"/>
            <a:ext cx="386324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Майкл </a:t>
            </a:r>
            <a:r>
              <a:rPr lang="ru-RU" sz="2400" b="1" dirty="0" err="1"/>
              <a:t>Дуэйн</a:t>
            </a:r>
            <a:r>
              <a:rPr lang="ru-RU" sz="2400" b="1" dirty="0"/>
              <a:t> Джонсон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6E04BB-3BE5-4B55-93E9-4B31893BDBF9}"/>
              </a:ext>
            </a:extLst>
          </p:cNvPr>
          <p:cNvSpPr txBox="1"/>
          <p:nvPr/>
        </p:nvSpPr>
        <p:spPr>
          <a:xfrm>
            <a:off x="8460953" y="4554556"/>
            <a:ext cx="3762261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Этот уроженец Далласа, США, отдавал предпочтение двухсотметровым и четырехсотметровым забегам. Ему удалось 4 раза стать победителем Олимпиады и 9 раз заполучить мировое первенство.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129330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63E9-4873-4385-B26C-8DABB0DC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Источники информации: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C0A669-59F5-4643-9D13-A8ACE603104A}"/>
              </a:ext>
            </a:extLst>
          </p:cNvPr>
          <p:cNvSpPr txBox="1"/>
          <p:nvPr/>
        </p:nvSpPr>
        <p:spPr>
          <a:xfrm>
            <a:off x="-2900" y="2438400"/>
            <a:ext cx="6864793" cy="37670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  <a:hlinkClick r:id="rId7"/>
              </a:rPr>
              <a:t>https://fitnavigator.ru/trenirovki/teoriya/vynoslivost.html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  <a:hlinkClick r:id="rId8"/>
              </a:rPr>
              <a:t>https://www.roller.ru/content/cat-181/article-1907.html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  <a:hlinkClick r:id="rId9"/>
              </a:rPr>
              <a:t>https://ru.m.wikipedia.org/wiki/Сила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  <a:hlinkClick r:id="rId10"/>
              </a:rPr>
              <a:t>http://m.sportwiki.to/РазвитинагрузкСила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  <a:hlinkClick r:id="rId11"/>
              </a:rPr>
              <a:t>http://fitmania.by/exercises/uprajneniy-na-sily.html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  <a:hlinkClick r:id="rId12"/>
              </a:rPr>
              <a:t>http://beginogi.ru/znamenityie-begunyi-mira-i-russkie-legkoatletyi/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xmlns="" id="{1F7E4252-2F8C-4EA5-8B25-80F4D86EE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AE682A4-5C0C-437A-88CB-93903D449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xmlns="" id="{BCB0AB8E-3445-441A-B43E-CED27841E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Рисунок 4" descr="Изображение выглядит как внутренний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8799251-DA38-4EF5-A220-89B44905E68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79088" y="647698"/>
            <a:ext cx="3949446" cy="5562601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202AA6-BAFE-417F-904D-4F7027D36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7971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446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Влияние выносливости и силы на физическое развитие подростков</vt:lpstr>
      <vt:lpstr>Что такое Выносливость?</vt:lpstr>
      <vt:lpstr>Выносливость</vt:lpstr>
      <vt:lpstr>Как повысить выносливость?</vt:lpstr>
      <vt:lpstr>Упражнения для развития специальной выносливости:</vt:lpstr>
      <vt:lpstr>Что такое сила?</vt:lpstr>
      <vt:lpstr>Упражнения для увеличения силы:</vt:lpstr>
      <vt:lpstr>Великие бегуны:</vt:lpstr>
      <vt:lpstr>Источники информации:</vt:lpstr>
      <vt:lpstr>Спасибо за ваше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User</dc:creator>
  <cp:lastModifiedBy>Владелец</cp:lastModifiedBy>
  <cp:revision>250</cp:revision>
  <dcterms:created xsi:type="dcterms:W3CDTF">2012-07-30T23:42:41Z</dcterms:created>
  <dcterms:modified xsi:type="dcterms:W3CDTF">2019-03-05T10:44:51Z</dcterms:modified>
</cp:coreProperties>
</file>