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</c:v>
                </c:pt>
              </c:strCache>
            </c:strRef>
          </c:tx>
          <c:dPt>
            <c:idx val="0"/>
            <c:explosion val="14"/>
          </c:dPt>
          <c:dPt>
            <c:idx val="1"/>
            <c:explosion val="10"/>
          </c:dPt>
          <c:dPt>
            <c:idx val="2"/>
            <c:explosion val="9"/>
          </c:dPt>
          <c:dPt>
            <c:idx val="3"/>
            <c:explosion val="9"/>
          </c:dPt>
          <c:cat>
            <c:strRef>
              <c:f>Лист1!$A$2:$A$6</c:f>
              <c:strCache>
                <c:ptCount val="4"/>
                <c:pt idx="0">
                  <c:v>Здоровый образ жизни (в том числе правильное питание)</c:v>
                </c:pt>
                <c:pt idx="1">
                  <c:v>Экология</c:v>
                </c:pt>
                <c:pt idx="2">
                  <c:v>Состояние системы правоохранения</c:v>
                </c:pt>
                <c:pt idx="3">
                  <c:v>Наследственность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153641732283464"/>
          <c:y val="0.19658292322834645"/>
          <c:w val="0.32596358267716546"/>
          <c:h val="0.80341707677165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Калорийность питания</c:v>
                </c:pt>
              </c:strCache>
            </c:strRef>
          </c:tx>
          <c:dPt>
            <c:idx val="0"/>
            <c:explosion val="6"/>
          </c:dPt>
          <c:dPt>
            <c:idx val="1"/>
            <c:explosion val="3"/>
          </c:dPt>
          <c:dPt>
            <c:idx val="2"/>
            <c:explosion val="4"/>
          </c:dPt>
          <c:dPt>
            <c:idx val="3"/>
            <c:explosion val="7"/>
          </c:dPt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Обед</c:v>
                </c:pt>
                <c:pt idx="2">
                  <c:v>Полдник</c:v>
                </c:pt>
                <c:pt idx="3">
                  <c:v>Ужин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ulture.ru/storage/images/200885bb2b5ae6940cc61ec949af61aa/0e7baed68238c776bf6ebeca38e7f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Влияние правильного питания на физическое развитие подростка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981700"/>
            <a:ext cx="6480048" cy="8763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Копейчик Иван 9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План: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Возрастные особенности детей школьного </a:t>
            </a:r>
            <a:r>
              <a:rPr lang="ru-RU" dirty="0" smtClean="0"/>
              <a:t>возраста</a:t>
            </a:r>
          </a:p>
          <a:p>
            <a:r>
              <a:rPr lang="ru-RU" dirty="0" smtClean="0"/>
              <a:t>2. Необходимые вещества и витамины и их влияние</a:t>
            </a:r>
          </a:p>
          <a:p>
            <a:r>
              <a:rPr lang="ru-RU" dirty="0" smtClean="0"/>
              <a:t>3. Режим питания </a:t>
            </a:r>
          </a:p>
          <a:p>
            <a:r>
              <a:rPr lang="ru-RU" dirty="0" smtClean="0"/>
              <a:t>4. Уровень физического развития при правильном питании.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значит правильное питание?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Питание – </a:t>
            </a:r>
            <a:r>
              <a:rPr lang="ru-RU" i="1" dirty="0" smtClean="0"/>
              <a:t>это один из самых важных факторов, оказывающий влияние на наше здоровье. Правильное питание, естественно, входит в структуру здорового образа жизни.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139952" y="1556792"/>
          <a:ext cx="5004048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Возрастные особенности детей школьного возраста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Скачок роста и веса (неравномерно)</a:t>
            </a:r>
          </a:p>
          <a:p>
            <a:r>
              <a:rPr lang="ru-RU" dirty="0" smtClean="0"/>
              <a:t>Усиливаются функции половых желез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Напряженная деятельность органов пищеварения</a:t>
            </a:r>
          </a:p>
          <a:p>
            <a:endParaRPr lang="ru-RU" dirty="0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635896" y="332656"/>
            <a:ext cx="864096" cy="6624736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вещества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новых клеток и тканей </a:t>
            </a:r>
            <a:r>
              <a:rPr lang="ru-RU" dirty="0" smtClean="0"/>
              <a:t>требует </a:t>
            </a:r>
            <a:r>
              <a:rPr lang="ru-RU" dirty="0"/>
              <a:t>большое количество пластического материала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Постоянной </a:t>
            </a:r>
            <a:r>
              <a:rPr lang="ru-RU" dirty="0"/>
              <a:t>компенсации энергетических затрат, обеспечивающих бурное течение всех жизненных процессов. </a:t>
            </a:r>
            <a:endParaRPr lang="ru-RU" dirty="0" smtClean="0"/>
          </a:p>
          <a:p>
            <a:r>
              <a:rPr lang="ru-RU" dirty="0" smtClean="0"/>
              <a:t>Обеспечить </a:t>
            </a:r>
            <a:r>
              <a:rPr lang="ru-RU" dirty="0"/>
              <a:t>высококалорийное и полноценное питание – важнейший фактор нормального развития и роста детского </a:t>
            </a:r>
            <a:r>
              <a:rPr lang="ru-RU" dirty="0" smtClean="0"/>
              <a:t>организма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</a:t>
            </a:r>
            <a:r>
              <a:rPr lang="ru-RU" dirty="0"/>
              <a:t>калорийности питания в течение суток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режима питания</a:t>
            </a:r>
            <a:endParaRPr lang="ru-RU" dirty="0"/>
          </a:p>
        </p:txBody>
      </p:sp>
      <p:pic>
        <p:nvPicPr>
          <p:cNvPr id="28674" name="Picture 2" descr="https://ds02.infourok.ru/uploads/ex/02fe/00034ad5-8d95516e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0472" y="476672"/>
            <a:ext cx="3383361" cy="2537521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70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1760"/>
                <a:gridCol w="2811760"/>
                <a:gridCol w="2811760"/>
              </a:tblGrid>
              <a:tr h="12084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Приём пищи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Время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Распределение суточного рациона в (%)</a:t>
                      </a:r>
                      <a:endParaRPr lang="ru-RU" sz="2400" dirty="0"/>
                    </a:p>
                  </a:txBody>
                  <a:tcPr/>
                </a:tc>
              </a:tr>
              <a:tr h="700134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Первый</a:t>
                      </a:r>
                      <a:r>
                        <a:rPr lang="ru-RU" baseline="0" dirty="0" smtClean="0"/>
                        <a:t> 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7-00 – 7-30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700134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10-30</a:t>
                      </a:r>
                      <a:r>
                        <a:rPr lang="ru-RU" baseline="0" dirty="0" smtClean="0"/>
                        <a:t> – 11-00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700134"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14-00 – 14-30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70013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16-30 – 17-00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700134">
                <a:tc>
                  <a:txBody>
                    <a:bodyPr/>
                    <a:lstStyle/>
                    <a:p>
                      <a:r>
                        <a:rPr lang="ru-RU" dirty="0" smtClean="0"/>
                        <a:t>Ужин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19-30</a:t>
                      </a:r>
                      <a:r>
                        <a:rPr lang="ru-RU" baseline="0" dirty="0" smtClean="0"/>
                        <a:t> – 20-00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физического развития при правильном питании.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Правильное питание и рациональный тренировочный процесс положительно влияют на рост мышечной массы спортсмена, чтобы вес увеличился в большей мере за счет роста </a:t>
            </a:r>
            <a:r>
              <a:rPr lang="ru-RU"/>
              <a:t>мышечной </a:t>
            </a:r>
            <a:r>
              <a:rPr lang="ru-RU" smtClean="0"/>
              <a:t>масс, </a:t>
            </a:r>
            <a:r>
              <a:rPr lang="ru-RU" dirty="0"/>
              <a:t>а не жира, необходимо тренироваться. Это доказывает то, что в этом виде спорта нельзя без правильного питания.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7oom.ru/powerpoint/krasivie-fony-dlya-prezentacii-24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соответствии с данными официальной </a:t>
            </a:r>
            <a:r>
              <a:rPr lang="ru-RU" dirty="0" smtClean="0"/>
              <a:t>статистики, </a:t>
            </a:r>
            <a:r>
              <a:rPr lang="ru-RU" dirty="0"/>
              <a:t>состояние здоровья детей и подростков, проживающих на территории Российской Федерации, ухудшается с каждым годом</a:t>
            </a:r>
            <a:r>
              <a:rPr lang="ru-RU" dirty="0" smtClean="0"/>
              <a:t>. В большинстве случаев – отсутствие правильного питания, что очередной раз доказывает важность правильного питания в развитии человека.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284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правильного питания на физическое развитие подростка</vt:lpstr>
      <vt:lpstr>План:</vt:lpstr>
      <vt:lpstr>Что значит правильное питание?</vt:lpstr>
      <vt:lpstr>Возрастные особенности детей школьного возраста</vt:lpstr>
      <vt:lpstr>Необходимые вещества</vt:lpstr>
      <vt:lpstr>Распределение калорийности питания в течение суток</vt:lpstr>
      <vt:lpstr>Пример режима питания</vt:lpstr>
      <vt:lpstr>Уровень физического развития при правильном питании.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правильного питания на физическое развитие подростка</dc:title>
  <dc:creator>User</dc:creator>
  <cp:lastModifiedBy>Владелец</cp:lastModifiedBy>
  <cp:revision>9</cp:revision>
  <dcterms:created xsi:type="dcterms:W3CDTF">2018-10-23T17:48:33Z</dcterms:created>
  <dcterms:modified xsi:type="dcterms:W3CDTF">2019-03-05T10:42:12Z</dcterms:modified>
</cp:coreProperties>
</file>