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62" r:id="rId1"/>
  </p:sldMasterIdLst>
  <p:sldIdLst>
    <p:sldId id="256" r:id="rId2"/>
    <p:sldId id="260" r:id="rId3"/>
    <p:sldId id="257" r:id="rId4"/>
    <p:sldId id="259" r:id="rId5"/>
    <p:sldId id="258" r:id="rId6"/>
    <p:sldId id="263" r:id="rId7"/>
    <p:sldId id="264" r:id="rId8"/>
    <p:sldId id="268" r:id="rId9"/>
    <p:sldId id="265" r:id="rId10"/>
    <p:sldId id="266" r:id="rId11"/>
    <p:sldId id="261" r:id="rId12"/>
    <p:sldId id="267" r:id="rId13"/>
    <p:sldId id="262"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566" autoAdjust="0"/>
    <p:restoredTop sz="93300" autoAdjust="0"/>
  </p:normalViewPr>
  <p:slideViewPr>
    <p:cSldViewPr>
      <p:cViewPr>
        <p:scale>
          <a:sx n="84" d="100"/>
          <a:sy n="84" d="100"/>
        </p:scale>
        <p:origin x="-936" y="-4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E884A2-8FE7-4812-B48E-47788E65ED66}" type="datetimeFigureOut">
              <a:rPr lang="ru-RU" smtClean="0"/>
              <a:pPr/>
              <a:t>31.01.2019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F10275-C322-4086-AE55-4ECF1D5221E5}" type="slidenum">
              <a:rPr lang="ru-RU" smtClean="0"/>
              <a:pPr/>
              <a:t>‹#›</a:t>
            </a:fld>
            <a:endParaRPr lang="ru-RU"/>
          </a:p>
        </p:txBody>
      </p:sp>
    </p:spTree>
    <p:extLst>
      <p:ext uri="{BB962C8B-B14F-4D97-AF65-F5344CB8AC3E}">
        <p14:creationId xmlns="" xmlns:p14="http://schemas.microsoft.com/office/powerpoint/2010/main" val="1141566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2E884A2-8FE7-4812-B48E-47788E65ED66}" type="datetimeFigureOut">
              <a:rPr lang="ru-RU" smtClean="0"/>
              <a:pPr/>
              <a:t>31.01.2019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4F10275-C322-4086-AE55-4ECF1D5221E5}" type="slidenum">
              <a:rPr lang="ru-RU" smtClean="0"/>
              <a:pPr/>
              <a:t>‹#›</a:t>
            </a:fld>
            <a:endParaRPr lang="ru-RU"/>
          </a:p>
        </p:txBody>
      </p:sp>
    </p:spTree>
    <p:extLst>
      <p:ext uri="{BB962C8B-B14F-4D97-AF65-F5344CB8AC3E}">
        <p14:creationId xmlns="" xmlns:p14="http://schemas.microsoft.com/office/powerpoint/2010/main" val="3404297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D2E884A2-8FE7-4812-B48E-47788E65ED66}" type="datetimeFigureOut">
              <a:rPr lang="ru-RU" smtClean="0"/>
              <a:pPr/>
              <a:t>31.01.2019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F10275-C322-4086-AE55-4ECF1D5221E5}" type="slidenum">
              <a:rPr lang="ru-RU" smtClean="0"/>
              <a:pPr/>
              <a:t>‹#›</a:t>
            </a:fld>
            <a:endParaRPr lang="ru-RU"/>
          </a:p>
        </p:txBody>
      </p:sp>
    </p:spTree>
    <p:extLst>
      <p:ext uri="{BB962C8B-B14F-4D97-AF65-F5344CB8AC3E}">
        <p14:creationId xmlns="" xmlns:p14="http://schemas.microsoft.com/office/powerpoint/2010/main" val="557745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D2E884A2-8FE7-4812-B48E-47788E65ED66}" type="datetimeFigureOut">
              <a:rPr lang="ru-RU" smtClean="0"/>
              <a:pPr/>
              <a:t>31.01.2019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4F10275-C322-4086-AE55-4ECF1D5221E5}" type="slidenum">
              <a:rPr lang="ru-RU" smtClean="0"/>
              <a:pPr/>
              <a:t>‹#›</a:t>
            </a:fld>
            <a:endParaRPr lang="ru-RU"/>
          </a:p>
        </p:txBody>
      </p:sp>
    </p:spTree>
    <p:extLst>
      <p:ext uri="{BB962C8B-B14F-4D97-AF65-F5344CB8AC3E}">
        <p14:creationId xmlns="" xmlns:p14="http://schemas.microsoft.com/office/powerpoint/2010/main" val="2709182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E884A2-8FE7-4812-B48E-47788E65ED66}" type="datetimeFigureOut">
              <a:rPr lang="ru-RU" smtClean="0"/>
              <a:pPr/>
              <a:t>31.01.2019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F10275-C322-4086-AE55-4ECF1D5221E5}" type="slidenum">
              <a:rPr lang="ru-RU" smtClean="0"/>
              <a:pPr/>
              <a:t>‹#›</a:t>
            </a:fld>
            <a:endParaRPr lang="ru-RU"/>
          </a:p>
        </p:txBody>
      </p:sp>
    </p:spTree>
    <p:extLst>
      <p:ext uri="{BB962C8B-B14F-4D97-AF65-F5344CB8AC3E}">
        <p14:creationId xmlns="" xmlns:p14="http://schemas.microsoft.com/office/powerpoint/2010/main" val="3732323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E884A2-8FE7-4812-B48E-47788E65ED66}" type="datetimeFigureOut">
              <a:rPr lang="ru-RU" smtClean="0"/>
              <a:pPr/>
              <a:t>31.01.2019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F10275-C322-4086-AE55-4ECF1D5221E5}" type="slidenum">
              <a:rPr lang="ru-RU" smtClean="0"/>
              <a:pPr/>
              <a:t>‹#›</a:t>
            </a:fld>
            <a:endParaRPr lang="ru-RU"/>
          </a:p>
        </p:txBody>
      </p:sp>
    </p:spTree>
    <p:extLst>
      <p:ext uri="{BB962C8B-B14F-4D97-AF65-F5344CB8AC3E}">
        <p14:creationId xmlns="" xmlns:p14="http://schemas.microsoft.com/office/powerpoint/2010/main" val="1508356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E884A2-8FE7-4812-B48E-47788E65ED66}" type="datetimeFigureOut">
              <a:rPr lang="ru-RU" smtClean="0"/>
              <a:pPr/>
              <a:t>31.01.2019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F10275-C322-4086-AE55-4ECF1D5221E5}" type="slidenum">
              <a:rPr lang="ru-RU" smtClean="0"/>
              <a:pPr/>
              <a:t>‹#›</a:t>
            </a:fld>
            <a:endParaRPr lang="ru-RU"/>
          </a:p>
        </p:txBody>
      </p:sp>
    </p:spTree>
    <p:extLst>
      <p:ext uri="{BB962C8B-B14F-4D97-AF65-F5344CB8AC3E}">
        <p14:creationId xmlns="" xmlns:p14="http://schemas.microsoft.com/office/powerpoint/2010/main" val="198887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E884A2-8FE7-4812-B48E-47788E65ED66}" type="datetimeFigureOut">
              <a:rPr lang="ru-RU" smtClean="0"/>
              <a:pPr/>
              <a:t>31.01.2019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F10275-C322-4086-AE55-4ECF1D5221E5}" type="slidenum">
              <a:rPr lang="ru-RU" smtClean="0"/>
              <a:pPr/>
              <a:t>‹#›</a:t>
            </a:fld>
            <a:endParaRPr lang="ru-RU"/>
          </a:p>
        </p:txBody>
      </p:sp>
    </p:spTree>
    <p:extLst>
      <p:ext uri="{BB962C8B-B14F-4D97-AF65-F5344CB8AC3E}">
        <p14:creationId xmlns="" xmlns:p14="http://schemas.microsoft.com/office/powerpoint/2010/main" val="558483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E884A2-8FE7-4812-B48E-47788E65ED66}" type="datetimeFigureOut">
              <a:rPr lang="ru-RU" smtClean="0"/>
              <a:pPr/>
              <a:t>31.01.2019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4F10275-C322-4086-AE55-4ECF1D5221E5}" type="slidenum">
              <a:rPr lang="ru-RU" smtClean="0"/>
              <a:pPr/>
              <a:t>‹#›</a:t>
            </a:fld>
            <a:endParaRPr lang="ru-RU"/>
          </a:p>
        </p:txBody>
      </p:sp>
    </p:spTree>
    <p:extLst>
      <p:ext uri="{BB962C8B-B14F-4D97-AF65-F5344CB8AC3E}">
        <p14:creationId xmlns="" xmlns:p14="http://schemas.microsoft.com/office/powerpoint/2010/main" val="1351827838"/>
      </p:ext>
    </p:extLst>
  </p:cSld>
  <p:clrMapOvr>
    <a:masterClrMapping/>
  </p:clrMapOvr>
  <p:extLst>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E884A2-8FE7-4812-B48E-47788E65ED66}" type="datetimeFigureOut">
              <a:rPr lang="ru-RU" smtClean="0"/>
              <a:pPr/>
              <a:t>31.01.2019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4F10275-C322-4086-AE55-4ECF1D5221E5}" type="slidenum">
              <a:rPr lang="ru-RU" smtClean="0"/>
              <a:pPr/>
              <a:t>‹#›</a:t>
            </a:fld>
            <a:endParaRPr lang="ru-RU"/>
          </a:p>
        </p:txBody>
      </p:sp>
    </p:spTree>
    <p:extLst>
      <p:ext uri="{BB962C8B-B14F-4D97-AF65-F5344CB8AC3E}">
        <p14:creationId xmlns="" xmlns:p14="http://schemas.microsoft.com/office/powerpoint/2010/main" val="3774747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E884A2-8FE7-4812-B48E-47788E65ED66}" type="datetimeFigureOut">
              <a:rPr lang="ru-RU" smtClean="0"/>
              <a:pPr/>
              <a:t>31.01.2019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4F10275-C322-4086-AE55-4ECF1D5221E5}" type="slidenum">
              <a:rPr lang="ru-RU" smtClean="0"/>
              <a:pPr/>
              <a:t>‹#›</a:t>
            </a:fld>
            <a:endParaRPr lang="ru-RU"/>
          </a:p>
        </p:txBody>
      </p:sp>
    </p:spTree>
    <p:extLst>
      <p:ext uri="{BB962C8B-B14F-4D97-AF65-F5344CB8AC3E}">
        <p14:creationId xmlns="" xmlns:p14="http://schemas.microsoft.com/office/powerpoint/2010/main" val="94486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E884A2-8FE7-4812-B48E-47788E65ED66}" type="datetimeFigureOut">
              <a:rPr lang="ru-RU" smtClean="0"/>
              <a:pPr/>
              <a:t>31.01.2019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4F10275-C322-4086-AE55-4ECF1D5221E5}" type="slidenum">
              <a:rPr lang="ru-RU" smtClean="0"/>
              <a:pPr/>
              <a:t>‹#›</a:t>
            </a:fld>
            <a:endParaRPr lang="ru-RU"/>
          </a:p>
        </p:txBody>
      </p:sp>
    </p:spTree>
    <p:extLst>
      <p:ext uri="{BB962C8B-B14F-4D97-AF65-F5344CB8AC3E}">
        <p14:creationId xmlns="" xmlns:p14="http://schemas.microsoft.com/office/powerpoint/2010/main" val="1460077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2E884A2-8FE7-4812-B48E-47788E65ED66}" type="datetimeFigureOut">
              <a:rPr lang="ru-RU" smtClean="0"/>
              <a:pPr/>
              <a:t>31.01.2019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4F10275-C322-4086-AE55-4ECF1D5221E5}" type="slidenum">
              <a:rPr lang="ru-RU" smtClean="0"/>
              <a:pPr/>
              <a:t>‹#›</a:t>
            </a:fld>
            <a:endParaRPr lang="ru-RU"/>
          </a:p>
        </p:txBody>
      </p:sp>
    </p:spTree>
    <p:extLst>
      <p:ext uri="{BB962C8B-B14F-4D97-AF65-F5344CB8AC3E}">
        <p14:creationId xmlns="" xmlns:p14="http://schemas.microsoft.com/office/powerpoint/2010/main" val="1918425444"/>
      </p:ext>
    </p:extLst>
  </p:cSld>
  <p:clrMapOvr>
    <a:masterClrMapping/>
  </p:clrMapOvr>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2914357" y="6041361"/>
            <a:ext cx="732659" cy="365125"/>
          </a:xfrm>
        </p:spPr>
        <p:txBody>
          <a:bodyPr/>
          <a:lstStyle/>
          <a:p>
            <a:fld id="{D2E884A2-8FE7-4812-B48E-47788E65ED66}" type="datetimeFigureOut">
              <a:rPr lang="ru-RU" smtClean="0"/>
              <a:pPr/>
              <a:t>31.01.2019</a:t>
            </a:fld>
            <a:endParaRPr lang="ru-RU"/>
          </a:p>
        </p:txBody>
      </p:sp>
      <p:sp>
        <p:nvSpPr>
          <p:cNvPr id="6" name="Footer Placeholder 5"/>
          <p:cNvSpPr>
            <a:spLocks noGrp="1"/>
          </p:cNvSpPr>
          <p:nvPr>
            <p:ph type="ftr" sz="quarter" idx="11"/>
          </p:nvPr>
        </p:nvSpPr>
        <p:spPr>
          <a:xfrm>
            <a:off x="442797" y="6041361"/>
            <a:ext cx="2471560" cy="365125"/>
          </a:xfrm>
        </p:spPr>
        <p:txBody>
          <a:bodyPr/>
          <a:lstStyle/>
          <a:p>
            <a:endParaRPr lang="ru-RU"/>
          </a:p>
        </p:txBody>
      </p:sp>
      <p:sp>
        <p:nvSpPr>
          <p:cNvPr id="7" name="Slide Number Placeholder 6"/>
          <p:cNvSpPr>
            <a:spLocks noGrp="1"/>
          </p:cNvSpPr>
          <p:nvPr>
            <p:ph type="sldNum" sz="quarter" idx="12"/>
          </p:nvPr>
        </p:nvSpPr>
        <p:spPr>
          <a:xfrm>
            <a:off x="3647017" y="5915887"/>
            <a:ext cx="796616" cy="490599"/>
          </a:xfrm>
        </p:spPr>
        <p:txBody>
          <a:bodyPr/>
          <a:lstStyle/>
          <a:p>
            <a:fld id="{74F10275-C322-4086-AE55-4ECF1D5221E5}" type="slidenum">
              <a:rPr lang="ru-RU" smtClean="0"/>
              <a:pPr/>
              <a:t>‹#›</a:t>
            </a:fld>
            <a:endParaRPr lang="ru-RU"/>
          </a:p>
        </p:txBody>
      </p:sp>
    </p:spTree>
    <p:extLst>
      <p:ext uri="{BB962C8B-B14F-4D97-AF65-F5344CB8AC3E}">
        <p14:creationId xmlns="" xmlns:p14="http://schemas.microsoft.com/office/powerpoint/2010/main" val="2475832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ru-RU"/>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D2E884A2-8FE7-4812-B48E-47788E65ED66}" type="datetimeFigureOut">
              <a:rPr lang="ru-RU" smtClean="0"/>
              <a:pPr/>
              <a:t>31.01.2019</a:t>
            </a:fld>
            <a:endParaRPr lang="ru-RU"/>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74F10275-C322-4086-AE55-4ECF1D5221E5}" type="slidenum">
              <a:rPr lang="ru-RU" smtClean="0"/>
              <a:pPr/>
              <a:t>‹#›</a:t>
            </a:fld>
            <a:endParaRPr lang="ru-RU"/>
          </a:p>
        </p:txBody>
      </p:sp>
    </p:spTree>
    <p:extLst>
      <p:ext uri="{BB962C8B-B14F-4D97-AF65-F5344CB8AC3E}">
        <p14:creationId xmlns="" xmlns:p14="http://schemas.microsoft.com/office/powerpoint/2010/main" val="2114539422"/>
      </p:ext>
    </p:extLst>
  </p:cSld>
  <p:clrMap bg1="dk1" tx1="lt1" bg2="dk2" tx2="lt2" accent1="accent1" accent2="accent2" accent3="accent3" accent4="accent4" accent5="accent5" accent6="accent6" hlink="hlink" folHlink="folHlink"/>
  <p:sldLayoutIdLst>
    <p:sldLayoutId id="2147484763" r:id="rId1"/>
    <p:sldLayoutId id="2147484764" r:id="rId2"/>
    <p:sldLayoutId id="2147484765" r:id="rId3"/>
    <p:sldLayoutId id="2147484766" r:id="rId4"/>
    <p:sldLayoutId id="2147484767" r:id="rId5"/>
    <p:sldLayoutId id="2147484768" r:id="rId6"/>
    <p:sldLayoutId id="2147484769" r:id="rId7"/>
    <p:sldLayoutId id="2147484770" r:id="rId8"/>
    <p:sldLayoutId id="2147484771" r:id="rId9"/>
    <p:sldLayoutId id="2147484772" r:id="rId10"/>
    <p:sldLayoutId id="2147484773" r:id="rId11"/>
    <p:sldLayoutId id="2147484774" r:id="rId12"/>
    <p:sldLayoutId id="2147484775" r:id="rId13"/>
    <p:sldLayoutId id="2147484776" r:id="rId14"/>
  </p:sldLayoutIdLst>
  <p:transition spd="med">
    <p:wheel/>
  </p:transition>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1556792"/>
            <a:ext cx="7406640" cy="2809776"/>
          </a:xfrm>
        </p:spPr>
        <p:txBody>
          <a:bodyPr>
            <a:normAutofit fontScale="90000"/>
          </a:bodyPr>
          <a:lstStyle/>
          <a:p>
            <a:pPr algn="ctr"/>
            <a:r>
              <a:rPr lang="ru-RU" sz="3600" b="1" dirty="0">
                <a:latin typeface="Times New Roman" panose="02020603050405020304" pitchFamily="18" charset="0"/>
                <a:cs typeface="Times New Roman" pitchFamily="18" charset="0"/>
              </a:rPr>
              <a:t>«</a:t>
            </a:r>
            <a:r>
              <a:rPr lang="en-US" altLang="ru-RU" sz="3600" dirty="0">
                <a:latin typeface="Times New Roman" panose="02020603050405020304" pitchFamily="18" charset="0"/>
                <a:cs typeface="Times New Roman" panose="02020603050405020304" pitchFamily="18" charset="0"/>
              </a:rPr>
              <a:t>Amazing magnetic properties of chewing gum for hands</a:t>
            </a:r>
            <a:r>
              <a:rPr lang="ru-RU" altLang="ru-RU" sz="3600" dirty="0">
                <a:latin typeface="Times New Roman" panose="02020603050405020304" pitchFamily="18" charset="0"/>
                <a:cs typeface="Times New Roman" panose="02020603050405020304" pitchFamily="18" charset="0"/>
              </a:rPr>
              <a:t> (</a:t>
            </a:r>
            <a:r>
              <a:rPr lang="ru-RU" altLang="ru-RU" sz="3600" dirty="0" err="1">
                <a:latin typeface="Times New Roman" panose="02020603050405020304" pitchFamily="18" charset="0"/>
                <a:cs typeface="Times New Roman" panose="02020603050405020304" pitchFamily="18" charset="0"/>
              </a:rPr>
              <a:t>Hand</a:t>
            </a:r>
            <a:r>
              <a:rPr lang="en-US" altLang="ru-RU" sz="3600" dirty="0">
                <a:latin typeface="Times New Roman" panose="02020603050405020304" pitchFamily="18" charset="0"/>
                <a:cs typeface="Times New Roman" panose="02020603050405020304" pitchFamily="18" charset="0"/>
              </a:rPr>
              <a:t>G</a:t>
            </a:r>
            <a:r>
              <a:rPr lang="ru-RU" altLang="ru-RU" sz="3600" dirty="0" err="1">
                <a:latin typeface="Times New Roman" panose="02020603050405020304" pitchFamily="18" charset="0"/>
                <a:cs typeface="Times New Roman" panose="02020603050405020304" pitchFamily="18" charset="0"/>
              </a:rPr>
              <a:t>um</a:t>
            </a:r>
            <a:r>
              <a:rPr lang="ru-RU" altLang="ru-RU" sz="3600" dirty="0">
                <a:latin typeface="Times New Roman" panose="02020603050405020304" pitchFamily="18" charset="0"/>
                <a:cs typeface="Times New Roman" panose="02020603050405020304" pitchFamily="18" charset="0"/>
              </a:rPr>
              <a:t>)</a:t>
            </a:r>
            <a:r>
              <a:rPr lang="ru-RU" sz="3600" b="1" dirty="0">
                <a:latin typeface="Times New Roman" panose="02020603050405020304" pitchFamily="18" charset="0"/>
                <a:cs typeface="Times New Roman" pitchFamily="18" charset="0"/>
              </a:rPr>
              <a:t>»</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t/>
            </a:r>
            <a:br>
              <a:rPr lang="ru-RU" dirty="0"/>
            </a:br>
            <a:endParaRPr lang="ru-RU" dirty="0"/>
          </a:p>
        </p:txBody>
      </p:sp>
      <p:sp>
        <p:nvSpPr>
          <p:cNvPr id="3" name="Подзаголовок 2"/>
          <p:cNvSpPr>
            <a:spLocks noGrp="1"/>
          </p:cNvSpPr>
          <p:nvPr>
            <p:ph type="subTitle" idx="1"/>
          </p:nvPr>
        </p:nvSpPr>
        <p:spPr>
          <a:xfrm>
            <a:off x="1331640" y="2986614"/>
            <a:ext cx="7406640" cy="1738529"/>
          </a:xfrm>
        </p:spPr>
        <p:txBody>
          <a:bodyPr>
            <a:normAutofit/>
          </a:bodyPr>
          <a:lstStyle/>
          <a:p>
            <a:pPr algn="r"/>
            <a:endParaRPr lang="en-US" sz="1900" dirty="0">
              <a:latin typeface="Times New Roman" pitchFamily="18" charset="0"/>
              <a:cs typeface="Times New Roman" pitchFamily="18" charset="0"/>
            </a:endParaRPr>
          </a:p>
          <a:p>
            <a:pPr algn="r"/>
            <a:endParaRPr lang="en-US" sz="1900" dirty="0">
              <a:latin typeface="Times New Roman" pitchFamily="18" charset="0"/>
              <a:cs typeface="Times New Roman" pitchFamily="18" charset="0"/>
            </a:endParaRPr>
          </a:p>
          <a:p>
            <a:pPr algn="r"/>
            <a:r>
              <a:rPr lang="en-US" sz="1900" dirty="0">
                <a:latin typeface="Times New Roman" pitchFamily="18" charset="0"/>
                <a:cs typeface="Times New Roman" pitchFamily="18" charset="0"/>
              </a:rPr>
              <a:t>Project by</a:t>
            </a:r>
            <a:r>
              <a:rPr lang="ru-RU"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Vinogradova</a:t>
            </a:r>
            <a:r>
              <a:rPr lang="en-US" sz="1900" dirty="0">
                <a:latin typeface="Times New Roman" pitchFamily="18" charset="0"/>
                <a:cs typeface="Times New Roman" pitchFamily="18" charset="0"/>
              </a:rPr>
              <a:t> Lidiya and</a:t>
            </a:r>
          </a:p>
          <a:p>
            <a:pPr algn="r"/>
            <a:r>
              <a:rPr lang="en-US" sz="1900" dirty="0" err="1">
                <a:latin typeface="Times New Roman" pitchFamily="18" charset="0"/>
                <a:cs typeface="Times New Roman" pitchFamily="18" charset="0"/>
              </a:rPr>
              <a:t>Goncharova</a:t>
            </a:r>
            <a:r>
              <a:rPr lang="en-US" sz="1900" dirty="0">
                <a:latin typeface="Times New Roman" pitchFamily="18" charset="0"/>
                <a:cs typeface="Times New Roman" pitchFamily="18" charset="0"/>
              </a:rPr>
              <a:t> Ekaterina </a:t>
            </a:r>
          </a:p>
          <a:p>
            <a:pPr algn="r"/>
            <a:endParaRPr lang="en-US" sz="1900" dirty="0">
              <a:latin typeface="Times New Roman" pitchFamily="18" charset="0"/>
              <a:cs typeface="Times New Roman" pitchFamily="18" charset="0"/>
            </a:endParaRPr>
          </a:p>
        </p:txBody>
      </p:sp>
      <p:sp>
        <p:nvSpPr>
          <p:cNvPr id="5" name="Подзаголовок 2"/>
          <p:cNvSpPr txBox="1">
            <a:spLocks/>
          </p:cNvSpPr>
          <p:nvPr/>
        </p:nvSpPr>
        <p:spPr>
          <a:xfrm>
            <a:off x="899592" y="476672"/>
            <a:ext cx="7406640" cy="1181776"/>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ru-RU"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a:p>
            <a:pPr marL="27432" marR="0" lvl="0" indent="0"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ru-RU" sz="2600" b="0" i="0" u="none" strike="noStrike" kern="1200" cap="none" spc="0" normalizeH="0" baseline="0" noProof="0" dirty="0">
                <a:ln>
                  <a:noFill/>
                </a:ln>
                <a:effectLst/>
                <a:uLnTx/>
                <a:uFillTx/>
                <a:latin typeface="Times New Roman" pitchFamily="18" charset="0"/>
                <a:cs typeface="Times New Roman" pitchFamily="18" charset="0"/>
              </a:rPr>
              <a:t>МБОУ Коммунарская СОШ №1</a:t>
            </a:r>
          </a:p>
        </p:txBody>
      </p:sp>
    </p:spTree>
  </p:cSld>
  <p:clrMapOvr>
    <a:masterClrMapping/>
  </p:clrMapOvr>
  <p:transition spd="slow" advClick="0" advTm="5000">
    <p:whee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BC0848-A9DA-F046-A0EC-CC5034F7CCA7}"/>
              </a:ext>
            </a:extLst>
          </p:cNvPr>
          <p:cNvSpPr>
            <a:spLocks noGrp="1"/>
          </p:cNvSpPr>
          <p:nvPr>
            <p:ph type="title"/>
          </p:nvPr>
        </p:nvSpPr>
        <p:spPr>
          <a:xfrm>
            <a:off x="899592" y="260648"/>
            <a:ext cx="7429499" cy="1478570"/>
          </a:xfrm>
        </p:spPr>
        <p:txBody>
          <a:bodyPr/>
          <a:lstStyle/>
          <a:p>
            <a:pPr algn="ctr"/>
            <a:r>
              <a:rPr lang="en-US" altLang="ru-RU" dirty="0" err="1">
                <a:latin typeface="Times New Roman" panose="02020603050405020304" pitchFamily="18" charset="0"/>
                <a:cs typeface="Times New Roman" panose="02020603050405020304" pitchFamily="18" charset="0"/>
              </a:rPr>
              <a:t>HandGum</a:t>
            </a:r>
            <a:r>
              <a:rPr lang="en-US" altLang="ru-RU" dirty="0">
                <a:latin typeface="Times New Roman" panose="02020603050405020304" pitchFamily="18" charset="0"/>
                <a:cs typeface="Times New Roman" panose="02020603050405020304" pitchFamily="18" charset="0"/>
              </a:rPr>
              <a:t> in a strong magnetic field</a:t>
            </a:r>
            <a:endParaRPr lang="ru-RU" dirty="0">
              <a:latin typeface="Times New Roman" panose="02020603050405020304" pitchFamily="18" charset="0"/>
              <a:cs typeface="Times New Roman" panose="02020603050405020304" pitchFamily="18" charset="0"/>
            </a:endParaRPr>
          </a:p>
        </p:txBody>
      </p:sp>
      <p:pic>
        <p:nvPicPr>
          <p:cNvPr id="4" name="Picture 4" descr="kIq_u0I3SGg">
            <a:extLst>
              <a:ext uri="{FF2B5EF4-FFF2-40B4-BE49-F238E27FC236}">
                <a16:creationId xmlns="" xmlns:a16="http://schemas.microsoft.com/office/drawing/2014/main" id="{F36757D3-BB3A-C24A-B9D0-E14E6B2348C5}"/>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t="12100" b="26910"/>
          <a:stretch>
            <a:fillRect/>
          </a:stretch>
        </p:blipFill>
        <p:spPr>
          <a:xfrm>
            <a:off x="2310085" y="2204864"/>
            <a:ext cx="4608512" cy="42037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48688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6059" y="260648"/>
            <a:ext cx="7429499" cy="1478570"/>
          </a:xfrm>
        </p:spPr>
        <p:txBody>
          <a:bodyPr/>
          <a:lstStyle/>
          <a:p>
            <a:pPr algn="ctr"/>
            <a:r>
              <a:rPr lang="en-US" dirty="0">
                <a:latin typeface="Times New Roman" panose="02020603050405020304" pitchFamily="18" charset="0"/>
                <a:cs typeface="Times New Roman" panose="02020603050405020304" pitchFamily="18" charset="0"/>
              </a:rPr>
              <a:t>Unusual </a:t>
            </a:r>
            <a:r>
              <a:rPr lang="en-US" dirty="0" err="1">
                <a:latin typeface="Times New Roman" panose="02020603050405020304" pitchFamily="18" charset="0"/>
                <a:cs typeface="Times New Roman" panose="02020603050405020304" pitchFamily="18" charset="0"/>
              </a:rPr>
              <a:t>HandGum</a:t>
            </a:r>
            <a:r>
              <a:rPr lang="en-US" dirty="0">
                <a:latin typeface="Times New Roman" panose="02020603050405020304" pitchFamily="18" charset="0"/>
                <a:cs typeface="Times New Roman" panose="02020603050405020304" pitchFamily="18" charset="0"/>
              </a:rPr>
              <a:t> quality</a:t>
            </a:r>
            <a:endParaRPr lang="ru-RU"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883483" y="2276872"/>
            <a:ext cx="3544501" cy="3710797"/>
          </a:xfrm>
          <a:effectLst>
            <a:softEdge rad="31750"/>
          </a:effectLst>
          <a:scene3d>
            <a:camera prst="orthographicFront"/>
            <a:lightRig rig="threePt" dir="t"/>
          </a:scene3d>
          <a:sp3d>
            <a:bevelT/>
          </a:sp3d>
        </p:spPr>
        <p:txBody>
          <a:bodyPr>
            <a:normAutofit/>
          </a:bodyPr>
          <a:lstStyle/>
          <a:p>
            <a:pPr marL="0" indent="0" fontAlgn="t">
              <a:buNone/>
            </a:pPr>
            <a:r>
              <a:rPr lang="en-US" sz="2400" dirty="0">
                <a:latin typeface="Times New Roman" panose="02020603050405020304" pitchFamily="18" charset="0"/>
                <a:cs typeface="Times New Roman" panose="02020603050405020304" pitchFamily="18" charset="0"/>
              </a:rPr>
              <a:t>If you put a magnet near  magnetic </a:t>
            </a:r>
            <a:r>
              <a:rPr lang="en-US" sz="2400" b="1" dirty="0" err="1">
                <a:latin typeface="Times New Roman" panose="02020603050405020304" pitchFamily="18" charset="0"/>
                <a:cs typeface="Times New Roman" panose="02020603050405020304" pitchFamily="18" charset="0"/>
              </a:rPr>
              <a:t>HandGum</a:t>
            </a:r>
            <a:r>
              <a:rPr lang="en-US" sz="2400" dirty="0">
                <a:latin typeface="Times New Roman" panose="02020603050405020304" pitchFamily="18" charset="0"/>
                <a:cs typeface="Times New Roman" panose="02020603050405020304" pitchFamily="18" charset="0"/>
              </a:rPr>
              <a:t>, you can see that it slowly absorbs the magnet.</a:t>
            </a:r>
          </a:p>
          <a:p>
            <a:pPr marL="0" indent="0" fontAlgn="t">
              <a:buNone/>
            </a:pPr>
            <a:r>
              <a:rPr lang="en-US" sz="2400" dirty="0">
                <a:latin typeface="Times New Roman" panose="02020603050405020304" pitchFamily="18" charset="0"/>
                <a:cs typeface="Times New Roman" panose="02020603050405020304" pitchFamily="18" charset="0"/>
              </a:rPr>
              <a:t> It contains particles that can attract a magnet. These particles can be charged by a magnet and attract small metal objects as well.</a:t>
            </a:r>
          </a:p>
        </p:txBody>
      </p:sp>
      <p:pic>
        <p:nvPicPr>
          <p:cNvPr id="5" name="Picture 5" descr="oKO1EyDMM9Q">
            <a:extLst>
              <a:ext uri="{FF2B5EF4-FFF2-40B4-BE49-F238E27FC236}">
                <a16:creationId xmlns="" xmlns:a16="http://schemas.microsoft.com/office/drawing/2014/main" id="{82FF7120-35FB-D74E-9DD8-A69D00FA0F95}"/>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4591369" y="2617795"/>
            <a:ext cx="4038600" cy="30289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rgbClr val="FFFFFF"/>
                </a:solidFill>
              </a14:hiddenFill>
            </a:ext>
          </a:extLst>
        </p:spPr>
      </p:pic>
    </p:spTree>
  </p:cSld>
  <p:clrMapOvr>
    <a:masterClrMapping/>
  </p:clrMapOvr>
  <p:transition spd="slow">
    <p:comb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4F7840-D4EB-854B-8E26-B4AC27EBD56F}"/>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References</a:t>
            </a:r>
            <a:endParaRPr lang="ru-RU"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F4B9F946-49AA-2A46-B65B-98F18775EE5C}"/>
              </a:ext>
            </a:extLst>
          </p:cNvPr>
          <p:cNvSpPr>
            <a:spLocks noGrp="1"/>
          </p:cNvSpPr>
          <p:nvPr>
            <p:ph idx="1"/>
          </p:nvPr>
        </p:nvSpPr>
        <p:spPr>
          <a:xfrm>
            <a:off x="809997" y="2492896"/>
            <a:ext cx="7524003" cy="3636510"/>
          </a:xfrm>
        </p:spPr>
        <p:txBody>
          <a:bodyPr/>
          <a:lstStyle/>
          <a:p>
            <a:pPr>
              <a:defRPr/>
            </a:pPr>
            <a:r>
              <a:rPr lang="ru-RU" altLang="ru-RU" sz="2800" dirty="0">
                <a:latin typeface="Times New Roman" panose="02020603050405020304" pitchFamily="18" charset="0"/>
                <a:cs typeface="Times New Roman" panose="02020603050405020304" pitchFamily="18" charset="0"/>
              </a:rPr>
              <a:t>1. </a:t>
            </a:r>
            <a:r>
              <a:rPr lang="ru-RU" altLang="ru-RU" sz="2800" dirty="0" err="1">
                <a:latin typeface="Times New Roman" panose="02020603050405020304" pitchFamily="18" charset="0"/>
                <a:cs typeface="Times New Roman" panose="02020603050405020304" pitchFamily="18" charset="0"/>
              </a:rPr>
              <a:t>http</a:t>
            </a:r>
            <a:r>
              <a:rPr lang="ru-RU" altLang="ru-RU" sz="2800" dirty="0">
                <a:latin typeface="Times New Roman" panose="02020603050405020304" pitchFamily="18" charset="0"/>
                <a:cs typeface="Times New Roman" panose="02020603050405020304" pitchFamily="18" charset="0"/>
              </a:rPr>
              <a:t>://</a:t>
            </a:r>
            <a:r>
              <a:rPr lang="ru-RU" altLang="ru-RU" sz="2800" dirty="0" err="1">
                <a:latin typeface="Times New Roman" panose="02020603050405020304" pitchFamily="18" charset="0"/>
                <a:cs typeface="Times New Roman" panose="02020603050405020304" pitchFamily="18" charset="0"/>
              </a:rPr>
              <a:t>cosmos-tut.livejournal.com</a:t>
            </a:r>
            <a:r>
              <a:rPr lang="ru-RU" altLang="ru-RU" sz="2800" dirty="0">
                <a:latin typeface="Times New Roman" panose="02020603050405020304" pitchFamily="18" charset="0"/>
                <a:cs typeface="Times New Roman" panose="02020603050405020304" pitchFamily="18" charset="0"/>
              </a:rPr>
              <a:t>/64219.html</a:t>
            </a:r>
          </a:p>
          <a:p>
            <a:pPr>
              <a:defRPr/>
            </a:pPr>
            <a:r>
              <a:rPr lang="ru-RU" altLang="ru-RU" sz="2800" dirty="0">
                <a:latin typeface="Times New Roman" panose="02020603050405020304" pitchFamily="18" charset="0"/>
                <a:cs typeface="Times New Roman" panose="02020603050405020304" pitchFamily="18" charset="0"/>
              </a:rPr>
              <a:t>2. </a:t>
            </a:r>
            <a:r>
              <a:rPr lang="ru-RU" altLang="ru-RU" sz="2800" dirty="0" err="1">
                <a:latin typeface="Times New Roman" panose="02020603050405020304" pitchFamily="18" charset="0"/>
                <a:cs typeface="Times New Roman" panose="02020603050405020304" pitchFamily="18" charset="0"/>
              </a:rPr>
              <a:t>http</a:t>
            </a:r>
            <a:r>
              <a:rPr lang="ru-RU" altLang="ru-RU" sz="2800" dirty="0">
                <a:latin typeface="Times New Roman" panose="02020603050405020304" pitchFamily="18" charset="0"/>
                <a:cs typeface="Times New Roman" panose="02020603050405020304" pitchFamily="18" charset="0"/>
              </a:rPr>
              <a:t>://</a:t>
            </a:r>
            <a:r>
              <a:rPr lang="ru-RU" altLang="ru-RU" sz="2800" dirty="0" err="1">
                <a:latin typeface="Times New Roman" panose="02020603050405020304" pitchFamily="18" charset="0"/>
                <a:cs typeface="Times New Roman" panose="02020603050405020304" pitchFamily="18" charset="0"/>
              </a:rPr>
              <a:t>po-nomeram.com.ua</a:t>
            </a:r>
            <a:r>
              <a:rPr lang="ru-RU" altLang="ru-RU" sz="2800" dirty="0">
                <a:latin typeface="Times New Roman" panose="02020603050405020304" pitchFamily="18" charset="0"/>
                <a:cs typeface="Times New Roman" panose="02020603050405020304" pitchFamily="18" charset="0"/>
              </a:rPr>
              <a:t>/a226096-hendgam-chudo-zhvachka.html</a:t>
            </a:r>
          </a:p>
          <a:p>
            <a:pPr>
              <a:defRPr/>
            </a:pPr>
            <a:r>
              <a:rPr lang="ru-RU" altLang="ru-RU" sz="2800" dirty="0">
                <a:latin typeface="Times New Roman" panose="02020603050405020304" pitchFamily="18" charset="0"/>
                <a:cs typeface="Times New Roman" panose="02020603050405020304" pitchFamily="18" charset="0"/>
              </a:rPr>
              <a:t>3.http://</a:t>
            </a:r>
            <a:r>
              <a:rPr lang="ru-RU" altLang="ru-RU" sz="2800" dirty="0" err="1">
                <a:latin typeface="Times New Roman" panose="02020603050405020304" pitchFamily="18" charset="0"/>
                <a:cs typeface="Times New Roman" panose="02020603050405020304" pitchFamily="18" charset="0"/>
              </a:rPr>
              <a:t>genius.pstu.ru</a:t>
            </a:r>
            <a:r>
              <a:rPr lang="ru-RU" altLang="ru-RU" sz="2800" dirty="0">
                <a:latin typeface="Times New Roman" panose="02020603050405020304" pitchFamily="18" charset="0"/>
                <a:cs typeface="Times New Roman" panose="02020603050405020304" pitchFamily="18" charset="0"/>
              </a:rPr>
              <a:t>/</a:t>
            </a:r>
            <a:r>
              <a:rPr lang="ru-RU" altLang="ru-RU" sz="2800" dirty="0" err="1">
                <a:latin typeface="Times New Roman" panose="02020603050405020304" pitchFamily="18" charset="0"/>
                <a:cs typeface="Times New Roman" panose="02020603050405020304" pitchFamily="18" charset="0"/>
              </a:rPr>
              <a:t>file.php</a:t>
            </a:r>
            <a:r>
              <a:rPr lang="ru-RU" altLang="ru-RU" sz="2800" dirty="0">
                <a:latin typeface="Times New Roman" panose="02020603050405020304" pitchFamily="18" charset="0"/>
                <a:cs typeface="Times New Roman" panose="02020603050405020304" pitchFamily="18" charset="0"/>
              </a:rPr>
              <a:t>/1/pupils_works_2014/</a:t>
            </a:r>
            <a:r>
              <a:rPr lang="ru-RU" altLang="ru-RU" sz="2800" dirty="0" err="1">
                <a:latin typeface="Times New Roman" panose="02020603050405020304" pitchFamily="18" charset="0"/>
                <a:cs typeface="Times New Roman" panose="02020603050405020304" pitchFamily="18" charset="0"/>
              </a:rPr>
              <a:t>Akhtjamov_Maksim.pdf</a:t>
            </a:r>
            <a:r>
              <a:rPr lang="ru-RU" altLang="ru-RU" sz="2800" dirty="0">
                <a:latin typeface="Times New Roman" panose="02020603050405020304" pitchFamily="18" charset="0"/>
                <a:cs typeface="Times New Roman" panose="02020603050405020304" pitchFamily="18" charset="0"/>
              </a:rPr>
              <a:t> </a:t>
            </a:r>
          </a:p>
          <a:p>
            <a:pPr>
              <a:defRPr/>
            </a:pPr>
            <a:r>
              <a:rPr lang="ru-RU" altLang="ru-RU" sz="2800" dirty="0">
                <a:latin typeface="Times New Roman" panose="02020603050405020304" pitchFamily="18" charset="0"/>
                <a:cs typeface="Times New Roman" panose="02020603050405020304" pitchFamily="18" charset="0"/>
              </a:rPr>
              <a:t>4. </a:t>
            </a:r>
            <a:r>
              <a:rPr lang="ru-RU" altLang="ru-RU" sz="2800" dirty="0" err="1">
                <a:latin typeface="Times New Roman" panose="02020603050405020304" pitchFamily="18" charset="0"/>
                <a:cs typeface="Times New Roman" panose="02020603050405020304" pitchFamily="18" charset="0"/>
              </a:rPr>
              <a:t>http</a:t>
            </a:r>
            <a:r>
              <a:rPr lang="ru-RU" altLang="ru-RU" sz="2800" dirty="0">
                <a:latin typeface="Times New Roman" panose="02020603050405020304" pitchFamily="18" charset="0"/>
                <a:cs typeface="Times New Roman" panose="02020603050405020304" pitchFamily="18" charset="0"/>
              </a:rPr>
              <a:t>://</a:t>
            </a:r>
            <a:r>
              <a:rPr lang="ru-RU" altLang="ru-RU" sz="2800" dirty="0" err="1">
                <a:latin typeface="Times New Roman" panose="02020603050405020304" pitchFamily="18" charset="0"/>
                <a:cs typeface="Times New Roman" panose="02020603050405020304" pitchFamily="18" charset="0"/>
              </a:rPr>
              <a:t>dic.academic.ru</a:t>
            </a:r>
            <a:r>
              <a:rPr lang="ru-RU" altLang="ru-RU" sz="2800" dirty="0">
                <a:latin typeface="Times New Roman" panose="02020603050405020304" pitchFamily="18" charset="0"/>
                <a:cs typeface="Times New Roman" panose="02020603050405020304" pitchFamily="18" charset="0"/>
              </a:rPr>
              <a:t>/</a:t>
            </a:r>
            <a:r>
              <a:rPr lang="ru-RU" altLang="ru-RU" sz="2800" dirty="0" err="1">
                <a:latin typeface="Times New Roman" panose="02020603050405020304" pitchFamily="18" charset="0"/>
                <a:cs typeface="Times New Roman" panose="02020603050405020304" pitchFamily="18" charset="0"/>
              </a:rPr>
              <a:t>dic.nsf</a:t>
            </a:r>
            <a:r>
              <a:rPr lang="ru-RU" altLang="ru-RU" sz="2800" dirty="0">
                <a:latin typeface="Times New Roman" panose="02020603050405020304" pitchFamily="18" charset="0"/>
                <a:cs typeface="Times New Roman" panose="02020603050405020304" pitchFamily="18" charset="0"/>
              </a:rPr>
              <a:t>/</a:t>
            </a:r>
            <a:r>
              <a:rPr lang="ru-RU" altLang="ru-RU" sz="2800" dirty="0" err="1">
                <a:latin typeface="Times New Roman" panose="02020603050405020304" pitchFamily="18" charset="0"/>
                <a:cs typeface="Times New Roman" panose="02020603050405020304" pitchFamily="18" charset="0"/>
              </a:rPr>
              <a:t>ruwiki</a:t>
            </a:r>
            <a:r>
              <a:rPr lang="ru-RU" altLang="ru-RU" sz="2800" dirty="0">
                <a:latin typeface="Times New Roman" panose="02020603050405020304" pitchFamily="18" charset="0"/>
                <a:cs typeface="Times New Roman" panose="02020603050405020304" pitchFamily="18" charset="0"/>
              </a:rPr>
              <a:t>/442009</a:t>
            </a:r>
          </a:p>
          <a:p>
            <a:endParaRPr lang="ru-RU" dirty="0"/>
          </a:p>
        </p:txBody>
      </p:sp>
    </p:spTree>
    <p:extLst>
      <p:ext uri="{BB962C8B-B14F-4D97-AF65-F5344CB8AC3E}">
        <p14:creationId xmlns="" xmlns:p14="http://schemas.microsoft.com/office/powerpoint/2010/main" val="1780055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57250" y="152636"/>
            <a:ext cx="7429499" cy="936104"/>
          </a:xfrm>
        </p:spPr>
        <p:txBody>
          <a:bodyPr anchor="t">
            <a:normAutofit/>
          </a:bodyPr>
          <a:lstStyle/>
          <a:p>
            <a:pPr marL="0" indent="0" algn="ctr">
              <a:buNone/>
            </a:pPr>
            <a:r>
              <a:rPr lang="en-US" sz="4400" dirty="0">
                <a:latin typeface="Times New Roman" pitchFamily="18" charset="0"/>
                <a:cs typeface="Times New Roman" pitchFamily="18" charset="0"/>
              </a:rPr>
              <a:t>Thank you for attention!</a:t>
            </a:r>
          </a:p>
          <a:p>
            <a:pPr marL="0" indent="0">
              <a:buNone/>
            </a:pPr>
            <a:endParaRPr lang="en-US" sz="1800" dirty="0">
              <a:latin typeface="Times New Roman" pitchFamily="18" charset="0"/>
              <a:cs typeface="Times New Roman" pitchFamily="18" charset="0"/>
            </a:endParaRPr>
          </a:p>
          <a:p>
            <a:pPr marL="0" indent="0">
              <a:buNone/>
            </a:pPr>
            <a:endParaRPr lang="ru-RU" sz="1800" dirty="0">
              <a:latin typeface="Times New Roman" pitchFamily="18" charset="0"/>
              <a:cs typeface="Times New Roman" pitchFamily="18" charset="0"/>
            </a:endParaRPr>
          </a:p>
        </p:txBody>
      </p:sp>
      <p:pic>
        <p:nvPicPr>
          <p:cNvPr id="4" name="Picture 3">
            <a:extLst>
              <a:ext uri="{FF2B5EF4-FFF2-40B4-BE49-F238E27FC236}">
                <a16:creationId xmlns="" xmlns:a16="http://schemas.microsoft.com/office/drawing/2014/main" id="{DB4189D7-139D-F740-843A-C808469A2C87}"/>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979712" y="2348880"/>
            <a:ext cx="5796136" cy="3866748"/>
          </a:xfrm>
          <a:prstGeom prst="rect">
            <a:avLst/>
          </a:prstGeom>
        </p:spPr>
      </p:pic>
      <p:pic>
        <p:nvPicPr>
          <p:cNvPr id="6" name="Picture 5">
            <a:extLst>
              <a:ext uri="{FF2B5EF4-FFF2-40B4-BE49-F238E27FC236}">
                <a16:creationId xmlns="" xmlns:a16="http://schemas.microsoft.com/office/drawing/2014/main" id="{4CCDEE61-1887-CC47-BD22-134F37277A6E}"/>
              </a:ext>
            </a:extLst>
          </p:cNvPr>
          <p:cNvPicPr>
            <a:picLocks noChangeAspect="1"/>
          </p:cNvPicPr>
          <p:nvPr/>
        </p:nvPicPr>
        <p:blipFill rotWithShape="1">
          <a:blip r:embed="rId2">
            <a:extLst>
              <a:ext uri="{28A0092B-C50C-407E-A947-70E740481C1C}">
                <a14:useLocalDpi xmlns="" xmlns:a14="http://schemas.microsoft.com/office/drawing/2010/main" val="0"/>
              </a:ext>
            </a:extLst>
          </a:blip>
          <a:srcRect b="7196"/>
          <a:stretch/>
        </p:blipFill>
        <p:spPr>
          <a:xfrm>
            <a:off x="19962" y="1196752"/>
            <a:ext cx="9144000" cy="5661248"/>
          </a:xfrm>
          <a:prstGeom prst="rect">
            <a:avLst/>
          </a:prstGeom>
        </p:spPr>
      </p:pic>
      <p:pic>
        <p:nvPicPr>
          <p:cNvPr id="7" name="Picture 6">
            <a:extLst>
              <a:ext uri="{FF2B5EF4-FFF2-40B4-BE49-F238E27FC236}">
                <a16:creationId xmlns="" xmlns:a16="http://schemas.microsoft.com/office/drawing/2014/main" id="{F201E1E5-05CF-F143-94ED-D90600B656D1}"/>
              </a:ext>
            </a:extLst>
          </p:cNvPr>
          <p:cNvPicPr>
            <a:picLocks noChangeAspect="1"/>
          </p:cNvPicPr>
          <p:nvPr/>
        </p:nvPicPr>
        <p:blipFill rotWithShape="1">
          <a:blip r:embed="rId2">
            <a:extLst>
              <a:ext uri="{28A0092B-C50C-407E-A947-70E740481C1C}">
                <a14:useLocalDpi xmlns="" xmlns:a14="http://schemas.microsoft.com/office/drawing/2010/main" val="0"/>
              </a:ext>
            </a:extLst>
          </a:blip>
          <a:srcRect b="7196"/>
          <a:stretch/>
        </p:blipFill>
        <p:spPr>
          <a:xfrm>
            <a:off x="0" y="1196752"/>
            <a:ext cx="9144000" cy="5661248"/>
          </a:xfrm>
          <a:prstGeom prst="rect">
            <a:avLst/>
          </a:prstGeom>
        </p:spPr>
      </p:pic>
    </p:spTree>
  </p:cSld>
  <p:clrMapOvr>
    <a:masterClrMapping/>
  </p:clrMapOvr>
  <p:transition spd="slow">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6058" y="260648"/>
            <a:ext cx="7429499" cy="1478570"/>
          </a:xfrm>
        </p:spPr>
        <p:txBody>
          <a:bodyPr/>
          <a:lstStyle/>
          <a:p>
            <a:pPr algn="ctr"/>
            <a:r>
              <a:rPr lang="en-US" dirty="0">
                <a:latin typeface="Times New Roman" pitchFamily="18" charset="0"/>
                <a:cs typeface="Times New Roman" pitchFamily="18" charset="0"/>
              </a:rPr>
              <a:t>RESEARCH SAMPLES</a:t>
            </a:r>
            <a:endParaRPr lang="ru-RU" dirty="0">
              <a:latin typeface="Times New Roman" pitchFamily="18" charset="0"/>
              <a:cs typeface="Times New Roman" pitchFamily="18" charset="0"/>
            </a:endParaRPr>
          </a:p>
        </p:txBody>
      </p:sp>
      <p:graphicFrame>
        <p:nvGraphicFramePr>
          <p:cNvPr id="11" name="Table 10">
            <a:extLst>
              <a:ext uri="{FF2B5EF4-FFF2-40B4-BE49-F238E27FC236}">
                <a16:creationId xmlns="" xmlns:a16="http://schemas.microsoft.com/office/drawing/2014/main" id="{1ECECB5C-5E1D-4A47-B36F-2D36CC945966}"/>
              </a:ext>
            </a:extLst>
          </p:cNvPr>
          <p:cNvGraphicFramePr>
            <a:graphicFrameLocks noGrp="1"/>
          </p:cNvGraphicFramePr>
          <p:nvPr>
            <p:extLst>
              <p:ext uri="{D42A27DB-BD31-4B8C-83A1-F6EECF244321}">
                <p14:modId xmlns="" xmlns:p14="http://schemas.microsoft.com/office/powerpoint/2010/main" val="887561774"/>
              </p:ext>
            </p:extLst>
          </p:nvPr>
        </p:nvGraphicFramePr>
        <p:xfrm>
          <a:off x="856058" y="2579256"/>
          <a:ext cx="7429498" cy="458600"/>
        </p:xfrm>
        <a:graphic>
          <a:graphicData uri="http://schemas.openxmlformats.org/drawingml/2006/table">
            <a:tbl>
              <a:tblPr firstRow="1" bandRow="1">
                <a:tableStyleId>{5940675A-B579-460E-94D1-54222C63F5DA}</a:tableStyleId>
              </a:tblPr>
              <a:tblGrid>
                <a:gridCol w="7429498">
                  <a:extLst>
                    <a:ext uri="{9D8B030D-6E8A-4147-A177-3AD203B41FA5}">
                      <a16:colId xmlns="" xmlns:a16="http://schemas.microsoft.com/office/drawing/2014/main" val="2364689687"/>
                    </a:ext>
                  </a:extLst>
                </a:gridCol>
              </a:tblGrid>
              <a:tr h="458600">
                <a:tc>
                  <a:txBody>
                    <a:bodyPr/>
                    <a:lstStyle/>
                    <a:p>
                      <a:pPr algn="ctr"/>
                      <a:r>
                        <a:rPr lang="en-US" sz="2400" dirty="0" err="1">
                          <a:latin typeface="Times New Roman" panose="02020603050405020304" pitchFamily="18" charset="0"/>
                          <a:cs typeface="Times New Roman" panose="02020603050405020304" pitchFamily="18" charset="0"/>
                        </a:rPr>
                        <a:t>HandGum</a:t>
                      </a:r>
                      <a:r>
                        <a:rPr lang="en-US" sz="2400" dirty="0">
                          <a:latin typeface="Times New Roman" panose="02020603050405020304" pitchFamily="18" charset="0"/>
                          <a:cs typeface="Times New Roman" panose="02020603050405020304" pitchFamily="18" charset="0"/>
                        </a:rPr>
                        <a:t> or chewing gum for hands</a:t>
                      </a:r>
                      <a:endParaRPr lang="ru-RU" sz="2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826575225"/>
                  </a:ext>
                </a:extLst>
              </a:tr>
            </a:tbl>
          </a:graphicData>
        </a:graphic>
      </p:graphicFrame>
      <p:pic>
        <p:nvPicPr>
          <p:cNvPr id="6" name="Picture 10" descr="жвачка">
            <a:extLst>
              <a:ext uri="{FF2B5EF4-FFF2-40B4-BE49-F238E27FC236}">
                <a16:creationId xmlns="" xmlns:a16="http://schemas.microsoft.com/office/drawing/2014/main" id="{0E20366C-B024-D942-920B-DBE2FF987FB0}"/>
              </a:ext>
            </a:extLst>
          </p:cNvPr>
          <p:cNvPicPr>
            <a:picLocks noGrp="1" noChangeAspect="1" noChangeArrowheads="1"/>
          </p:cNvPicPr>
          <p:nvPr>
            <p:ph sz="half" idx="1"/>
          </p:nvPr>
        </p:nvPicPr>
        <p:blipFill>
          <a:blip r:embed="rId2">
            <a:extLst>
              <a:ext uri="{28A0092B-C50C-407E-A947-70E740481C1C}">
                <a14:useLocalDpi xmlns="" xmlns:a14="http://schemas.microsoft.com/office/drawing/2010/main" val="0"/>
              </a:ext>
            </a:extLst>
          </a:blip>
          <a:srcRect/>
          <a:stretch>
            <a:fillRect/>
          </a:stretch>
        </p:blipFill>
        <p:spPr>
          <a:xfrm>
            <a:off x="453008" y="3356992"/>
            <a:ext cx="4038600" cy="3028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12" descr="21">
            <a:extLst>
              <a:ext uri="{FF2B5EF4-FFF2-40B4-BE49-F238E27FC236}">
                <a16:creationId xmlns="" xmlns:a16="http://schemas.microsoft.com/office/drawing/2014/main" id="{24DC5748-A8E3-4840-9C04-5BCBF71FCF7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a:xfrm>
            <a:off x="4644008" y="3356992"/>
            <a:ext cx="4038600" cy="3028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spd="slow" advClick="0" advTm="5000">
    <p:split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719" y="260648"/>
            <a:ext cx="7429499" cy="1478570"/>
          </a:xfrm>
        </p:spPr>
        <p:txBody>
          <a:bodyPr/>
          <a:lstStyle/>
          <a:p>
            <a:pPr algn="ctr"/>
            <a:r>
              <a:rPr lang="en-US" dirty="0">
                <a:latin typeface="Times New Roman" pitchFamily="18" charset="0"/>
                <a:cs typeface="Times New Roman" pitchFamily="18" charset="0"/>
              </a:rPr>
              <a:t>Research goal</a:t>
            </a:r>
            <a:endParaRPr lang="ru-RU" dirty="0"/>
          </a:p>
        </p:txBody>
      </p:sp>
      <p:sp>
        <p:nvSpPr>
          <p:cNvPr id="3" name="Содержимое 2"/>
          <p:cNvSpPr>
            <a:spLocks noGrp="1"/>
          </p:cNvSpPr>
          <p:nvPr>
            <p:ph idx="1"/>
          </p:nvPr>
        </p:nvSpPr>
        <p:spPr>
          <a:xfrm>
            <a:off x="844719" y="2492896"/>
            <a:ext cx="7524003" cy="1781725"/>
          </a:xfrm>
        </p:spPr>
        <p:txBody>
          <a:bodyPr/>
          <a:lstStyle/>
          <a:p>
            <a:pPr marL="0" indent="0">
              <a:buNone/>
            </a:pPr>
            <a:endParaRPr lang="ru-RU" dirty="0">
              <a:latin typeface="Times New Roman" pitchFamily="18" charset="0"/>
              <a:cs typeface="Times New Roman" pitchFamily="18" charset="0"/>
            </a:endParaRPr>
          </a:p>
          <a:p>
            <a:r>
              <a:rPr lang="en-US" sz="2800" dirty="0">
                <a:latin typeface="Times New Roman" pitchFamily="18" charset="0"/>
                <a:cs typeface="Times New Roman" pitchFamily="18" charset="0"/>
              </a:rPr>
              <a:t>Research magnetic qualities of </a:t>
            </a:r>
            <a:r>
              <a:rPr lang="en-US" sz="2800" b="1" dirty="0" err="1">
                <a:latin typeface="Times New Roman" pitchFamily="18" charset="0"/>
                <a:cs typeface="Times New Roman" pitchFamily="18" charset="0"/>
              </a:rPr>
              <a:t>HandGum</a:t>
            </a:r>
            <a:r>
              <a:rPr lang="en-US" sz="2800" dirty="0">
                <a:latin typeface="Times New Roman" pitchFamily="18" charset="0"/>
                <a:cs typeface="Times New Roman" pitchFamily="18" charset="0"/>
              </a:rPr>
              <a:t>.</a:t>
            </a:r>
          </a:p>
        </p:txBody>
      </p:sp>
    </p:spTree>
  </p:cSld>
  <p:clrMapOvr>
    <a:masterClrMapping/>
  </p:clrMapOvr>
  <p:transition spd="slow">
    <p:strips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6059" y="260648"/>
            <a:ext cx="7429499" cy="1478570"/>
          </a:xfrm>
        </p:spPr>
        <p:txBody>
          <a:bodyPr/>
          <a:lstStyle/>
          <a:p>
            <a:pPr algn="ctr"/>
            <a:r>
              <a:rPr lang="en-US" dirty="0">
                <a:latin typeface="Times New Roman" pitchFamily="18" charset="0"/>
                <a:cs typeface="Times New Roman" pitchFamily="18" charset="0"/>
              </a:rPr>
              <a:t>Project tasks</a:t>
            </a:r>
            <a:endParaRPr lang="ru-RU" dirty="0"/>
          </a:p>
        </p:txBody>
      </p:sp>
      <p:sp>
        <p:nvSpPr>
          <p:cNvPr id="3" name="Содержимое 2"/>
          <p:cNvSpPr>
            <a:spLocks noGrp="1"/>
          </p:cNvSpPr>
          <p:nvPr>
            <p:ph idx="1"/>
          </p:nvPr>
        </p:nvSpPr>
        <p:spPr/>
        <p:txBody>
          <a:bodyPr>
            <a:normAutofit/>
          </a:bodyPr>
          <a:lstStyle/>
          <a:p>
            <a:pPr marL="514350" indent="-514350">
              <a:buFont typeface="+mj-lt"/>
              <a:buAutoNum type="arabicPeriod"/>
            </a:pPr>
            <a:r>
              <a:rPr lang="en-US" sz="2800" dirty="0">
                <a:latin typeface="Times New Roman" pitchFamily="18" charset="0"/>
                <a:cs typeface="Times New Roman" pitchFamily="18" charset="0"/>
              </a:rPr>
              <a:t>Research the literature related to </a:t>
            </a:r>
            <a:r>
              <a:rPr lang="en-US" sz="2800" b="1" dirty="0" err="1">
                <a:latin typeface="Times New Roman" pitchFamily="18" charset="0"/>
                <a:cs typeface="Times New Roman" pitchFamily="18" charset="0"/>
              </a:rPr>
              <a:t>HandGum</a:t>
            </a:r>
            <a:r>
              <a:rPr lang="en-US" sz="2800" dirty="0">
                <a:latin typeface="Times New Roman" pitchFamily="18" charset="0"/>
                <a:cs typeface="Times New Roman" pitchFamily="18" charset="0"/>
              </a:rPr>
              <a:t>.</a:t>
            </a:r>
          </a:p>
          <a:p>
            <a:pPr marL="514350" indent="-514350">
              <a:buFont typeface="+mj-lt"/>
              <a:buAutoNum type="arabicPeriod"/>
            </a:pPr>
            <a:r>
              <a:rPr lang="en-US" sz="2800" dirty="0">
                <a:latin typeface="Times New Roman" pitchFamily="18" charset="0"/>
                <a:cs typeface="Times New Roman" pitchFamily="18" charset="0"/>
              </a:rPr>
              <a:t>Study the qualities of </a:t>
            </a:r>
            <a:r>
              <a:rPr lang="en-US" sz="2800" b="1" dirty="0" err="1">
                <a:latin typeface="Times New Roman" pitchFamily="18" charset="0"/>
                <a:cs typeface="Times New Roman" pitchFamily="18" charset="0"/>
              </a:rPr>
              <a:t>HandGum</a:t>
            </a:r>
            <a:r>
              <a:rPr lang="en-US" sz="2800" dirty="0">
                <a:latin typeface="Times New Roman" pitchFamily="18" charset="0"/>
                <a:cs typeface="Times New Roman" pitchFamily="18" charset="0"/>
              </a:rPr>
              <a:t> in more detail.</a:t>
            </a:r>
          </a:p>
          <a:p>
            <a:pPr marL="514350" indent="-514350">
              <a:buFont typeface="+mj-lt"/>
              <a:buAutoNum type="arabicPeriod"/>
            </a:pPr>
            <a:r>
              <a:rPr lang="en-US" sz="2800" dirty="0">
                <a:latin typeface="Times New Roman" pitchFamily="18" charset="0"/>
                <a:cs typeface="Times New Roman" pitchFamily="18" charset="0"/>
              </a:rPr>
              <a:t>Study the composition of this substance.</a:t>
            </a:r>
          </a:p>
          <a:p>
            <a:pPr marL="514350" indent="-514350">
              <a:buFont typeface="+mj-lt"/>
              <a:buAutoNum type="arabicPeriod"/>
            </a:pPr>
            <a:r>
              <a:rPr lang="en-US" sz="2800" dirty="0">
                <a:latin typeface="Times New Roman" pitchFamily="18" charset="0"/>
                <a:cs typeface="Times New Roman" pitchFamily="18" charset="0"/>
              </a:rPr>
              <a:t>Find out application spheres.</a:t>
            </a:r>
          </a:p>
          <a:p>
            <a:pPr marL="514350" indent="-514350">
              <a:buFont typeface="+mj-lt"/>
              <a:buAutoNum type="arabicPeriod"/>
            </a:pPr>
            <a:r>
              <a:rPr lang="en-US" sz="2800" dirty="0">
                <a:latin typeface="Times New Roman" pitchFamily="18" charset="0"/>
                <a:cs typeface="Times New Roman" pitchFamily="18" charset="0"/>
              </a:rPr>
              <a:t>Describe magnetic qualities.</a:t>
            </a:r>
          </a:p>
        </p:txBody>
      </p:sp>
    </p:spTree>
  </p:cSld>
  <p:clrMapOvr>
    <a:masterClrMapping/>
  </p:clrMapOvr>
  <p:transition spd="slow">
    <p:pull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6060" y="260648"/>
            <a:ext cx="7429499" cy="1478570"/>
          </a:xfrm>
        </p:spPr>
        <p:txBody>
          <a:bodyPr/>
          <a:lstStyle/>
          <a:p>
            <a:pPr algn="ctr"/>
            <a:r>
              <a:rPr lang="en-US" dirty="0">
                <a:latin typeface="Times New Roman" pitchFamily="18" charset="0"/>
                <a:cs typeface="Times New Roman" pitchFamily="18" charset="0"/>
              </a:rPr>
              <a:t>What is </a:t>
            </a:r>
            <a:r>
              <a:rPr lang="en-US" dirty="0" err="1">
                <a:latin typeface="Times New Roman" pitchFamily="18" charset="0"/>
                <a:cs typeface="Times New Roman" pitchFamily="18" charset="0"/>
              </a:rPr>
              <a:t>Handgum</a:t>
            </a:r>
            <a:r>
              <a:rPr lang="en-US" dirty="0">
                <a:latin typeface="Times New Roman" pitchFamily="18" charset="0"/>
                <a:cs typeface="Times New Roman" pitchFamily="18" charset="0"/>
              </a:rPr>
              <a:t>?</a:t>
            </a:r>
            <a:endParaRPr lang="ru-RU" dirty="0"/>
          </a:p>
        </p:txBody>
      </p:sp>
      <p:sp>
        <p:nvSpPr>
          <p:cNvPr id="3" name="Содержимое 2"/>
          <p:cNvSpPr>
            <a:spLocks noGrp="1"/>
          </p:cNvSpPr>
          <p:nvPr>
            <p:ph idx="1"/>
          </p:nvPr>
        </p:nvSpPr>
        <p:spPr>
          <a:xfrm>
            <a:off x="809997" y="2222287"/>
            <a:ext cx="3834011" cy="3636510"/>
          </a:xfrm>
        </p:spPr>
        <p:txBody>
          <a:bodyPr>
            <a:normAutofit/>
          </a:bodyPr>
          <a:lstStyle/>
          <a:p>
            <a:r>
              <a:rPr lang="en-US" sz="2400" b="1" dirty="0" err="1">
                <a:latin typeface="Times New Roman" pitchFamily="18" charset="0"/>
                <a:cs typeface="Times New Roman" pitchFamily="18" charset="0"/>
              </a:rPr>
              <a:t>HandGum</a:t>
            </a:r>
            <a:r>
              <a:rPr lang="en-US" sz="2400" dirty="0">
                <a:latin typeface="Times New Roman" pitchFamily="18" charset="0"/>
                <a:cs typeface="Times New Roman" pitchFamily="18" charset="0"/>
              </a:rPr>
              <a:t> is material that is similar to such things as "smart clay", "</a:t>
            </a:r>
            <a:r>
              <a:rPr lang="en-US" sz="2400" dirty="0" err="1">
                <a:latin typeface="Times New Roman" pitchFamily="18" charset="0"/>
                <a:cs typeface="Times New Roman" pitchFamily="18" charset="0"/>
              </a:rPr>
              <a:t>lizun</a:t>
            </a:r>
            <a:r>
              <a:rPr lang="en-US" sz="2400" dirty="0">
                <a:latin typeface="Times New Roman" pitchFamily="18" charset="0"/>
                <a:cs typeface="Times New Roman" pitchFamily="18" charset="0"/>
              </a:rPr>
              <a:t>" and balls with flour.</a:t>
            </a:r>
            <a:endParaRPr lang="ru-RU" sz="24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pic>
        <p:nvPicPr>
          <p:cNvPr id="5" name="Picture 7" descr="i?id=7018a41d811c60faf96e8a910af342ff-l&amp;n=13">
            <a:extLst>
              <a:ext uri="{FF2B5EF4-FFF2-40B4-BE49-F238E27FC236}">
                <a16:creationId xmlns="" xmlns:a16="http://schemas.microsoft.com/office/drawing/2014/main" id="{8EFFC006-FFFC-F745-BB04-D5C2DD845F53}"/>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04048" y="2780860"/>
            <a:ext cx="3476625" cy="2519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check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BC0848-A9DA-F046-A0EC-CC5034F7CCA7}"/>
              </a:ext>
            </a:extLst>
          </p:cNvPr>
          <p:cNvSpPr>
            <a:spLocks noGrp="1"/>
          </p:cNvSpPr>
          <p:nvPr>
            <p:ph type="title"/>
          </p:nvPr>
        </p:nvSpPr>
        <p:spPr>
          <a:xfrm>
            <a:off x="855664" y="260648"/>
            <a:ext cx="7429499" cy="1478570"/>
          </a:xfrm>
        </p:spPr>
        <p:txBody>
          <a:bodyPr anchor="ctr">
            <a:normAutofit/>
          </a:bodyPr>
          <a:lstStyle/>
          <a:p>
            <a:pPr algn="ctr"/>
            <a:r>
              <a:rPr lang="en-US" sz="4000" dirty="0"/>
              <a:t/>
            </a:r>
            <a:br>
              <a:rPr lang="en-US" sz="4000" dirty="0"/>
            </a:br>
            <a:r>
              <a:rPr lang="en-US" sz="4000" dirty="0" err="1">
                <a:latin typeface="Times New Roman" panose="02020603050405020304" pitchFamily="18" charset="0"/>
                <a:cs typeface="Times New Roman" panose="02020603050405020304" pitchFamily="18" charset="0"/>
              </a:rPr>
              <a:t>HandGum</a:t>
            </a:r>
            <a:r>
              <a:rPr lang="en-US" sz="4000" dirty="0">
                <a:latin typeface="Times New Roman" panose="02020603050405020304" pitchFamily="18" charset="0"/>
                <a:cs typeface="Times New Roman" panose="02020603050405020304" pitchFamily="18" charset="0"/>
              </a:rPr>
              <a:t> Composition</a:t>
            </a:r>
            <a:endParaRPr lang="ru-RU" dirty="0">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 xmlns:a16="http://schemas.microsoft.com/office/drawing/2014/main" id="{8019B974-4113-0B49-8AEF-D31291DA2962}"/>
              </a:ext>
            </a:extLst>
          </p:cNvPr>
          <p:cNvGraphicFramePr>
            <a:graphicFrameLocks noGrp="1"/>
          </p:cNvGraphicFramePr>
          <p:nvPr>
            <p:ph idx="1"/>
            <p:extLst>
              <p:ext uri="{D42A27DB-BD31-4B8C-83A1-F6EECF244321}">
                <p14:modId xmlns="" xmlns:p14="http://schemas.microsoft.com/office/powerpoint/2010/main" val="2864729161"/>
              </p:ext>
            </p:extLst>
          </p:nvPr>
        </p:nvGraphicFramePr>
        <p:xfrm>
          <a:off x="830479" y="2745120"/>
          <a:ext cx="7454684" cy="3566408"/>
        </p:xfrm>
        <a:graphic>
          <a:graphicData uri="http://schemas.openxmlformats.org/drawingml/2006/table">
            <a:tbl>
              <a:tblPr firstRow="1" bandRow="1">
                <a:tableStyleId>{2D5ABB26-0587-4C30-8999-92F81FD0307C}</a:tableStyleId>
              </a:tblPr>
              <a:tblGrid>
                <a:gridCol w="916404">
                  <a:extLst>
                    <a:ext uri="{9D8B030D-6E8A-4147-A177-3AD203B41FA5}">
                      <a16:colId xmlns="" xmlns:a16="http://schemas.microsoft.com/office/drawing/2014/main" val="3009484084"/>
                    </a:ext>
                  </a:extLst>
                </a:gridCol>
                <a:gridCol w="3113149">
                  <a:extLst>
                    <a:ext uri="{9D8B030D-6E8A-4147-A177-3AD203B41FA5}">
                      <a16:colId xmlns="" xmlns:a16="http://schemas.microsoft.com/office/drawing/2014/main" val="958501835"/>
                    </a:ext>
                  </a:extLst>
                </a:gridCol>
                <a:gridCol w="3425131">
                  <a:extLst>
                    <a:ext uri="{9D8B030D-6E8A-4147-A177-3AD203B41FA5}">
                      <a16:colId xmlns="" xmlns:a16="http://schemas.microsoft.com/office/drawing/2014/main" val="1752943585"/>
                    </a:ext>
                  </a:extLst>
                </a:gridCol>
              </a:tblGrid>
              <a:tr h="432048">
                <a:tc>
                  <a:txBody>
                    <a:bodyPr/>
                    <a:lstStyle/>
                    <a:p>
                      <a:pPr algn="ctr"/>
                      <a:r>
                        <a:rPr lang="en-US" sz="2000" b="1" dirty="0">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a:latin typeface="Times New Roman" panose="02020603050405020304" pitchFamily="18" charset="0"/>
                          <a:cs typeface="Times New Roman" panose="02020603050405020304" pitchFamily="18" charset="0"/>
                        </a:rPr>
                        <a:t>Substance</a:t>
                      </a:r>
                      <a:endParaRPr lang="ru-RU"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a:latin typeface="Times New Roman" panose="02020603050405020304" pitchFamily="18" charset="0"/>
                          <a:cs typeface="Times New Roman" panose="02020603050405020304" pitchFamily="18" charset="0"/>
                        </a:rPr>
                        <a:t>Description</a:t>
                      </a:r>
                      <a:endParaRPr lang="ru-RU"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24017350"/>
                  </a:ext>
                </a:extLst>
              </a:tr>
              <a:tr h="370840">
                <a:tc>
                  <a:txBody>
                    <a:bodyPr/>
                    <a:lstStyle/>
                    <a:p>
                      <a:pPr algn="ctr"/>
                      <a:r>
                        <a:rPr lang="en-US" dirty="0">
                          <a:latin typeface="Times New Roman" panose="02020603050405020304" pitchFamily="18" charset="0"/>
                          <a:cs typeface="Times New Roman" panose="02020603050405020304" pitchFamily="18" charset="0"/>
                        </a:rPr>
                        <a:t>65</a:t>
                      </a:r>
                      <a:endParaRPr lang="ru-RU" dirty="0">
                        <a:latin typeface="Times New Roman" panose="020206030504050203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anose="02020603050405020304" pitchFamily="18" charset="0"/>
                          <a:cs typeface="Times New Roman" panose="02020603050405020304" pitchFamily="18" charset="0"/>
                        </a:rPr>
                        <a:t>Dimethyl siloxane</a:t>
                      </a:r>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kern="1200" dirty="0" smtClean="0">
                          <a:solidFill>
                            <a:schemeClr val="tx1"/>
                          </a:solidFill>
                          <a:latin typeface="Times New Roman" pitchFamily="18" charset="0"/>
                          <a:ea typeface="+mn-ea"/>
                          <a:cs typeface="Times New Roman" pitchFamily="18" charset="0"/>
                        </a:rPr>
                        <a:t>chemical compound</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88218029"/>
                  </a:ext>
                </a:extLst>
              </a:tr>
              <a:tr h="370840">
                <a:tc>
                  <a:txBody>
                    <a:bodyPr/>
                    <a:lstStyle/>
                    <a:p>
                      <a:pPr algn="ctr"/>
                      <a:r>
                        <a:rPr lang="en-US" dirty="0">
                          <a:latin typeface="Times New Roman" panose="02020603050405020304" pitchFamily="18" charset="0"/>
                          <a:cs typeface="Times New Roman" panose="02020603050405020304" pitchFamily="18" charset="0"/>
                        </a:rPr>
                        <a:t>17</a:t>
                      </a:r>
                      <a:endParaRPr lang="ru-RU" dirty="0">
                        <a:latin typeface="Times New Roman" panose="020206030504050203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anose="02020603050405020304" pitchFamily="18" charset="0"/>
                          <a:cs typeface="Times New Roman" panose="02020603050405020304" pitchFamily="18" charset="0"/>
                        </a:rPr>
                        <a:t>Silica</a:t>
                      </a:r>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Crystalline quartz</a:t>
                      </a:r>
                      <a:endParaRPr lang="ru-RU"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724569401"/>
                  </a:ext>
                </a:extLst>
              </a:tr>
              <a:tr h="370840">
                <a:tc>
                  <a:txBody>
                    <a:bodyPr/>
                    <a:lstStyle/>
                    <a:p>
                      <a:pPr algn="ctr"/>
                      <a:r>
                        <a:rPr lang="en-US" dirty="0">
                          <a:latin typeface="Times New Roman" panose="02020603050405020304" pitchFamily="18" charset="0"/>
                          <a:cs typeface="Times New Roman" panose="02020603050405020304" pitchFamily="18" charset="0"/>
                        </a:rPr>
                        <a:t>9</a:t>
                      </a:r>
                      <a:endParaRPr lang="ru-RU" dirty="0">
                        <a:latin typeface="Times New Roman" panose="020206030504050203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latin typeface="Times New Roman" panose="02020603050405020304" pitchFamily="18" charset="0"/>
                          <a:cs typeface="Times New Roman" panose="02020603050405020304" pitchFamily="18" charset="0"/>
                        </a:rPr>
                        <a:t>Thixatrol</a:t>
                      </a:r>
                      <a:r>
                        <a:rPr lang="en-US" dirty="0">
                          <a:latin typeface="Times New Roman" panose="02020603050405020304" pitchFamily="18" charset="0"/>
                          <a:cs typeface="Times New Roman" panose="02020603050405020304" pitchFamily="18" charset="0"/>
                        </a:rPr>
                        <a:t> ST</a:t>
                      </a:r>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anose="02020603050405020304" pitchFamily="18" charset="0"/>
                          <a:cs typeface="Times New Roman" panose="02020603050405020304" pitchFamily="18" charset="0"/>
                        </a:rPr>
                        <a:t>Castor oil derivatives</a:t>
                      </a:r>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0446729"/>
                  </a:ext>
                </a:extLst>
              </a:tr>
              <a:tr h="370840">
                <a:tc>
                  <a:txBody>
                    <a:bodyPr/>
                    <a:lstStyle/>
                    <a:p>
                      <a:pPr algn="ctr"/>
                      <a:r>
                        <a:rPr lang="en-US" dirty="0">
                          <a:latin typeface="Times New Roman" panose="02020603050405020304" pitchFamily="18" charset="0"/>
                          <a:cs typeface="Times New Roman" panose="02020603050405020304" pitchFamily="18" charset="0"/>
                        </a:rPr>
                        <a:t>4</a:t>
                      </a:r>
                      <a:endParaRPr lang="ru-RU" dirty="0">
                        <a:latin typeface="Times New Roman" panose="020206030504050203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ru-RU" dirty="0">
                          <a:latin typeface="Times New Roman" panose="02020603050405020304" pitchFamily="18" charset="0"/>
                          <a:cs typeface="Times New Roman" panose="02020603050405020304" pitchFamily="18" charset="0"/>
                        </a:rPr>
                        <a:t>Polydimethylsiloxane</a:t>
                      </a:r>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kern="1200" dirty="0" smtClean="0">
                          <a:solidFill>
                            <a:schemeClr val="tx1"/>
                          </a:solidFill>
                          <a:latin typeface="Times New Roman" pitchFamily="18" charset="0"/>
                          <a:ea typeface="+mn-ea"/>
                          <a:cs typeface="Times New Roman" pitchFamily="18" charset="0"/>
                        </a:rPr>
                        <a:t>linear polymer </a:t>
                      </a:r>
                      <a:r>
                        <a:rPr lang="en-US" sz="1800" b="0" i="0" kern="1200" dirty="0" err="1" smtClean="0">
                          <a:solidFill>
                            <a:schemeClr val="tx1"/>
                          </a:solidFill>
                          <a:latin typeface="Times New Roman" pitchFamily="18" charset="0"/>
                          <a:ea typeface="+mn-ea"/>
                          <a:cs typeface="Times New Roman" pitchFamily="18" charset="0"/>
                        </a:rPr>
                        <a:t>dimethyl</a:t>
                      </a:r>
                      <a:r>
                        <a:rPr lang="en-US" sz="1800" b="0" i="0" kern="1200" dirty="0" smtClean="0">
                          <a:solidFill>
                            <a:schemeClr val="tx1"/>
                          </a:solidFill>
                          <a:latin typeface="Times New Roman" pitchFamily="18" charset="0"/>
                          <a:ea typeface="+mn-ea"/>
                          <a:cs typeface="Times New Roman" pitchFamily="18" charset="0"/>
                        </a:rPr>
                        <a:t> </a:t>
                      </a:r>
                      <a:r>
                        <a:rPr lang="en-US" sz="1800" b="0" i="0" kern="1200" dirty="0" err="1" smtClean="0">
                          <a:solidFill>
                            <a:schemeClr val="tx1"/>
                          </a:solidFill>
                          <a:latin typeface="Times New Roman" pitchFamily="18" charset="0"/>
                          <a:ea typeface="+mn-ea"/>
                          <a:cs typeface="Times New Roman" pitchFamily="18" charset="0"/>
                        </a:rPr>
                        <a:t>siloxane</a:t>
                      </a:r>
                      <a:endParaRPr lang="en-US" sz="1800" b="0" i="0" kern="1200" dirty="0" smtClean="0">
                        <a:solidFill>
                          <a:schemeClr val="tx1"/>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76369344"/>
                  </a:ext>
                </a:extLst>
              </a:tr>
              <a:tr h="370840">
                <a:tc>
                  <a:txBody>
                    <a:bodyPr/>
                    <a:lstStyle/>
                    <a:p>
                      <a:pPr algn="ctr"/>
                      <a:r>
                        <a:rPr lang="en-US" dirty="0">
                          <a:latin typeface="Times New Roman" panose="02020603050405020304" pitchFamily="18" charset="0"/>
                          <a:cs typeface="Times New Roman" panose="02020603050405020304" pitchFamily="18" charset="0"/>
                        </a:rPr>
                        <a:t>1</a:t>
                      </a:r>
                      <a:endParaRPr lang="ru-RU" dirty="0">
                        <a:latin typeface="Times New Roman" panose="020206030504050203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latin typeface="Times New Roman" panose="02020603050405020304" pitchFamily="18" charset="0"/>
                          <a:cs typeface="Times New Roman" panose="02020603050405020304" pitchFamily="18" charset="0"/>
                        </a:rPr>
                        <a:t>Decamethyl</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cyclopetnasiol</a:t>
                      </a:r>
                      <a:r>
                        <a:rPr lang="en-GB" dirty="0" smtClean="0">
                          <a:latin typeface="Times New Roman" panose="02020603050405020304" pitchFamily="18" charset="0"/>
                          <a:cs typeface="Times New Roman" panose="02020603050405020304" pitchFamily="18" charset="0"/>
                        </a:rPr>
                        <a:t>o</a:t>
                      </a:r>
                      <a:r>
                        <a:rPr lang="en-US" dirty="0" err="1" smtClean="0">
                          <a:latin typeface="Times New Roman" panose="02020603050405020304" pitchFamily="18" charset="0"/>
                          <a:cs typeface="Times New Roman" panose="02020603050405020304" pitchFamily="18" charset="0"/>
                        </a:rPr>
                        <a:t>xane</a:t>
                      </a:r>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kern="1200" dirty="0" err="1" smtClean="0">
                          <a:solidFill>
                            <a:schemeClr val="tx1"/>
                          </a:solidFill>
                          <a:latin typeface="Times New Roman" pitchFamily="18" charset="0"/>
                          <a:ea typeface="+mn-ea"/>
                          <a:cs typeface="Times New Roman" pitchFamily="18" charset="0"/>
                        </a:rPr>
                        <a:t>organosilicon</a:t>
                      </a:r>
                      <a:r>
                        <a:rPr lang="en-US" sz="1800" b="0" i="0" kern="1200" dirty="0" smtClean="0">
                          <a:solidFill>
                            <a:schemeClr val="tx1"/>
                          </a:solidFill>
                          <a:latin typeface="Times New Roman" pitchFamily="18" charset="0"/>
                          <a:ea typeface="+mn-ea"/>
                          <a:cs typeface="Times New Roman" pitchFamily="18" charset="0"/>
                        </a:rPr>
                        <a:t> compound</a:t>
                      </a:r>
                    </a:p>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59542323"/>
                  </a:ext>
                </a:extLst>
              </a:tr>
              <a:tr h="370840">
                <a:tc>
                  <a:txBody>
                    <a:bodyPr/>
                    <a:lstStyle/>
                    <a:p>
                      <a:pPr algn="ctr"/>
                      <a:r>
                        <a:rPr lang="en-US" b="0" dirty="0">
                          <a:latin typeface="Times New Roman" panose="02020603050405020304" pitchFamily="18" charset="0"/>
                          <a:cs typeface="Times New Roman" panose="02020603050405020304" pitchFamily="18" charset="0"/>
                        </a:rPr>
                        <a:t>1</a:t>
                      </a:r>
                      <a:endParaRPr lang="ru-RU" b="0" dirty="0">
                        <a:latin typeface="Times New Roman" panose="020206030504050203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Times New Roman" panose="02020603050405020304" pitchFamily="18" charset="0"/>
                          <a:cs typeface="Times New Roman" panose="02020603050405020304" pitchFamily="18" charset="0"/>
                        </a:rPr>
                        <a:t>Glycerol</a:t>
                      </a:r>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0" i="0" kern="1200" dirty="0" smtClean="0">
                          <a:solidFill>
                            <a:schemeClr val="tx1"/>
                          </a:solidFill>
                          <a:latin typeface="Times New Roman" pitchFamily="18" charset="0"/>
                          <a:ea typeface="+mn-ea"/>
                          <a:cs typeface="Times New Roman" pitchFamily="18" charset="0"/>
                        </a:rPr>
                        <a:t>simplest representative of </a:t>
                      </a:r>
                      <a:r>
                        <a:rPr lang="en-US" sz="1800" b="0" i="0" kern="1200" dirty="0" err="1" smtClean="0">
                          <a:solidFill>
                            <a:schemeClr val="tx1"/>
                          </a:solidFill>
                          <a:latin typeface="Times New Roman" pitchFamily="18" charset="0"/>
                          <a:ea typeface="+mn-ea"/>
                          <a:cs typeface="Times New Roman" pitchFamily="18" charset="0"/>
                        </a:rPr>
                        <a:t>trihydric</a:t>
                      </a:r>
                      <a:r>
                        <a:rPr lang="en-US" sz="1800" b="0" i="0" kern="1200" dirty="0" smtClean="0">
                          <a:solidFill>
                            <a:schemeClr val="tx1"/>
                          </a:solidFill>
                          <a:latin typeface="Times New Roman" pitchFamily="18" charset="0"/>
                          <a:ea typeface="+mn-ea"/>
                          <a:cs typeface="Times New Roman" pitchFamily="18" charset="0"/>
                        </a:rPr>
                        <a:t> alcohols</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51645440"/>
                  </a:ext>
                </a:extLst>
              </a:tr>
              <a:tr h="370840">
                <a:tc>
                  <a:txBody>
                    <a:bodyPr/>
                    <a:lstStyle/>
                    <a:p>
                      <a:pPr algn="ctr"/>
                      <a:r>
                        <a:rPr lang="en-US" b="0" dirty="0">
                          <a:latin typeface="Times New Roman" panose="02020603050405020304" pitchFamily="18" charset="0"/>
                          <a:cs typeface="Times New Roman" panose="02020603050405020304" pitchFamily="18" charset="0"/>
                        </a:rPr>
                        <a:t>1</a:t>
                      </a:r>
                      <a:endParaRPr lang="ru-RU" b="0" dirty="0">
                        <a:latin typeface="Times New Roman" panose="020206030504050203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Times New Roman" panose="02020603050405020304" pitchFamily="18" charset="0"/>
                          <a:cs typeface="Times New Roman" panose="02020603050405020304" pitchFamily="18" charset="0"/>
                        </a:rPr>
                        <a:t>Titanium dioxide</a:t>
                      </a:r>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latin typeface="Times New Roman" panose="02020603050405020304" pitchFamily="18" charset="0"/>
                          <a:cs typeface="Times New Roman" panose="02020603050405020304" pitchFamily="18" charset="0"/>
                        </a:rPr>
                        <a:t>Colorant</a:t>
                      </a:r>
                      <a:endParaRPr lang="ru-RU"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834042492"/>
                  </a:ext>
                </a:extLst>
              </a:tr>
            </a:tbl>
          </a:graphicData>
        </a:graphic>
      </p:graphicFrame>
    </p:spTree>
    <p:extLst>
      <p:ext uri="{BB962C8B-B14F-4D97-AF65-F5344CB8AC3E}">
        <p14:creationId xmlns="" xmlns:p14="http://schemas.microsoft.com/office/powerpoint/2010/main" val="2930155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BC0848-A9DA-F046-A0EC-CC5034F7CCA7}"/>
              </a:ext>
            </a:extLst>
          </p:cNvPr>
          <p:cNvSpPr>
            <a:spLocks noGrp="1"/>
          </p:cNvSpPr>
          <p:nvPr>
            <p:ph type="title"/>
          </p:nvPr>
        </p:nvSpPr>
        <p:spPr>
          <a:xfrm>
            <a:off x="824129" y="260648"/>
            <a:ext cx="7429499" cy="1478570"/>
          </a:xfrm>
        </p:spPr>
        <p:txBody>
          <a:bodyPr/>
          <a:lstStyle/>
          <a:p>
            <a:pPr algn="ctr"/>
            <a:r>
              <a:rPr lang="en-US" dirty="0" err="1">
                <a:latin typeface="Times New Roman" panose="02020603050405020304" pitchFamily="18" charset="0"/>
                <a:cs typeface="Times New Roman" panose="02020603050405020304" pitchFamily="18" charset="0"/>
              </a:rPr>
              <a:t>HandGum</a:t>
            </a:r>
            <a:r>
              <a:rPr lang="en-US" dirty="0">
                <a:latin typeface="Times New Roman" panose="02020603050405020304" pitchFamily="18" charset="0"/>
                <a:cs typeface="Times New Roman" panose="02020603050405020304" pitchFamily="18" charset="0"/>
              </a:rPr>
              <a:t> qualities</a:t>
            </a:r>
            <a:endParaRPr lang="ru-RU"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 xmlns:a16="http://schemas.microsoft.com/office/drawing/2014/main" id="{5CDA7CE1-F56A-884A-8446-87A0075A73B2}"/>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Substance</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non-toxic.</a:t>
            </a:r>
          </a:p>
          <a:p>
            <a:r>
              <a:rPr lang="en-US" dirty="0">
                <a:latin typeface="Times New Roman" panose="02020603050405020304" pitchFamily="18" charset="0"/>
                <a:cs typeface="Times New Roman" panose="02020603050405020304" pitchFamily="18" charset="0"/>
              </a:rPr>
              <a:t>It has no smell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taste.</a:t>
            </a:r>
          </a:p>
          <a:p>
            <a:r>
              <a:rPr lang="en-US" dirty="0">
                <a:latin typeface="Times New Roman" panose="02020603050405020304" pitchFamily="18" charset="0"/>
                <a:cs typeface="Times New Roman" panose="02020603050405020304" pitchFamily="18" charset="0"/>
              </a:rPr>
              <a:t>It is not sticky, does not make your hands greasy, because </a:t>
            </a:r>
            <a:r>
              <a:rPr lang="en-US" b="1" dirty="0" err="1">
                <a:latin typeface="Times New Roman" panose="02020603050405020304" pitchFamily="18" charset="0"/>
                <a:cs typeface="Times New Roman" panose="02020603050405020304" pitchFamily="18" charset="0"/>
              </a:rPr>
              <a:t>HandGum</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a silicone-based substance.</a:t>
            </a:r>
          </a:p>
          <a:p>
            <a:r>
              <a:rPr lang="en-US" dirty="0">
                <a:latin typeface="Times New Roman" panose="02020603050405020304" pitchFamily="18" charset="0"/>
                <a:cs typeface="Times New Roman" panose="02020603050405020304" pitchFamily="18" charset="0"/>
              </a:rPr>
              <a:t>It burns.</a:t>
            </a:r>
          </a:p>
          <a:p>
            <a:r>
              <a:rPr lang="en-US" dirty="0">
                <a:latin typeface="Times New Roman" panose="02020603050405020304" pitchFamily="18" charset="0"/>
                <a:cs typeface="Times New Roman" panose="02020603050405020304" pitchFamily="18" charset="0"/>
              </a:rPr>
              <a:t>Depending on various additives, </a:t>
            </a:r>
            <a:r>
              <a:rPr lang="en-US" b="1" dirty="0" err="1">
                <a:latin typeface="Times New Roman" panose="02020603050405020304" pitchFamily="18" charset="0"/>
                <a:cs typeface="Times New Roman" panose="02020603050405020304" pitchFamily="18" charset="0"/>
              </a:rPr>
              <a:t>HandGum</a:t>
            </a:r>
            <a:r>
              <a:rPr lang="en-US" dirty="0">
                <a:latin typeface="Times New Roman" panose="02020603050405020304" pitchFamily="18" charset="0"/>
                <a:cs typeface="Times New Roman" panose="02020603050405020304" pitchFamily="18" charset="0"/>
              </a:rPr>
              <a:t> can be in different colors, it can glow in the dark and change its color.</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069027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9997" y="447188"/>
            <a:ext cx="7524003" cy="1267300"/>
          </a:xfrm>
        </p:spPr>
        <p:txBody>
          <a:bodyPr/>
          <a:lstStyle/>
          <a:p>
            <a:pPr algn="ctr"/>
            <a:r>
              <a:rPr lang="en-US" dirty="0" smtClean="0">
                <a:latin typeface="Times New Roman" pitchFamily="18" charset="0"/>
                <a:cs typeface="Times New Roman" pitchFamily="18" charset="0"/>
              </a:rPr>
              <a:t> </a:t>
            </a:r>
            <a:br>
              <a:rPr lang="en-US" dirty="0" smtClean="0">
                <a:latin typeface="Times New Roman" pitchFamily="18" charset="0"/>
                <a:cs typeface="Times New Roman" pitchFamily="18" charset="0"/>
              </a:rPr>
            </a:br>
            <a:r>
              <a:rPr lang="en-GB" dirty="0" smtClean="0">
                <a:latin typeface="Times New Roman" pitchFamily="18" charset="0"/>
                <a:cs typeface="Times New Roman" pitchFamily="18" charset="0"/>
              </a:rPr>
              <a:t>Microscopic examination of the surface </a:t>
            </a:r>
            <a:r>
              <a:rPr lang="en-GB" dirty="0" err="1" smtClean="0">
                <a:latin typeface="Times New Roman" pitchFamily="18" charset="0"/>
                <a:cs typeface="Times New Roman" pitchFamily="18" charset="0"/>
              </a:rPr>
              <a:t>HandGam</a:t>
            </a:r>
            <a:endParaRPr lang="ru-RU" dirty="0">
              <a:latin typeface="Times New Roman" pitchFamily="18" charset="0"/>
              <a:cs typeface="Times New Roman" pitchFamily="18" charset="0"/>
            </a:endParaRPr>
          </a:p>
        </p:txBody>
      </p:sp>
      <p:pic>
        <p:nvPicPr>
          <p:cNvPr id="4" name="Содержимое 3" descr="мяч-0001.jpg"/>
          <p:cNvPicPr>
            <a:picLocks noGrp="1" noChangeAspect="1"/>
          </p:cNvPicPr>
          <p:nvPr>
            <p:ph idx="1"/>
          </p:nvPr>
        </p:nvPicPr>
        <p:blipFill>
          <a:blip r:embed="rId2" cstate="print"/>
          <a:stretch>
            <a:fillRect/>
          </a:stretch>
        </p:blipFill>
        <p:spPr>
          <a:xfrm>
            <a:off x="5000628" y="2857496"/>
            <a:ext cx="3333772" cy="2500330"/>
          </a:xfrm>
        </p:spPr>
      </p:pic>
      <p:pic>
        <p:nvPicPr>
          <p:cNvPr id="5" name="Рисунок 4" descr="мяч-0002.jpg"/>
          <p:cNvPicPr>
            <a:picLocks noChangeAspect="1"/>
          </p:cNvPicPr>
          <p:nvPr/>
        </p:nvPicPr>
        <p:blipFill>
          <a:blip r:embed="rId3" cstate="print"/>
          <a:stretch>
            <a:fillRect/>
          </a:stretch>
        </p:blipFill>
        <p:spPr>
          <a:xfrm>
            <a:off x="928662" y="2857496"/>
            <a:ext cx="3357586" cy="2518190"/>
          </a:xfrm>
          <a:prstGeom prst="rect">
            <a:avLst/>
          </a:prstGeom>
        </p:spPr>
      </p:pic>
      <p:sp>
        <p:nvSpPr>
          <p:cNvPr id="5121" name="Rectangle 1"/>
          <p:cNvSpPr>
            <a:spLocks noChangeArrowheads="1"/>
          </p:cNvSpPr>
          <p:nvPr/>
        </p:nvSpPr>
        <p:spPr bwMode="auto">
          <a:xfrm>
            <a:off x="5715008" y="5572140"/>
            <a:ext cx="178595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Figure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2" name="Rectangle 2"/>
          <p:cNvSpPr>
            <a:spLocks noChangeArrowheads="1"/>
          </p:cNvSpPr>
          <p:nvPr/>
        </p:nvSpPr>
        <p:spPr bwMode="auto">
          <a:xfrm>
            <a:off x="1428728" y="5572140"/>
            <a:ext cx="207170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Figure </a:t>
            </a:r>
            <a:r>
              <a:rPr lang="ru-RU" sz="1400" dirty="0" smtClean="0">
                <a:latin typeface="Arial" pitchFamily="34" charset="0"/>
                <a:ea typeface="Times New Roman" pitchFamily="18" charset="0"/>
                <a:cs typeface="Arial" pitchFamily="34" charset="0"/>
              </a:rPr>
              <a:t>1</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BC0848-A9DA-F046-A0EC-CC5034F7CCA7}"/>
              </a:ext>
            </a:extLst>
          </p:cNvPr>
          <p:cNvSpPr>
            <a:spLocks noGrp="1"/>
          </p:cNvSpPr>
          <p:nvPr>
            <p:ph type="title"/>
          </p:nvPr>
        </p:nvSpPr>
        <p:spPr>
          <a:xfrm>
            <a:off x="856060" y="260648"/>
            <a:ext cx="7429499" cy="1478570"/>
          </a:xfrm>
        </p:spPr>
        <p:txBody>
          <a:bodyPr/>
          <a:lstStyle/>
          <a:p>
            <a:pPr algn="ctr"/>
            <a:r>
              <a:rPr lang="en-US" dirty="0">
                <a:latin typeface="Times New Roman" panose="02020603050405020304" pitchFamily="18" charset="0"/>
                <a:cs typeface="Times New Roman" panose="02020603050405020304" pitchFamily="18" charset="0"/>
              </a:rPr>
              <a:t>Research procedure</a:t>
            </a:r>
            <a:endParaRPr lang="ru-RU"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 xmlns:a16="http://schemas.microsoft.com/office/drawing/2014/main" id="{C75C22C8-543C-EB49-9EFD-61FC373C463D}"/>
              </a:ext>
            </a:extLst>
          </p:cNvPr>
          <p:cNvSpPr/>
          <p:nvPr/>
        </p:nvSpPr>
        <p:spPr>
          <a:xfrm>
            <a:off x="860664" y="2636912"/>
            <a:ext cx="7424895" cy="3785652"/>
          </a:xfrm>
          <a:prstGeom prst="rect">
            <a:avLst/>
          </a:prstGeom>
        </p:spPr>
        <p:txBody>
          <a:bodyPr wrap="square">
            <a:spAutoFit/>
          </a:bodyPr>
          <a:lstStyle/>
          <a:p>
            <a:pPr>
              <a:defRPr/>
            </a:pPr>
            <a:r>
              <a:rPr lang="en-US" sz="2400" dirty="0">
                <a:latin typeface="Times New Roman" panose="02020603050405020304" pitchFamily="18" charset="0"/>
                <a:cs typeface="Times New Roman" panose="02020603050405020304" pitchFamily="18" charset="0"/>
              </a:rPr>
              <a:t>We tested </a:t>
            </a:r>
            <a:r>
              <a:rPr lang="en-US" sz="2400" b="1" dirty="0" err="1">
                <a:latin typeface="Times New Roman" panose="02020603050405020304" pitchFamily="18" charset="0"/>
                <a:cs typeface="Times New Roman" panose="02020603050405020304" pitchFamily="18" charset="0"/>
              </a:rPr>
              <a:t>HandGum</a:t>
            </a:r>
            <a:r>
              <a:rPr lang="en-US" sz="2400" dirty="0">
                <a:latin typeface="Times New Roman" panose="02020603050405020304" pitchFamily="18" charset="0"/>
                <a:cs typeface="Times New Roman" panose="02020603050405020304" pitchFamily="18" charset="0"/>
              </a:rPr>
              <a:t> for its magnetic properties. We placed the chewing gum in the region of a strong magnetic field, trying to magnetize it. </a:t>
            </a:r>
          </a:p>
          <a:p>
            <a:pPr>
              <a:defRPr/>
            </a:pPr>
            <a:endParaRPr lang="en-US" sz="2400" dirty="0">
              <a:latin typeface="Times New Roman" panose="02020603050405020304" pitchFamily="18" charset="0"/>
              <a:cs typeface="Times New Roman" panose="02020603050405020304" pitchFamily="18" charset="0"/>
            </a:endParaRPr>
          </a:p>
          <a:p>
            <a:pPr>
              <a:defRPr/>
            </a:pPr>
            <a:r>
              <a:rPr lang="en-US" sz="2400" dirty="0">
                <a:latin typeface="Times New Roman" panose="02020603050405020304" pitchFamily="18" charset="0"/>
                <a:cs typeface="Times New Roman" panose="02020603050405020304" pitchFamily="18" charset="0"/>
              </a:rPr>
              <a:t>The study showed that </a:t>
            </a:r>
            <a:r>
              <a:rPr lang="en-US" sz="2400" b="1" dirty="0" err="1">
                <a:latin typeface="Times New Roman" panose="02020603050405020304" pitchFamily="18" charset="0"/>
                <a:cs typeface="Times New Roman" panose="02020603050405020304" pitchFamily="18" charset="0"/>
              </a:rPr>
              <a:t>HandGum</a:t>
            </a:r>
            <a:r>
              <a:rPr lang="en-US" sz="2400" dirty="0">
                <a:latin typeface="Times New Roman" panose="02020603050405020304" pitchFamily="18" charset="0"/>
                <a:cs typeface="Times New Roman" panose="02020603050405020304" pitchFamily="18" charset="0"/>
              </a:rPr>
              <a:t> becomes magnetized under the influence of this magnetic field, but if we take it out of given field, it ceases to have magnetic properties. Thus, we can conclude that our object is </a:t>
            </a:r>
            <a:r>
              <a:rPr lang="en-US" sz="2400">
                <a:latin typeface="Times New Roman" panose="02020603050405020304" pitchFamily="18" charset="0"/>
                <a:cs typeface="Times New Roman" panose="02020603050405020304" pitchFamily="18" charset="0"/>
              </a:rPr>
              <a:t>a </a:t>
            </a:r>
            <a:r>
              <a:rPr lang="en-US" sz="2400" i="1" smtClean="0">
                <a:latin typeface="Times New Roman" panose="02020603050405020304" pitchFamily="18" charset="0"/>
                <a:cs typeface="Times New Roman" panose="02020603050405020304" pitchFamily="18" charset="0"/>
              </a:rPr>
              <a:t>paramagnetic</a:t>
            </a:r>
            <a:r>
              <a:rPr lang="en-US" sz="2400" i="1"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with a sufficiently large magnetic permeability characteristic of </a:t>
            </a:r>
            <a:r>
              <a:rPr lang="en-US" sz="2400" dirty="0" err="1" smtClean="0">
                <a:latin typeface="Times New Roman" panose="02020603050405020304" pitchFamily="18" charset="0"/>
                <a:cs typeface="Times New Roman" panose="02020603050405020304" pitchFamily="18" charset="0"/>
              </a:rPr>
              <a:t>ferromagnets</a:t>
            </a:r>
            <a:r>
              <a:rPr lang="en-US"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3754028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 xmlns:thm15="http://schemas.microsoft.com/office/thememl/2012/main" name="Quotable" id="{39EC5628-30ED-4578-ACD8-9820EDB8E15A}" vid="{7AF46513-5B0D-4B03-9323-32F3F0BFC9D6}"/>
    </a:ext>
  </a:extLst>
</a:theme>
</file>

<file path=docProps/app.xml><?xml version="1.0" encoding="utf-8"?>
<Properties xmlns="http://schemas.openxmlformats.org/officeDocument/2006/extended-properties" xmlns:vt="http://schemas.openxmlformats.org/officeDocument/2006/docPropsVTypes">
  <Template>{61338E45-E151-844B-ACB4-5A0D289C73DE}tf10001121</Template>
  <TotalTime>303</TotalTime>
  <Words>371</Words>
  <Application>Microsoft Macintosh PowerPoint</Application>
  <PresentationFormat>Экран (4:3)</PresentationFormat>
  <Paragraphs>68</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Quotable</vt:lpstr>
      <vt:lpstr>«Amazing magnetic properties of chewing gum for hands (HandGum)»  </vt:lpstr>
      <vt:lpstr>RESEARCH SAMPLES</vt:lpstr>
      <vt:lpstr>Research goal</vt:lpstr>
      <vt:lpstr>Project tasks</vt:lpstr>
      <vt:lpstr>What is Handgum?</vt:lpstr>
      <vt:lpstr> HandGum Composition</vt:lpstr>
      <vt:lpstr>HandGum qualities</vt:lpstr>
      <vt:lpstr>  Microscopic examination of the surface HandGam</vt:lpstr>
      <vt:lpstr>Research procedure</vt:lpstr>
      <vt:lpstr>HandGum in a strong magnetic field</vt:lpstr>
      <vt:lpstr>Unusual HandGum quality</vt:lpstr>
      <vt:lpstr>References</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 «Флуоресцентные обои (вредны они для здоровья человека или нет)»</dc:title>
  <dc:creator>Таточка</dc:creator>
  <cp:lastModifiedBy>Учитель</cp:lastModifiedBy>
  <cp:revision>37</cp:revision>
  <dcterms:created xsi:type="dcterms:W3CDTF">2017-03-22T19:12:58Z</dcterms:created>
  <dcterms:modified xsi:type="dcterms:W3CDTF">2019-01-31T08:51:43Z</dcterms:modified>
</cp:coreProperties>
</file>