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70CCA25-D59D-4F18-B347-4704DED739E7}" type="datetimeFigureOut">
              <a:rPr lang="ru-RU" smtClean="0"/>
              <a:t>25.01.2016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E3FEF3B-2053-44E5-9585-74E3207AA4E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0CCA25-D59D-4F18-B347-4704DED739E7}" type="datetimeFigureOut">
              <a:rPr lang="ru-RU" smtClean="0"/>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0CCA25-D59D-4F18-B347-4704DED739E7}" type="datetimeFigureOut">
              <a:rPr lang="ru-RU" smtClean="0"/>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0CCA25-D59D-4F18-B347-4704DED739E7}" type="datetimeFigureOut">
              <a:rPr lang="ru-RU" smtClean="0"/>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70CCA25-D59D-4F18-B347-4704DED739E7}" type="datetimeFigureOut">
              <a:rPr lang="ru-RU" smtClean="0"/>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FEF3B-2053-44E5-9585-74E3207AA4E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70CCA25-D59D-4F18-B347-4704DED739E7}" type="datetimeFigureOut">
              <a:rPr lang="ru-RU" smtClean="0"/>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70CCA25-D59D-4F18-B347-4704DED739E7}" type="datetimeFigureOut">
              <a:rPr lang="ru-RU" smtClean="0"/>
              <a:t>25.01.2016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70CCA25-D59D-4F18-B347-4704DED739E7}" type="datetimeFigureOut">
              <a:rPr lang="ru-RU" smtClean="0"/>
              <a:t>25.01.2016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0CCA25-D59D-4F18-B347-4704DED739E7}" type="datetimeFigureOut">
              <a:rPr lang="ru-RU" smtClean="0"/>
              <a:t>25.01.2016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70CCA25-D59D-4F18-B347-4704DED739E7}" type="datetimeFigureOut">
              <a:rPr lang="ru-RU" smtClean="0"/>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FEF3B-2053-44E5-9585-74E3207AA4E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70CCA25-D59D-4F18-B347-4704DED739E7}" type="datetimeFigureOut">
              <a:rPr lang="ru-RU" smtClean="0"/>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E3FEF3B-2053-44E5-9585-74E3207AA4E8}"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0CCA25-D59D-4F18-B347-4704DED739E7}" type="datetimeFigureOut">
              <a:rPr lang="ru-RU" smtClean="0"/>
              <a:t>25.01.2016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3FEF3B-2053-44E5-9585-74E3207AA4E8}"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14422"/>
            <a:ext cx="9144000" cy="1128722"/>
          </a:xfrm>
        </p:spPr>
        <p:txBody>
          <a:bodyPr>
            <a:normAutofit/>
          </a:bodyPr>
          <a:lstStyle/>
          <a:p>
            <a:pPr algn="ctr"/>
            <a:r>
              <a:rPr lang="en-US" sz="7200" dirty="0" smtClean="0">
                <a:solidFill>
                  <a:schemeClr val="tx1"/>
                </a:solidFill>
              </a:rPr>
              <a:t>Sights of London</a:t>
            </a:r>
            <a:endParaRPr lang="ru-RU" sz="7200" dirty="0">
              <a:solidFill>
                <a:schemeClr val="tx1"/>
              </a:solidFill>
            </a:endParaRPr>
          </a:p>
        </p:txBody>
      </p:sp>
      <p:sp>
        <p:nvSpPr>
          <p:cNvPr id="5" name="Подзаголовок 4"/>
          <p:cNvSpPr>
            <a:spLocks noGrp="1"/>
          </p:cNvSpPr>
          <p:nvPr>
            <p:ph type="subTitle" idx="1"/>
          </p:nvPr>
        </p:nvSpPr>
        <p:spPr>
          <a:xfrm flipV="1">
            <a:off x="3857620" y="4357694"/>
            <a:ext cx="681014" cy="90938"/>
          </a:xfrm>
        </p:spPr>
        <p:txBody>
          <a:bodyPr>
            <a:normAutofit fontScale="25000" lnSpcReduction="20000"/>
          </a:bodyPr>
          <a:lstStyle/>
          <a:p>
            <a:endParaRPr lang="ru-RU" dirty="0"/>
          </a:p>
        </p:txBody>
      </p:sp>
      <p:pic>
        <p:nvPicPr>
          <p:cNvPr id="8" name="Рисунок 7" descr="imidlondon12.jpg"/>
          <p:cNvPicPr>
            <a:picLocks noChangeAspect="1"/>
          </p:cNvPicPr>
          <p:nvPr/>
        </p:nvPicPr>
        <p:blipFill>
          <a:blip r:embed="rId2"/>
          <a:stretch>
            <a:fillRect/>
          </a:stretch>
        </p:blipFill>
        <p:spPr>
          <a:xfrm>
            <a:off x="357158" y="2571744"/>
            <a:ext cx="8429652" cy="4109455"/>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501122" cy="5500726"/>
          </a:xfrm>
        </p:spPr>
        <p:txBody>
          <a:bodyPr>
            <a:noAutofit/>
          </a:bodyPr>
          <a:lstStyle/>
          <a:p>
            <a:r>
              <a:rPr lang="en-US" sz="2000" b="1" dirty="0" smtClean="0"/>
              <a:t>The Tower of London</a:t>
            </a:r>
            <a:r>
              <a:rPr lang="en-US" sz="1600" dirty="0" smtClean="0"/>
              <a:t/>
            </a:r>
            <a:br>
              <a:rPr lang="en-US" sz="1600" dirty="0" smtClean="0"/>
            </a:br>
            <a:r>
              <a:rPr lang="en-US" sz="1600" dirty="0" smtClean="0"/>
              <a:t>The Tower of London is one of the most </a:t>
            </a:r>
            <a:r>
              <a:rPr lang="ru-RU" sz="1600" dirty="0" smtClean="0"/>
              <a:t/>
            </a:r>
            <a:br>
              <a:rPr lang="ru-RU" sz="1600" dirty="0" smtClean="0"/>
            </a:br>
            <a:r>
              <a:rPr lang="en-US" sz="1600" dirty="0" smtClean="0"/>
              <a:t>imposing </a:t>
            </a:r>
            <a:r>
              <a:rPr lang="en-US" sz="1600" dirty="0" smtClean="0"/>
              <a:t>and popular of London's historical </a:t>
            </a:r>
            <a:r>
              <a:rPr lang="ru-RU" sz="1600" dirty="0" smtClean="0"/>
              <a:t/>
            </a:r>
            <a:br>
              <a:rPr lang="ru-RU" sz="1600" dirty="0" smtClean="0"/>
            </a:br>
            <a:r>
              <a:rPr lang="en-US" sz="1600" dirty="0" smtClean="0"/>
              <a:t>sites</a:t>
            </a:r>
            <a:r>
              <a:rPr lang="en-US" sz="1600" dirty="0" smtClean="0"/>
              <a:t>. It comprises not one, but 20 towers. </a:t>
            </a:r>
            <a:r>
              <a:rPr lang="ru-RU" sz="1600" dirty="0" smtClean="0"/>
              <a:t/>
            </a:r>
            <a:br>
              <a:rPr lang="ru-RU" sz="1600" dirty="0" smtClean="0"/>
            </a:br>
            <a:r>
              <a:rPr lang="en-US" sz="1600" dirty="0" smtClean="0"/>
              <a:t>The </a:t>
            </a:r>
            <a:r>
              <a:rPr lang="en-US" sz="1600" dirty="0" smtClean="0"/>
              <a:t>oldest of which, the White Tower, dates </a:t>
            </a:r>
            <a:r>
              <a:rPr lang="ru-RU" sz="1600" dirty="0" smtClean="0"/>
              <a:t/>
            </a:r>
            <a:br>
              <a:rPr lang="ru-RU" sz="1600" dirty="0" smtClean="0"/>
            </a:br>
            <a:r>
              <a:rPr lang="en-US" sz="1600" dirty="0" smtClean="0"/>
              <a:t>back </a:t>
            </a:r>
            <a:r>
              <a:rPr lang="en-US" sz="1600" dirty="0" smtClean="0"/>
              <a:t>to the </a:t>
            </a:r>
            <a:r>
              <a:rPr lang="en-US" sz="1600" dirty="0" err="1" smtClean="0"/>
              <a:t>llth</a:t>
            </a:r>
            <a:r>
              <a:rPr lang="en-US" sz="1600" dirty="0" smtClean="0"/>
              <a:t> century and the time of William </a:t>
            </a:r>
            <a:r>
              <a:rPr lang="ru-RU" sz="1600" dirty="0" smtClean="0"/>
              <a:t/>
            </a:r>
            <a:br>
              <a:rPr lang="ru-RU" sz="1600" dirty="0" smtClean="0"/>
            </a:br>
            <a:r>
              <a:rPr lang="en-US" sz="1600" dirty="0" smtClean="0"/>
              <a:t>the </a:t>
            </a:r>
            <a:r>
              <a:rPr lang="en-US" sz="1600" dirty="0" smtClean="0"/>
              <a:t>Conqueror. Nowadays a lot of tourists visit </a:t>
            </a:r>
            <a:r>
              <a:rPr lang="ru-RU" sz="1600" dirty="0" smtClean="0"/>
              <a:t/>
            </a:r>
            <a:br>
              <a:rPr lang="ru-RU" sz="1600" dirty="0" smtClean="0"/>
            </a:br>
            <a:r>
              <a:rPr lang="en-US" sz="1600" dirty="0" smtClean="0"/>
              <a:t>the </a:t>
            </a:r>
            <a:r>
              <a:rPr lang="en-US" sz="1600" dirty="0" smtClean="0"/>
              <a:t>Tower of London, because of the Tower's </a:t>
            </a:r>
            <a:r>
              <a:rPr lang="ru-RU" sz="1600" dirty="0" smtClean="0"/>
              <a:t/>
            </a:r>
            <a:br>
              <a:rPr lang="ru-RU" sz="1600" dirty="0" smtClean="0"/>
            </a:br>
            <a:r>
              <a:rPr lang="en-US" sz="1600" dirty="0" smtClean="0"/>
              <a:t>evil </a:t>
            </a:r>
            <a:r>
              <a:rPr lang="en-US" sz="1600" dirty="0" smtClean="0"/>
              <a:t>reputation as a prison. The Tower is famous </a:t>
            </a:r>
            <a:r>
              <a:rPr lang="ru-RU" sz="1600" dirty="0" smtClean="0"/>
              <a:t/>
            </a:r>
            <a:br>
              <a:rPr lang="ru-RU" sz="1600" dirty="0" smtClean="0"/>
            </a:br>
            <a:r>
              <a:rPr lang="en-US" sz="1600" dirty="0" smtClean="0"/>
              <a:t>as </a:t>
            </a:r>
            <a:r>
              <a:rPr lang="en-US" sz="1600" dirty="0" smtClean="0"/>
              <a:t>home of the Crown Jewels. Today they can be </a:t>
            </a:r>
            <a:r>
              <a:rPr lang="ru-RU" sz="1600" dirty="0" smtClean="0"/>
              <a:t/>
            </a:r>
            <a:br>
              <a:rPr lang="ru-RU" sz="1600" dirty="0" smtClean="0"/>
            </a:br>
            <a:r>
              <a:rPr lang="en-US" sz="1600" dirty="0" smtClean="0"/>
              <a:t>viewed </a:t>
            </a:r>
            <a:r>
              <a:rPr lang="en-US" sz="1600" dirty="0" smtClean="0"/>
              <a:t>in their new jewel house. They include </a:t>
            </a:r>
            <a:r>
              <a:rPr lang="ru-RU" sz="1600" dirty="0" smtClean="0"/>
              <a:t/>
            </a:r>
            <a:br>
              <a:rPr lang="ru-RU" sz="1600" dirty="0" smtClean="0"/>
            </a:br>
            <a:r>
              <a:rPr lang="en-US" sz="1600" dirty="0" smtClean="0"/>
              <a:t>the </a:t>
            </a:r>
            <a:r>
              <a:rPr lang="en-US" sz="1600" dirty="0" smtClean="0"/>
              <a:t>Crown of Queen Elizabeth the Queen Mother </a:t>
            </a:r>
            <a:r>
              <a:rPr lang="en-US" sz="1600" dirty="0" smtClean="0"/>
              <a:t>which </a:t>
            </a:r>
            <a:r>
              <a:rPr lang="en-US" sz="1600" dirty="0" smtClean="0"/>
              <a:t>contains the celebrated Indian diamond</a:t>
            </a:r>
            <a:r>
              <a:rPr lang="en-US" sz="1600" dirty="0" smtClean="0"/>
              <a:t>.</a:t>
            </a:r>
            <a:r>
              <a:rPr lang="en-US" sz="1600" dirty="0" smtClean="0"/>
              <a:t> </a:t>
            </a:r>
            <a:r>
              <a:rPr lang="ru-RU" sz="1600" dirty="0" smtClean="0"/>
              <a:t/>
            </a:r>
            <a:br>
              <a:rPr lang="ru-RU" sz="1600" dirty="0" smtClean="0"/>
            </a:br>
            <a:r>
              <a:rPr lang="en-US" sz="1600" dirty="0" smtClean="0"/>
              <a:t>Many </a:t>
            </a:r>
            <a:r>
              <a:rPr lang="en-US" sz="1600" dirty="0" smtClean="0"/>
              <a:t>stories associated with British history come from the Tower. In 1483 King Edward IV's two sons were murdered in the so-called Bloody Tower. Over two centuries later the skeletons of two little boys were found buried beneath steps in the White Tower. </a:t>
            </a:r>
            <a:br>
              <a:rPr lang="en-US" sz="1600" dirty="0" smtClean="0"/>
            </a:br>
            <a:r>
              <a:rPr lang="en-US" sz="1600" dirty="0" smtClean="0"/>
              <a:t>Of course, no visit to the Tower would be complete without seeing the ravens; huge black birds who are an official part of the Tower community. Legend states that if the ravens were to leave the Tower the Crown will fall, and Britain with it. Under the special care of the Raven Master, the ravens are fed a daily diet of raw meat. And there is no danger of them flying away, because their wings are clipped. </a:t>
            </a:r>
            <a:endParaRPr lang="ru-RU" sz="1600" dirty="0"/>
          </a:p>
        </p:txBody>
      </p:sp>
      <p:pic>
        <p:nvPicPr>
          <p:cNvPr id="3" name="Рисунок 2" descr="tower-of-london.jpg"/>
          <p:cNvPicPr>
            <a:picLocks noChangeAspect="1"/>
          </p:cNvPicPr>
          <p:nvPr/>
        </p:nvPicPr>
        <p:blipFill>
          <a:blip r:embed="rId2"/>
          <a:srcRect l="6754" r="8156"/>
          <a:stretch>
            <a:fillRect/>
          </a:stretch>
        </p:blipFill>
        <p:spPr>
          <a:xfrm>
            <a:off x="4357686" y="571480"/>
            <a:ext cx="4500594" cy="3514729"/>
          </a:xfrm>
          <a:prstGeom prst="rect">
            <a:avLst/>
          </a:prstGeom>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57562"/>
            <a:ext cx="8305800" cy="3214710"/>
          </a:xfrm>
        </p:spPr>
        <p:txBody>
          <a:bodyPr>
            <a:normAutofit/>
          </a:bodyPr>
          <a:lstStyle/>
          <a:p>
            <a:r>
              <a:rPr lang="en-US" sz="2400" b="1" dirty="0" smtClean="0"/>
              <a:t>Tower Bridge.</a:t>
            </a:r>
            <a:br>
              <a:rPr lang="en-US" sz="2400" b="1" dirty="0" smtClean="0"/>
            </a:br>
            <a:r>
              <a:rPr lang="en-US" sz="1800" dirty="0" smtClean="0"/>
              <a:t>This </a:t>
            </a:r>
            <a:r>
              <a:rPr lang="en-US" sz="1800" dirty="0" smtClean="0"/>
              <a:t>bridge built in 1894, is still in daily use even though the traffic in and out of the London wharves' has increased to an extraordinary extent during the course of the 20th century.</a:t>
            </a:r>
            <a:br>
              <a:rPr lang="en-US" sz="1800" dirty="0" smtClean="0"/>
            </a:br>
            <a:r>
              <a:rPr lang="en-US" sz="1800" dirty="0" smtClean="0"/>
              <a:t>Even today Tower Bridge regulates a large part of the impressive traffic of the Port of London. Due to a special mechanism, the main traffic-way consisting of two parts fixed to two hinges at the ends can be lifted up. In this way, the entrance and departure of extremely large vessels is possible, and allows them to reach the Pool of London.</a:t>
            </a:r>
            <a:br>
              <a:rPr lang="en-US" sz="1800" dirty="0" smtClean="0"/>
            </a:br>
            <a:r>
              <a:rPr lang="en-US" sz="1800" dirty="0" smtClean="0"/>
              <a:t>Nowadays the pedestrian path is closed. This footpath crossing which used to be allowed was by the upper bridge which connected the top of each tower, situated at a height of 142 feet above the waters of the famous Thames.</a:t>
            </a:r>
            <a:endParaRPr lang="ru-RU" sz="2400" dirty="0"/>
          </a:p>
        </p:txBody>
      </p:sp>
      <p:pic>
        <p:nvPicPr>
          <p:cNvPr id="3" name="Рисунок 2" descr="dsc_3614.jpg"/>
          <p:cNvPicPr>
            <a:picLocks noChangeAspect="1"/>
          </p:cNvPicPr>
          <p:nvPr/>
        </p:nvPicPr>
        <p:blipFill>
          <a:blip r:embed="rId2" cstate="print"/>
          <a:stretch>
            <a:fillRect/>
          </a:stretch>
        </p:blipFill>
        <p:spPr>
          <a:xfrm>
            <a:off x="571472" y="285728"/>
            <a:ext cx="8001056" cy="3109207"/>
          </a:xfrm>
          <a:prstGeom prst="rect">
            <a:avLst/>
          </a:prstGeom>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4286280" cy="6011060"/>
          </a:xfrm>
        </p:spPr>
        <p:txBody>
          <a:bodyPr>
            <a:noAutofit/>
          </a:bodyPr>
          <a:lstStyle/>
          <a:p>
            <a:r>
              <a:rPr lang="en-US" sz="2400" b="1" dirty="0" smtClean="0"/>
              <a:t>Big Ben</a:t>
            </a:r>
            <a:r>
              <a:rPr lang="en-US" sz="1800" b="1" dirty="0" smtClean="0"/>
              <a:t/>
            </a:r>
            <a:br>
              <a:rPr lang="en-US" sz="1800" b="1" dirty="0" smtClean="0"/>
            </a:br>
            <a:r>
              <a:rPr lang="en-US" sz="1800" dirty="0" smtClean="0"/>
              <a:t>Big Ben is a bell in the clock tower in London.</a:t>
            </a:r>
            <a:br>
              <a:rPr lang="en-US" sz="1800" dirty="0" smtClean="0"/>
            </a:br>
            <a:r>
              <a:rPr lang="en-US" sz="1800" dirty="0" smtClean="0"/>
              <a:t>There </a:t>
            </a:r>
            <a:r>
              <a:rPr lang="en-US" sz="1800" dirty="0" smtClean="0"/>
              <a:t>are two versions of the origin of the name of the tower. The first version says that Big Ben was named after Sir Benjamin Hall, who ran the casting of the bell. Another says that the </a:t>
            </a:r>
            <a:r>
              <a:rPr lang="en-US" sz="1800" dirty="0" err="1" smtClean="0"/>
              <a:t>heariest</a:t>
            </a:r>
            <a:r>
              <a:rPr lang="en-US" sz="1800" dirty="0" smtClean="0"/>
              <a:t> bell at the moment (13.7 </a:t>
            </a:r>
            <a:r>
              <a:rPr lang="en-US" sz="1800" dirty="0" err="1" smtClean="0"/>
              <a:t>tonns</a:t>
            </a:r>
            <a:r>
              <a:rPr lang="en-US" sz="1800" dirty="0" smtClean="0"/>
              <a:t>) got its name after Benjamin County, a very famous boxer in the heavyweight division at the time.</a:t>
            </a:r>
            <a:br>
              <a:rPr lang="en-US" sz="1800" dirty="0" smtClean="0"/>
            </a:br>
            <a:r>
              <a:rPr lang="en-US" sz="1800" dirty="0" smtClean="0"/>
              <a:t>The </a:t>
            </a:r>
            <a:r>
              <a:rPr lang="en-US" sz="1800" dirty="0" smtClean="0"/>
              <a:t>tower was built on the design of English architect Augustus </a:t>
            </a:r>
            <a:r>
              <a:rPr lang="en-US" sz="1800" dirty="0" err="1" smtClean="0"/>
              <a:t>Pugin</a:t>
            </a:r>
            <a:r>
              <a:rPr lang="en-US" sz="1800" dirty="0" smtClean="0"/>
              <a:t> in 1858. For the first time the clock was wound on May 21, 1859. Officially, the tower was named as "The Clock Tower of Westminster Palace".</a:t>
            </a:r>
            <a:br>
              <a:rPr lang="en-US" sz="1800" dirty="0" smtClean="0"/>
            </a:br>
            <a:r>
              <a:rPr lang="en-US" sz="1800" dirty="0" smtClean="0"/>
              <a:t>When </a:t>
            </a:r>
            <a:r>
              <a:rPr lang="en-US" sz="1800" dirty="0" smtClean="0"/>
              <a:t>the clock on the tower rush or lag (the error is </a:t>
            </a:r>
            <a:r>
              <a:rPr lang="en-US" sz="1800" dirty="0" err="1" smtClean="0"/>
              <a:t>smal</a:t>
            </a:r>
            <a:r>
              <a:rPr lang="en-US" sz="1800" dirty="0" smtClean="0"/>
              <a:t> - only 1.5-2 seconds) an old English penny is placed on the pendulum. Putting or a coin the superintendent manages to get the precision of the </a:t>
            </a:r>
            <a:r>
              <a:rPr lang="en-US" sz="1800" dirty="0" err="1" smtClean="0"/>
              <a:t>mashinery</a:t>
            </a:r>
            <a:r>
              <a:rPr lang="en-US" sz="1800" dirty="0" smtClean="0"/>
              <a:t>.</a:t>
            </a:r>
            <a:br>
              <a:rPr lang="en-US" sz="1800" dirty="0" smtClean="0"/>
            </a:br>
            <a:r>
              <a:rPr lang="en-US" sz="1800" dirty="0" smtClean="0"/>
              <a:t>Now Big Ben is one of the most famous constructions of the UK</a:t>
            </a:r>
            <a:r>
              <a:rPr lang="en-US" sz="1800" dirty="0" smtClean="0"/>
              <a:t>.</a:t>
            </a:r>
            <a:endParaRPr lang="ru-RU" sz="1800" dirty="0"/>
          </a:p>
        </p:txBody>
      </p:sp>
      <p:pic>
        <p:nvPicPr>
          <p:cNvPr id="3" name="Рисунок 2" descr="big_ben_london_wallpaper.jpg"/>
          <p:cNvPicPr>
            <a:picLocks noChangeAspect="1"/>
          </p:cNvPicPr>
          <p:nvPr/>
        </p:nvPicPr>
        <p:blipFill>
          <a:blip r:embed="rId2" cstate="print"/>
          <a:srcRect l="5327" r="5968"/>
          <a:stretch>
            <a:fillRect/>
          </a:stretch>
        </p:blipFill>
        <p:spPr>
          <a:xfrm>
            <a:off x="5214942" y="330648"/>
            <a:ext cx="3500462" cy="6196705"/>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120090" cy="5572164"/>
          </a:xfrm>
        </p:spPr>
        <p:txBody>
          <a:bodyPr>
            <a:noAutofit/>
          </a:bodyPr>
          <a:lstStyle/>
          <a:p>
            <a:pPr fontAlgn="base"/>
            <a:r>
              <a:rPr lang="en-US" sz="2400" b="1" dirty="0" smtClean="0"/>
              <a:t>Buckingham Palace </a:t>
            </a:r>
            <a:r>
              <a:rPr lang="ru-RU" sz="1800" dirty="0" smtClean="0"/>
              <a:t/>
            </a:r>
            <a:br>
              <a:rPr lang="ru-RU" sz="1800" dirty="0" smtClean="0"/>
            </a:br>
            <a:r>
              <a:rPr lang="en-US" sz="1800" dirty="0" smtClean="0"/>
              <a:t>With </a:t>
            </a:r>
            <a:r>
              <a:rPr lang="en-US" sz="1800" dirty="0" smtClean="0"/>
              <a:t>its architecturally defined profile, this is one of London's most popular historical buildings. Buckingham Palace was built in 1703 for the Duke of Buckingham. Later restored by Nash, the </a:t>
            </a:r>
            <a:r>
              <a:rPr lang="en-US" sz="1800" dirty="0" smtClean="0"/>
              <a:t/>
            </a:r>
            <a:br>
              <a:rPr lang="en-US" sz="1800" dirty="0" smtClean="0"/>
            </a:br>
            <a:r>
              <a:rPr lang="en-US" sz="1800" dirty="0" smtClean="0"/>
              <a:t>present </a:t>
            </a:r>
            <a:r>
              <a:rPr lang="en-US" sz="1800" dirty="0" smtClean="0"/>
              <a:t>facade </a:t>
            </a:r>
            <a:r>
              <a:rPr lang="en-US" sz="1800" dirty="0" smtClean="0"/>
              <a:t>was </a:t>
            </a:r>
            <a:br>
              <a:rPr lang="en-US" sz="1800" dirty="0" smtClean="0"/>
            </a:br>
            <a:r>
              <a:rPr lang="en-US" sz="1800" dirty="0" smtClean="0"/>
              <a:t>planned </a:t>
            </a:r>
            <a:r>
              <a:rPr lang="en-US" sz="1800" dirty="0" smtClean="0"/>
              <a:t>by Sir Aston </a:t>
            </a:r>
            <a:r>
              <a:rPr lang="en-US" sz="1800" dirty="0" smtClean="0"/>
              <a:t/>
            </a:r>
            <a:br>
              <a:rPr lang="en-US" sz="1800" dirty="0" smtClean="0"/>
            </a:br>
            <a:r>
              <a:rPr lang="en-US" sz="1800" dirty="0" smtClean="0"/>
              <a:t>Webb </a:t>
            </a:r>
            <a:r>
              <a:rPr lang="en-US" sz="1800" dirty="0" smtClean="0"/>
              <a:t>in 1913. </a:t>
            </a:r>
            <a:r>
              <a:rPr lang="en-US" sz="1800" dirty="0" smtClean="0"/>
              <a:t>At </a:t>
            </a:r>
            <a:r>
              <a:rPr lang="en-US" sz="1800" dirty="0" smtClean="0"/>
              <a:t>the </a:t>
            </a:r>
            <a:r>
              <a:rPr lang="en-US" sz="1800" dirty="0" smtClean="0"/>
              <a:t/>
            </a:r>
            <a:br>
              <a:rPr lang="en-US" sz="1800" dirty="0" smtClean="0"/>
            </a:br>
            <a:r>
              <a:rPr lang="en-US" sz="1800" dirty="0" smtClean="0"/>
              <a:t>west </a:t>
            </a:r>
            <a:r>
              <a:rPr lang="en-US" sz="1800" dirty="0" smtClean="0"/>
              <a:t>end of the Mall, </a:t>
            </a:r>
            <a:r>
              <a:rPr lang="en-US" sz="1800" dirty="0" smtClean="0"/>
              <a:t/>
            </a:r>
            <a:br>
              <a:rPr lang="en-US" sz="1800" dirty="0" smtClean="0"/>
            </a:br>
            <a:r>
              <a:rPr lang="en-US" sz="1800" dirty="0" smtClean="0"/>
              <a:t>Buckingham Palace </a:t>
            </a:r>
            <a:r>
              <a:rPr lang="en-US" sz="1800" dirty="0" smtClean="0"/>
              <a:t>is </a:t>
            </a:r>
            <a:r>
              <a:rPr lang="en-US" sz="1800" dirty="0" smtClean="0"/>
              <a:t/>
            </a:r>
            <a:br>
              <a:rPr lang="en-US" sz="1800" dirty="0" smtClean="0"/>
            </a:br>
            <a:r>
              <a:rPr lang="en-US" sz="1800" dirty="0" smtClean="0"/>
              <a:t>the </a:t>
            </a:r>
            <a:r>
              <a:rPr lang="en-US" sz="1800" dirty="0" smtClean="0"/>
              <a:t>London residence </a:t>
            </a:r>
            <a:r>
              <a:rPr lang="en-US" sz="1800" dirty="0" smtClean="0"/>
              <a:t/>
            </a:r>
            <a:br>
              <a:rPr lang="en-US" sz="1800" dirty="0" smtClean="0"/>
            </a:br>
            <a:r>
              <a:rPr lang="en-US" sz="1800" dirty="0" smtClean="0"/>
              <a:t>of </a:t>
            </a:r>
            <a:r>
              <a:rPr lang="en-US" sz="1800" dirty="0" smtClean="0"/>
              <a:t>the </a:t>
            </a:r>
            <a:r>
              <a:rPr lang="en-US" sz="1800" dirty="0" smtClean="0"/>
              <a:t>Sovereign</a:t>
            </a:r>
            <a:r>
              <a:rPr lang="en-US" sz="1800" dirty="0" smtClean="0"/>
              <a:t>.</a:t>
            </a:r>
            <a:br>
              <a:rPr lang="en-US" sz="1800" dirty="0" smtClean="0"/>
            </a:br>
            <a:r>
              <a:rPr lang="en-US" sz="1800" dirty="0" smtClean="0"/>
              <a:t>When the Queen is here</a:t>
            </a:r>
            <a:r>
              <a:rPr lang="en-US" sz="1800" dirty="0" smtClean="0"/>
              <a:t>,</a:t>
            </a:r>
            <a:br>
              <a:rPr lang="en-US" sz="1800" dirty="0" smtClean="0"/>
            </a:br>
            <a:r>
              <a:rPr lang="en-US" sz="1800" dirty="0" smtClean="0"/>
              <a:t> </a:t>
            </a:r>
            <a:r>
              <a:rPr lang="en-US" sz="1800" dirty="0" smtClean="0"/>
              <a:t>the royal </a:t>
            </a:r>
            <a:r>
              <a:rPr lang="en-US" sz="1800" dirty="0" smtClean="0"/>
              <a:t>standard </a:t>
            </a:r>
            <a:br>
              <a:rPr lang="en-US" sz="1800" dirty="0" smtClean="0"/>
            </a:br>
            <a:r>
              <a:rPr lang="en-US" sz="1800" dirty="0" smtClean="0"/>
              <a:t>flut­ters </a:t>
            </a:r>
            <a:r>
              <a:rPr lang="en-US" sz="1800" dirty="0" smtClean="0"/>
              <a:t>over the palace. </a:t>
            </a:r>
            <a:r>
              <a:rPr lang="en-US" sz="1800" dirty="0" smtClean="0"/>
              <a:t/>
            </a:r>
            <a:br>
              <a:rPr lang="en-US" sz="1800" dirty="0" smtClean="0"/>
            </a:br>
            <a:r>
              <a:rPr lang="en-US" sz="1800" dirty="0" smtClean="0"/>
              <a:t>The Royal Mews,</a:t>
            </a:r>
            <a:r>
              <a:rPr lang="ru-RU" sz="1800" dirty="0" smtClean="0"/>
              <a:t> </a:t>
            </a:r>
            <a:r>
              <a:rPr lang="en-US" sz="1800" dirty="0" smtClean="0"/>
              <a:t>in </a:t>
            </a:r>
            <a:br>
              <a:rPr lang="en-US" sz="1800" dirty="0" smtClean="0"/>
            </a:br>
            <a:r>
              <a:rPr lang="en-US" sz="1800" dirty="0" smtClean="0"/>
              <a:t>Buckingham </a:t>
            </a:r>
            <a:r>
              <a:rPr lang="en-US" sz="1800" dirty="0" smtClean="0"/>
              <a:t>Palace </a:t>
            </a:r>
            <a:r>
              <a:rPr lang="en-US" sz="1800" dirty="0" smtClean="0"/>
              <a:t>Road</a:t>
            </a:r>
            <a:r>
              <a:rPr lang="ru-RU" sz="1800" dirty="0" smtClean="0"/>
              <a:t>, </a:t>
            </a:r>
            <a:r>
              <a:rPr lang="en-US" sz="1800" dirty="0" smtClean="0"/>
              <a:t/>
            </a:r>
            <a:br>
              <a:rPr lang="en-US" sz="1800" dirty="0" smtClean="0"/>
            </a:br>
            <a:r>
              <a:rPr lang="en-US" sz="1800" dirty="0" smtClean="0"/>
              <a:t>house </a:t>
            </a:r>
            <a:r>
              <a:rPr lang="en-US" sz="1800" dirty="0" smtClean="0"/>
              <a:t>the coaches and horses used on all </a:t>
            </a:r>
            <a:r>
              <a:rPr lang="en-US" sz="1800" dirty="0" smtClean="0"/>
              <a:t>state </a:t>
            </a:r>
            <a:r>
              <a:rPr lang="en-US" sz="1800" dirty="0" smtClean="0"/>
              <a:t>occasions and are open to the public </a:t>
            </a:r>
            <a:r>
              <a:rPr lang="en-US" sz="1800" dirty="0" smtClean="0"/>
              <a:t>on </a:t>
            </a:r>
            <a:r>
              <a:rPr lang="en-US" sz="1800" dirty="0" smtClean="0"/>
              <a:t>Wednesday and Thursday. The Queen's </a:t>
            </a:r>
            <a:r>
              <a:rPr lang="en-US" sz="1800" dirty="0" smtClean="0"/>
              <a:t>Gallery</a:t>
            </a:r>
            <a:r>
              <a:rPr lang="en-US" sz="1800" dirty="0" smtClean="0"/>
              <a:t>, also in Buckingham Palace Road; </a:t>
            </a:r>
            <a:r>
              <a:rPr lang="en-US" sz="1800" dirty="0" smtClean="0"/>
              <a:t>has </a:t>
            </a:r>
            <a:r>
              <a:rPr lang="en-US" sz="1800" dirty="0" smtClean="0"/>
              <a:t>especial exhibitions from the Royal </a:t>
            </a:r>
            <a:r>
              <a:rPr lang="en-US" sz="1800" dirty="0" smtClean="0"/>
              <a:t>collection </a:t>
            </a:r>
            <a:r>
              <a:rPr lang="en-US" sz="1800" dirty="0" smtClean="0"/>
              <a:t>and may be visited every day </a:t>
            </a:r>
            <a:r>
              <a:rPr lang="en-US" sz="1800" dirty="0" smtClean="0"/>
              <a:t>except </a:t>
            </a:r>
            <a:r>
              <a:rPr lang="en-US" sz="1800" dirty="0" smtClean="0"/>
              <a:t>Monday. In its entirety, the Palace </a:t>
            </a:r>
            <a:r>
              <a:rPr lang="en-US" sz="1800" dirty="0" smtClean="0"/>
              <a:t>and </a:t>
            </a:r>
            <a:r>
              <a:rPr lang="en-US" sz="1800" dirty="0" smtClean="0"/>
              <a:t>the beautiful gardens which surround i</a:t>
            </a:r>
            <a:r>
              <a:rPr lang="en-US" sz="1800" dirty="0" smtClean="0"/>
              <a:t>t </a:t>
            </a:r>
            <a:r>
              <a:rPr lang="en-US" sz="1800" dirty="0" smtClean="0"/>
              <a:t>occupy an area of approximately 40 acres. </a:t>
            </a:r>
            <a:r>
              <a:rPr lang="en-US" sz="1800" dirty="0" smtClean="0"/>
              <a:t>Altogether </a:t>
            </a:r>
            <a:r>
              <a:rPr lang="en-US" sz="1800" dirty="0" smtClean="0"/>
              <a:t>this is one of the most interesting </a:t>
            </a:r>
            <a:r>
              <a:rPr lang="en-US" sz="1800" dirty="0" smtClean="0"/>
              <a:t>places </a:t>
            </a:r>
            <a:r>
              <a:rPr lang="en-US" sz="1800" dirty="0" smtClean="0"/>
              <a:t>in London for the tourist</a:t>
            </a:r>
            <a:r>
              <a:rPr lang="en-US" sz="1800" dirty="0" smtClean="0"/>
              <a:t>.</a:t>
            </a:r>
            <a:endParaRPr lang="ru-RU" sz="1800" dirty="0"/>
          </a:p>
        </p:txBody>
      </p:sp>
      <p:pic>
        <p:nvPicPr>
          <p:cNvPr id="3" name="Рисунок 2" descr="454030_pic_970x641.jpg"/>
          <p:cNvPicPr>
            <a:picLocks noChangeAspect="1"/>
          </p:cNvPicPr>
          <p:nvPr/>
        </p:nvPicPr>
        <p:blipFill>
          <a:blip r:embed="rId2"/>
          <a:srcRect l="3560" t="4000" r="1977"/>
          <a:stretch>
            <a:fillRect/>
          </a:stretch>
        </p:blipFill>
        <p:spPr>
          <a:xfrm>
            <a:off x="2857488" y="1428736"/>
            <a:ext cx="5500726" cy="3429024"/>
          </a:xfrm>
          <a:prstGeom prst="rect">
            <a:avLst/>
          </a:prstGeom>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6446" y="1357298"/>
            <a:ext cx="2500330" cy="4429156"/>
          </a:xfrm>
        </p:spPr>
        <p:txBody>
          <a:bodyPr>
            <a:noAutofit/>
          </a:bodyPr>
          <a:lstStyle/>
          <a:p>
            <a:r>
              <a:rPr lang="de-DE" sz="2400" b="1" dirty="0" err="1" smtClean="0"/>
              <a:t>Westminster</a:t>
            </a:r>
            <a:r>
              <a:rPr lang="de-DE" sz="2400" b="1" dirty="0" smtClean="0"/>
              <a:t> Abbey</a:t>
            </a:r>
            <a:r>
              <a:rPr lang="en-US" sz="1800" dirty="0" smtClean="0"/>
              <a:t/>
            </a:r>
            <a:br>
              <a:rPr lang="en-US" sz="1800" dirty="0" smtClean="0"/>
            </a:br>
            <a:r>
              <a:rPr lang="en-US" sz="1800" dirty="0" smtClean="0"/>
              <a:t>Westminster Abbey also known as Collegiate Church of St. Peter is a Gothic church on the scale of a cathedral. Westminster Abbey has been the traditional place of coronation and burial for English monarchs for a long time. Today it is still used for the celebration of great events in the country’s history and for regular worship.</a:t>
            </a:r>
            <a:endParaRPr lang="ru-RU" sz="1800" dirty="0"/>
          </a:p>
        </p:txBody>
      </p:sp>
      <p:pic>
        <p:nvPicPr>
          <p:cNvPr id="4" name="Рисунок 3" descr="westminster_abbey_towers.jpg"/>
          <p:cNvPicPr>
            <a:picLocks noChangeAspect="1"/>
          </p:cNvPicPr>
          <p:nvPr/>
        </p:nvPicPr>
        <p:blipFill>
          <a:blip r:embed="rId2"/>
          <a:stretch>
            <a:fillRect/>
          </a:stretch>
        </p:blipFill>
        <p:spPr>
          <a:xfrm>
            <a:off x="857224" y="500042"/>
            <a:ext cx="4500576" cy="6000768"/>
          </a:xfrm>
          <a:prstGeom prst="rect">
            <a:avLst/>
          </a:prstGeom>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786322"/>
            <a:ext cx="8305800" cy="1500198"/>
          </a:xfrm>
        </p:spPr>
        <p:txBody>
          <a:bodyPr>
            <a:normAutofit/>
          </a:bodyPr>
          <a:lstStyle/>
          <a:p>
            <a:r>
              <a:rPr lang="en-US" sz="1800" b="1" dirty="0" smtClean="0"/>
              <a:t>The London Eye</a:t>
            </a:r>
            <a:r>
              <a:rPr lang="en-US" sz="1800" dirty="0" smtClean="0"/>
              <a:t/>
            </a:r>
            <a:br>
              <a:rPr lang="en-US" sz="1800" dirty="0" smtClean="0"/>
            </a:br>
            <a:r>
              <a:rPr lang="en-US" sz="1800" dirty="0" smtClean="0"/>
              <a:t>The London Eye is the major feature of London’s skyline. It consists of thirty-two capsules each holding up twenty-five people. For breathtaking experience and unforgettable view of more than fifty London’s famous landmarks you have just to climb aboard and take a thirty minute ‘excursion’.</a:t>
            </a:r>
            <a:endParaRPr lang="ru-RU" sz="1800" dirty="0"/>
          </a:p>
        </p:txBody>
      </p:sp>
      <p:pic>
        <p:nvPicPr>
          <p:cNvPr id="6" name="Рисунок 5" descr="london-eye-2048x1024.jpg"/>
          <p:cNvPicPr>
            <a:picLocks noChangeAspect="1"/>
          </p:cNvPicPr>
          <p:nvPr/>
        </p:nvPicPr>
        <p:blipFill>
          <a:blip r:embed="rId2"/>
          <a:stretch>
            <a:fillRect/>
          </a:stretch>
        </p:blipFill>
        <p:spPr>
          <a:xfrm>
            <a:off x="285720" y="500042"/>
            <a:ext cx="8572560" cy="4286280"/>
          </a:xfrm>
          <a:prstGeom prst="rect">
            <a:avLst/>
          </a:prstGeom>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TotalTime>
  <Words>19</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Sights of London</vt:lpstr>
      <vt:lpstr>The Tower of London The Tower of London is one of the most  imposing and popular of London's historical  sites. It comprises not one, but 20 towers.  The oldest of which, the White Tower, dates  back to the llth century and the time of William  the Conqueror. Nowadays a lot of tourists visit  the Tower of London, because of the Tower's  evil reputation as a prison. The Tower is famous  as home of the Crown Jewels. Today they can be  viewed in their new jewel house. They include  the Crown of Queen Elizabeth the Queen Mother which contains the celebrated Indian diamond.  Many stories associated with British history come from the Tower. In 1483 King Edward IV's two sons were murdered in the so-called Bloody Tower. Over two centuries later the skeletons of two little boys were found buried beneath steps in the White Tower.  Of course, no visit to the Tower would be complete without seeing the ravens; huge black birds who are an official part of the Tower community. Legend states that if the ravens were to leave the Tower the Crown will fall, and Britain with it. Under the special care of the Raven Master, the ravens are fed a daily diet of raw meat. And there is no danger of them flying away, because their wings are clipped. </vt:lpstr>
      <vt:lpstr>Tower Bridge. This bridge built in 1894, is still in daily use even though the traffic in and out of the London wharves' has increased to an extraordinary extent during the course of the 20th century. Even today Tower Bridge regulates a large part of the impressive traffic of the Port of London. Due to a special mechanism, the main traffic-way consisting of two parts fixed to two hinges at the ends can be lifted up. In this way, the entrance and departure of extremely large vessels is possible, and allows them to reach the Pool of London. Nowadays the pedestrian path is closed. This footpath crossing which used to be allowed was by the upper bridge which connected the top of each tower, situated at a height of 142 feet above the waters of the famous Thames.</vt:lpstr>
      <vt:lpstr>Big Ben Big Ben is a bell in the clock tower in London. There are two versions of the origin of the name of the tower. The first version says that Big Ben was named after Sir Benjamin Hall, who ran the casting of the bell. Another says that the heariest bell at the moment (13.7 tonns) got its name after Benjamin County, a very famous boxer in the heavyweight division at the time. The tower was built on the design of English architect Augustus Pugin in 1858. For the first time the clock was wound on May 21, 1859. Officially, the tower was named as "The Clock Tower of Westminster Palace". When the clock on the tower rush or lag (the error is smal - only 1.5-2 seconds) an old English penny is placed on the pendulum. Putting or a coin the superintendent manages to get the precision of the mashinery. Now Big Ben is one of the most famous constructions of the UK.</vt:lpstr>
      <vt:lpstr>Buckingham Palace  With its architecturally defined profile, this is one of London's most popular historical buildings. Buckingham Palace was built in 1703 for the Duke of Buckingham. Later restored by Nash, the  present facade was  planned by Sir Aston  Webb in 1913. At the  west end of the Mall,  Buckingham Palace is  the London residence  of the Sovereign. When the Queen is here,  the royal standard  flut­ters over the palace.  The Royal Mews, in  Buckingham Palace Road,  house the coaches and horses used on all state occasions and are open to the public on Wednesday and Thursday. The Queen's Gallery, also in Buckingham Palace Road; has especial exhibitions from the Royal collection and may be visited every day except Monday. In its entirety, the Palace and the beautiful gardens which surround it occupy an area of approximately 40 acres. Altogether this is one of the most interesting places in London for the tourist.</vt:lpstr>
      <vt:lpstr>Westminster Abbey Westminster Abbey also known as Collegiate Church of St. Peter is a Gothic church on the scale of a cathedral. Westminster Abbey has been the traditional place of coronation and burial for English monarchs for a long time. Today it is still used for the celebration of great events in the country’s history and for regular worship.</vt:lpstr>
      <vt:lpstr>The London Eye The London Eye is the major feature of London’s skyline. It consists of thirty-two capsules each holding up twenty-five people. For breathtaking experience and unforgettable view of more than fifty London’s famous landmarks you have just to climb aboard and take a thirty minute ‘excursion’.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Лемис</dc:creator>
  <cp:lastModifiedBy>Лемис</cp:lastModifiedBy>
  <cp:revision>11</cp:revision>
  <dcterms:created xsi:type="dcterms:W3CDTF">2016-01-25T12:55:24Z</dcterms:created>
  <dcterms:modified xsi:type="dcterms:W3CDTF">2016-01-25T15:07:08Z</dcterms:modified>
</cp:coreProperties>
</file>