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0" r:id="rId2"/>
    <p:sldId id="256" r:id="rId3"/>
    <p:sldId id="257" r:id="rId4"/>
    <p:sldId id="258" r:id="rId5"/>
    <p:sldId id="259"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20016" autoAdjust="0"/>
    <p:restoredTop sz="94660"/>
  </p:normalViewPr>
  <p:slideViewPr>
    <p:cSldViewPr snapToGrid="0">
      <p:cViewPr varScale="1">
        <p:scale>
          <a:sx n="117" d="100"/>
          <a:sy n="117" d="100"/>
        </p:scale>
        <p:origin x="-114" y="-120"/>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ru-RU" smtClean="0"/>
              <a:t>Образец заголовка</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pPr/>
              <a:t>2/15/2017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154955" y="685799"/>
            <a:ext cx="8825658" cy="3640667"/>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509A250-FF31-4206-8172-F9D3106AACB1}" type="datetimeFigureOut">
              <a:rPr lang="en-US" dirty="0"/>
              <a:pPr/>
              <a:t>2/15/2017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ru-RU" smtClean="0"/>
              <a:t>Образец заголовка</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4509A250-FF31-4206-8172-F9D3106AACB1}" type="datetimeFigureOut">
              <a:rPr lang="en-US" dirty="0"/>
              <a:pPr/>
              <a:t>2/15/2017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574800" y="1447800"/>
            <a:ext cx="7999315" cy="2323374"/>
          </a:xfrm>
        </p:spPr>
        <p:txBody>
          <a:bodyPr/>
          <a:lstStyle>
            <a:lvl1pPr>
              <a:defRPr sz="4800"/>
            </a:lvl1pPr>
          </a:lstStyle>
          <a:p>
            <a:r>
              <a:rPr lang="ru-RU" smtClean="0"/>
              <a:t>Образец заголовка</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lumMod val="60000"/>
                    <a:lumOff val="4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4509A250-FF31-4206-8172-F9D3106AACB1}" type="datetimeFigureOut">
              <a:rPr lang="en-US" dirty="0"/>
              <a:pPr/>
              <a:t>2/15/2017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
        <p:nvSpPr>
          <p:cNvPr id="11" name="TextBox 10"/>
          <p:cNvSpPr txBox="1"/>
          <p:nvPr/>
        </p:nvSpPr>
        <p:spPr>
          <a:xfrm>
            <a:off x="9330490" y="2613787"/>
            <a:ext cx="801912"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509A250-FF31-4206-8172-F9D3106AACB1}" type="datetimeFigureOut">
              <a:rPr lang="en-US" dirty="0"/>
              <a:pPr/>
              <a:t>2/15/2017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pPr/>
              <a:t>2/15/2017</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pPr/>
              <a:t>2/15/2017</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nchorCtr="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pPr/>
              <a:t>2/15/2017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pPr/>
              <a:t>2/15/2017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796027F-7875-4030-9381-8BD8C4F21935}" type="datetimeFigureOut">
              <a:rPr lang="en-US" dirty="0"/>
              <a:pPr/>
              <a:t>2/15/2017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796027F-7875-4030-9381-8BD8C4F21935}" type="datetimeFigureOut">
              <a:rPr lang="en-US" dirty="0"/>
              <a:pPr/>
              <a:t>2/15/2017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pPr/>
              <a:t>2/15/2017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pPr/>
              <a:t>2/15/2017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pPr/>
              <a:t>2/15/2017</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pPr/>
              <a:t>2/15/2017</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3" cy="1447800"/>
          </a:xfrm>
        </p:spPr>
        <p:txBody>
          <a:bodyPr anchor="b"/>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154955" y="3129280"/>
            <a:ext cx="34010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7" name="Date Placeholder 4"/>
          <p:cNvSpPr>
            <a:spLocks noGrp="1"/>
          </p:cNvSpPr>
          <p:nvPr>
            <p:ph type="dt" sz="half" idx="10"/>
          </p:nvPr>
        </p:nvSpPr>
        <p:spPr/>
        <p:txBody>
          <a:bodyPr/>
          <a:lstStyle/>
          <a:p>
            <a:fld id="{4509A250-FF31-4206-8172-F9D3106AACB1}" type="datetimeFigureOut">
              <a:rPr lang="en-US" dirty="0"/>
              <a:pPr/>
              <a:t>2/15/2017</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509A250-FF31-4206-8172-F9D3106AACB1}" type="datetimeFigureOut">
              <a:rPr lang="en-US" dirty="0"/>
              <a:pPr/>
              <a:t>2/15/2017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xmlns="" val="0"/>
              </a:ext>
            </a:extLst>
          </a:blip>
          <a:srcRect l="3644"/>
          <a:stretch/>
        </p:blipFill>
        <p:spPr>
          <a:xfrm>
            <a:off x="0" y="2669685"/>
            <a:ext cx="4035669"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xmlns=""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xmlns=""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xmlns=""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pPr/>
              <a:t>2/15/2017</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8122" y="493539"/>
            <a:ext cx="8034255" cy="1049511"/>
          </a:xfrm>
        </p:spPr>
        <p:txBody>
          <a:bodyPr/>
          <a:lstStyle/>
          <a:p>
            <a:r>
              <a:rPr lang="ru-RU" sz="4400" dirty="0" smtClean="0">
                <a:solidFill>
                  <a:schemeClr val="accent5">
                    <a:lumMod val="20000"/>
                    <a:lumOff val="80000"/>
                  </a:schemeClr>
                </a:solidFill>
              </a:rPr>
              <a:t>               </a:t>
            </a:r>
            <a:r>
              <a:rPr lang="en-US" sz="4400" dirty="0" err="1" smtClean="0">
                <a:solidFill>
                  <a:schemeClr val="accent5">
                    <a:lumMod val="20000"/>
                    <a:lumOff val="80000"/>
                  </a:schemeClr>
                </a:solidFill>
              </a:rPr>
              <a:t>Yury</a:t>
            </a:r>
            <a:r>
              <a:rPr lang="en-US" sz="4400" dirty="0" smtClean="0">
                <a:solidFill>
                  <a:schemeClr val="accent5">
                    <a:lumMod val="20000"/>
                    <a:lumOff val="80000"/>
                  </a:schemeClr>
                </a:solidFill>
              </a:rPr>
              <a:t> </a:t>
            </a:r>
            <a:r>
              <a:rPr lang="en-US" sz="4400" dirty="0" smtClean="0">
                <a:solidFill>
                  <a:schemeClr val="accent5">
                    <a:lumMod val="20000"/>
                    <a:lumOff val="80000"/>
                  </a:schemeClr>
                </a:solidFill>
              </a:rPr>
              <a:t>Gagarin</a:t>
            </a:r>
            <a:endParaRPr lang="ru-RU" dirty="0"/>
          </a:p>
        </p:txBody>
      </p:sp>
      <p:sp>
        <p:nvSpPr>
          <p:cNvPr id="3" name="Содержимое 2"/>
          <p:cNvSpPr>
            <a:spLocks noGrp="1"/>
          </p:cNvSpPr>
          <p:nvPr>
            <p:ph idx="1"/>
          </p:nvPr>
        </p:nvSpPr>
        <p:spPr/>
        <p:txBody>
          <a:bodyPr/>
          <a:lstStyle/>
          <a:p>
            <a:pPr>
              <a:buNone/>
            </a:pPr>
            <a:r>
              <a:rPr lang="en-US" dirty="0" smtClean="0"/>
              <a:t>                                                                                        </a:t>
            </a:r>
            <a:r>
              <a:rPr lang="en-US" dirty="0" err="1" smtClean="0"/>
              <a:t>Ivanova</a:t>
            </a:r>
            <a:r>
              <a:rPr lang="en-US" dirty="0" smtClean="0"/>
              <a:t> </a:t>
            </a:r>
            <a:r>
              <a:rPr lang="en-US" dirty="0" err="1" smtClean="0"/>
              <a:t>Veronika</a:t>
            </a:r>
            <a:r>
              <a:rPr lang="en-US" dirty="0" smtClean="0"/>
              <a:t> 7a</a:t>
            </a: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136682" y="160863"/>
            <a:ext cx="6852197" cy="1161751"/>
          </a:xfrm>
        </p:spPr>
        <p:txBody>
          <a:bodyPr/>
          <a:lstStyle/>
          <a:p>
            <a:r>
              <a:rPr lang="ru-RU" sz="5400" dirty="0" smtClean="0">
                <a:solidFill>
                  <a:schemeClr val="accent5">
                    <a:lumMod val="20000"/>
                    <a:lumOff val="80000"/>
                  </a:schemeClr>
                </a:solidFill>
              </a:rPr>
              <a:t>     </a:t>
            </a:r>
            <a:r>
              <a:rPr lang="en-US" sz="5400" dirty="0" err="1" smtClean="0">
                <a:solidFill>
                  <a:schemeClr val="accent5">
                    <a:lumMod val="20000"/>
                    <a:lumOff val="80000"/>
                  </a:schemeClr>
                </a:solidFill>
              </a:rPr>
              <a:t>Yury</a:t>
            </a:r>
            <a:r>
              <a:rPr lang="en-US" sz="5400" dirty="0" smtClean="0">
                <a:solidFill>
                  <a:schemeClr val="accent5">
                    <a:lumMod val="20000"/>
                    <a:lumOff val="80000"/>
                  </a:schemeClr>
                </a:solidFill>
              </a:rPr>
              <a:t> Gagarin</a:t>
            </a:r>
            <a:endParaRPr lang="ru-RU" sz="5400" dirty="0">
              <a:solidFill>
                <a:schemeClr val="accent5">
                  <a:lumMod val="20000"/>
                  <a:lumOff val="80000"/>
                </a:schemeClr>
              </a:solidFill>
            </a:endParaRPr>
          </a:p>
        </p:txBody>
      </p:sp>
      <p:sp>
        <p:nvSpPr>
          <p:cNvPr id="3" name="Подзаголовок 2"/>
          <p:cNvSpPr>
            <a:spLocks noGrp="1"/>
          </p:cNvSpPr>
          <p:nvPr>
            <p:ph type="subTitle" idx="1"/>
          </p:nvPr>
        </p:nvSpPr>
        <p:spPr>
          <a:xfrm>
            <a:off x="501041" y="1678488"/>
            <a:ext cx="11298477" cy="4960307"/>
          </a:xfrm>
        </p:spPr>
        <p:txBody>
          <a:bodyPr>
            <a:noAutofit/>
          </a:bodyPr>
          <a:lstStyle/>
          <a:p>
            <a:r>
              <a:rPr lang="en-US" sz="2800" dirty="0">
                <a:solidFill>
                  <a:schemeClr val="tx1"/>
                </a:solidFill>
              </a:rPr>
              <a:t>On April 12, 1961, </a:t>
            </a:r>
            <a:r>
              <a:rPr lang="en-US" sz="2800" dirty="0" err="1">
                <a:solidFill>
                  <a:schemeClr val="tx1"/>
                </a:solidFill>
              </a:rPr>
              <a:t>Yury</a:t>
            </a:r>
            <a:r>
              <a:rPr lang="en-US" sz="2800" dirty="0">
                <a:solidFill>
                  <a:schemeClr val="tx1"/>
                </a:solidFill>
              </a:rPr>
              <a:t> Gagarin made history by being the first human to orbit the earth. </a:t>
            </a:r>
          </a:p>
          <a:p>
            <a:r>
              <a:rPr lang="en-US" sz="2800" dirty="0">
                <a:solidFill>
                  <a:schemeClr val="tx1"/>
                </a:solidFill>
              </a:rPr>
              <a:t>As a precaution, engineers at the Soviet Academy of Sciences had an onboard computer, as well as mission control steer the craft, "</a:t>
            </a:r>
            <a:r>
              <a:rPr lang="en-US" sz="2800" dirty="0" err="1">
                <a:solidFill>
                  <a:schemeClr val="tx1"/>
                </a:solidFill>
              </a:rPr>
              <a:t>Vostok</a:t>
            </a:r>
            <a:r>
              <a:rPr lang="en-US" sz="2800" dirty="0">
                <a:solidFill>
                  <a:schemeClr val="tx1"/>
                </a:solidFill>
              </a:rPr>
              <a:t> 1". They did this because the feared that being in the weightlessness of space, you might be disabled or not be able to move very much. He wouldn't need any food for his single orbit trip, but scientists wanted to know if he could eat in the weightlessness of space. </a:t>
            </a:r>
            <a:r>
              <a:rPr lang="ru-RU" sz="2800" dirty="0"/>
              <a:t/>
            </a:r>
            <a:br>
              <a:rPr lang="ru-RU" sz="2800" dirty="0"/>
            </a:br>
            <a:r>
              <a:rPr lang="ru-RU" sz="2800" dirty="0" smtClean="0">
                <a:solidFill>
                  <a:srgbClr val="FFFF00"/>
                </a:solidFill>
              </a:rPr>
              <a:t>. </a:t>
            </a:r>
            <a:endParaRPr lang="ru-RU" sz="2800" dirty="0">
              <a:solidFill>
                <a:srgbClr val="FFFF00"/>
              </a:solidFill>
            </a:endParaRPr>
          </a:p>
        </p:txBody>
      </p:sp>
    </p:spTree>
    <p:extLst>
      <p:ext uri="{BB962C8B-B14F-4D97-AF65-F5344CB8AC3E}">
        <p14:creationId xmlns:p14="http://schemas.microsoft.com/office/powerpoint/2010/main" xmlns="" val="3226553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317793" y="0"/>
            <a:ext cx="8825658" cy="288099"/>
          </a:xfrm>
        </p:spPr>
        <p:txBody>
          <a:bodyPr/>
          <a:lstStyle/>
          <a:p>
            <a:endParaRPr lang="ru-RU" dirty="0"/>
          </a:p>
        </p:txBody>
      </p:sp>
      <p:sp>
        <p:nvSpPr>
          <p:cNvPr id="3" name="Подзаголовок 2"/>
          <p:cNvSpPr>
            <a:spLocks noGrp="1"/>
          </p:cNvSpPr>
          <p:nvPr>
            <p:ph type="subTitle" idx="1"/>
          </p:nvPr>
        </p:nvSpPr>
        <p:spPr>
          <a:xfrm>
            <a:off x="4584526" y="1157357"/>
            <a:ext cx="6811527" cy="4779980"/>
          </a:xfrm>
        </p:spPr>
        <p:txBody>
          <a:bodyPr>
            <a:normAutofit/>
          </a:bodyPr>
          <a:lstStyle/>
          <a:p>
            <a:r>
              <a:rPr lang="en-US" dirty="0">
                <a:solidFill>
                  <a:schemeClr val="tx1">
                    <a:lumMod val="95000"/>
                  </a:schemeClr>
                </a:solidFill>
              </a:rPr>
              <a:t>Before Gagarin climbed aboard the rocket, he made a speech. His speech said things such as how beautiful a moment this was, to go into space. He was glad to, "meet nature face to face, in an unprecedented encounter</a:t>
            </a:r>
            <a:r>
              <a:rPr lang="en-US" dirty="0" smtClean="0">
                <a:solidFill>
                  <a:schemeClr val="tx1">
                    <a:lumMod val="95000"/>
                  </a:schemeClr>
                </a:solidFill>
              </a:rPr>
              <a:t>.«</a:t>
            </a:r>
            <a:r>
              <a:rPr lang="ru-RU" dirty="0" smtClean="0">
                <a:solidFill>
                  <a:srgbClr val="FFFF00"/>
                </a:solidFill>
              </a:rPr>
              <a:t/>
            </a:r>
            <a:br>
              <a:rPr lang="ru-RU" dirty="0" smtClean="0">
                <a:solidFill>
                  <a:srgbClr val="FFFF00"/>
                </a:solidFill>
              </a:rPr>
            </a:br>
            <a:r>
              <a:rPr lang="en-US" dirty="0" smtClean="0">
                <a:solidFill>
                  <a:srgbClr val="FFFF00"/>
                </a:solidFill>
              </a:rPr>
              <a:t> </a:t>
            </a:r>
            <a:r>
              <a:rPr lang="ru-RU" dirty="0"/>
              <a:t/>
            </a:r>
            <a:br>
              <a:rPr lang="ru-RU" dirty="0"/>
            </a:br>
            <a:r>
              <a:rPr lang="ru-RU" dirty="0">
                <a:solidFill>
                  <a:srgbClr val="FFFF00"/>
                </a:solidFill>
              </a:rPr>
              <a:t>Перед полетом Гагарин произнес речь. В ней говорилось, как прекрасно, что у него есть возможность полететь в космос. Он был рад «встретиться с глазу на глаз с природой» во время полета. </a:t>
            </a:r>
          </a:p>
        </p:txBody>
      </p:sp>
      <p:pic>
        <p:nvPicPr>
          <p:cNvPr id="1026" name="Picture 2" descr="http://boombob.ru/img/picture/Jun/24/813804858aca3db6514de585bf00b73e/10.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413358" y="609241"/>
            <a:ext cx="4008329" cy="5876211"/>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1692789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380423" y="182671"/>
            <a:ext cx="8825658" cy="588723"/>
          </a:xfrm>
        </p:spPr>
        <p:txBody>
          <a:bodyPr/>
          <a:lstStyle/>
          <a:p>
            <a:endParaRPr lang="ru-RU" dirty="0"/>
          </a:p>
        </p:txBody>
      </p:sp>
      <p:sp>
        <p:nvSpPr>
          <p:cNvPr id="3" name="Подзаголовок 2"/>
          <p:cNvSpPr>
            <a:spLocks noGrp="1"/>
          </p:cNvSpPr>
          <p:nvPr>
            <p:ph type="subTitle" idx="1"/>
          </p:nvPr>
        </p:nvSpPr>
        <p:spPr>
          <a:xfrm>
            <a:off x="4622104" y="1064712"/>
            <a:ext cx="7450355" cy="5386192"/>
          </a:xfrm>
        </p:spPr>
        <p:txBody>
          <a:bodyPr>
            <a:normAutofit/>
          </a:bodyPr>
          <a:lstStyle/>
          <a:p>
            <a:r>
              <a:rPr lang="en-US" dirty="0">
                <a:solidFill>
                  <a:schemeClr val="accent4">
                    <a:lumMod val="20000"/>
                    <a:lumOff val="80000"/>
                  </a:schemeClr>
                </a:solidFill>
              </a:rPr>
              <a:t>As Gagarin passed </a:t>
            </a:r>
            <a:r>
              <a:rPr lang="en-US" dirty="0" smtClean="0">
                <a:solidFill>
                  <a:schemeClr val="accent4">
                    <a:lumMod val="20000"/>
                    <a:lumOff val="80000"/>
                  </a:schemeClr>
                </a:solidFill>
              </a:rPr>
              <a:t>through </a:t>
            </a:r>
            <a:r>
              <a:rPr lang="en-US" dirty="0">
                <a:solidFill>
                  <a:schemeClr val="accent4">
                    <a:lumMod val="20000"/>
                    <a:lumOff val="80000"/>
                  </a:schemeClr>
                </a:solidFill>
              </a:rPr>
              <a:t>the lower atmosphere, the nose pointed canopy separated, exposing the "</a:t>
            </a:r>
            <a:r>
              <a:rPr lang="en-US" dirty="0" err="1">
                <a:solidFill>
                  <a:schemeClr val="accent4">
                    <a:lumMod val="20000"/>
                    <a:lumOff val="80000"/>
                  </a:schemeClr>
                </a:solidFill>
              </a:rPr>
              <a:t>Vostok</a:t>
            </a:r>
            <a:r>
              <a:rPr lang="en-US" dirty="0">
                <a:solidFill>
                  <a:schemeClr val="accent4">
                    <a:lumMod val="20000"/>
                    <a:lumOff val="80000"/>
                  </a:schemeClr>
                </a:solidFill>
              </a:rPr>
              <a:t> 1" capsule, allowing Gagarin to see the dark blue sky turn into a black space as he was shot into orbit, around the earth. </a:t>
            </a:r>
            <a:r>
              <a:rPr lang="ru-RU" dirty="0">
                <a:solidFill>
                  <a:schemeClr val="accent4">
                    <a:lumMod val="20000"/>
                    <a:lumOff val="80000"/>
                  </a:schemeClr>
                </a:solidFill>
              </a:rPr>
              <a:t/>
            </a:r>
            <a:br>
              <a:rPr lang="ru-RU" dirty="0">
                <a:solidFill>
                  <a:schemeClr val="accent4">
                    <a:lumMod val="20000"/>
                    <a:lumOff val="80000"/>
                  </a:schemeClr>
                </a:solidFill>
              </a:rPr>
            </a:br>
            <a:r>
              <a:rPr lang="ru-RU" dirty="0">
                <a:solidFill>
                  <a:schemeClr val="accent4">
                    <a:lumMod val="20000"/>
                    <a:lumOff val="80000"/>
                  </a:schemeClr>
                </a:solidFill>
              </a:rPr>
              <a:t/>
            </a:r>
            <a:br>
              <a:rPr lang="ru-RU" dirty="0">
                <a:solidFill>
                  <a:schemeClr val="accent4">
                    <a:lumMod val="20000"/>
                    <a:lumOff val="80000"/>
                  </a:schemeClr>
                </a:solidFill>
              </a:rPr>
            </a:br>
            <a:r>
              <a:rPr lang="ru-RU" dirty="0">
                <a:solidFill>
                  <a:schemeClr val="accent4">
                    <a:lumMod val="20000"/>
                    <a:lumOff val="80000"/>
                  </a:schemeClr>
                </a:solidFill>
              </a:rPr>
              <a:t>Когда Гагарин прошел нижний слой атмосферы, отделилась защита носовой части, раскрывая герметическую кабину «Востока 1». Гагарин увидел темное синее небо, которое стало черным космическим пространством, когда корабль вышел на орбиту Земли. </a:t>
            </a:r>
          </a:p>
        </p:txBody>
      </p:sp>
      <p:pic>
        <p:nvPicPr>
          <p:cNvPr id="2050" name="Picture 2" descr="http://gagarin.one/photos/gallery/full/1455393034-43fb0204092644bdd473c8daace3f703.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97793" y="1064712"/>
            <a:ext cx="4424311" cy="5092874"/>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1966254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367897" y="0"/>
            <a:ext cx="9016180" cy="538619"/>
          </a:xfrm>
        </p:spPr>
        <p:txBody>
          <a:bodyPr/>
          <a:lstStyle/>
          <a:p>
            <a:endParaRPr lang="ru-RU" dirty="0"/>
          </a:p>
        </p:txBody>
      </p:sp>
      <p:sp>
        <p:nvSpPr>
          <p:cNvPr id="3" name="Подзаголовок 2"/>
          <p:cNvSpPr>
            <a:spLocks noGrp="1"/>
          </p:cNvSpPr>
          <p:nvPr>
            <p:ph type="subTitle" idx="1"/>
          </p:nvPr>
        </p:nvSpPr>
        <p:spPr>
          <a:xfrm>
            <a:off x="4784942" y="1102290"/>
            <a:ext cx="7074575" cy="5755709"/>
          </a:xfrm>
        </p:spPr>
        <p:txBody>
          <a:bodyPr>
            <a:normAutofit fontScale="92500" lnSpcReduction="10000"/>
          </a:bodyPr>
          <a:lstStyle/>
          <a:p>
            <a:r>
              <a:rPr lang="en-US" dirty="0">
                <a:solidFill>
                  <a:schemeClr val="tx1"/>
                </a:solidFill>
              </a:rPr>
              <a:t>During his life Gagarin was given several ranks and awarded several medals and orders. Many streets, institutions, crafts and aircrafts are named after Yuri Gagarin. The town of </a:t>
            </a:r>
            <a:r>
              <a:rPr lang="en-US" dirty="0" err="1">
                <a:solidFill>
                  <a:schemeClr val="tx1"/>
                </a:solidFill>
              </a:rPr>
              <a:t>Gzhatsk</a:t>
            </a:r>
            <a:r>
              <a:rPr lang="en-US" dirty="0">
                <a:solidFill>
                  <a:schemeClr val="tx1"/>
                </a:solidFill>
              </a:rPr>
              <a:t> was renamed Gagarin in </a:t>
            </a:r>
            <a:r>
              <a:rPr lang="en-US" dirty="0" err="1">
                <a:solidFill>
                  <a:schemeClr val="tx1"/>
                </a:solidFill>
              </a:rPr>
              <a:t>honour</a:t>
            </a:r>
            <a:r>
              <a:rPr lang="en-US" dirty="0">
                <a:solidFill>
                  <a:schemeClr val="tx1"/>
                </a:solidFill>
              </a:rPr>
              <a:t> of the first person to travel into space</a:t>
            </a:r>
            <a:r>
              <a:rPr lang="en-US" dirty="0" smtClean="0">
                <a:solidFill>
                  <a:schemeClr val="tx1"/>
                </a:solidFill>
              </a:rPr>
              <a:t>.</a:t>
            </a:r>
            <a:r>
              <a:rPr lang="ru-RU" dirty="0" smtClean="0">
                <a:solidFill>
                  <a:schemeClr val="tx1"/>
                </a:solidFill>
              </a:rPr>
              <a:t/>
            </a:r>
            <a:br>
              <a:rPr lang="ru-RU" dirty="0" smtClean="0">
                <a:solidFill>
                  <a:schemeClr val="tx1"/>
                </a:solidFill>
              </a:rPr>
            </a:br>
            <a:r>
              <a:rPr lang="en-US" dirty="0">
                <a:solidFill>
                  <a:schemeClr val="tx1"/>
                </a:solidFill>
              </a:rPr>
              <a:t>In March 1968 Gagarin died in a crash during a routine training flight.</a:t>
            </a:r>
            <a:r>
              <a:rPr lang="ru-RU" dirty="0">
                <a:solidFill>
                  <a:schemeClr val="tx1"/>
                </a:solidFill>
              </a:rPr>
              <a:t/>
            </a:r>
            <a:br>
              <a:rPr lang="ru-RU" dirty="0">
                <a:solidFill>
                  <a:schemeClr val="tx1"/>
                </a:solidFill>
              </a:rPr>
            </a:br>
            <a:r>
              <a:rPr lang="ru-RU" dirty="0">
                <a:solidFill>
                  <a:schemeClr val="tx1"/>
                </a:solidFill>
              </a:rPr>
              <a:t/>
            </a:r>
            <a:br>
              <a:rPr lang="ru-RU" dirty="0">
                <a:solidFill>
                  <a:schemeClr val="tx1"/>
                </a:solidFill>
              </a:rPr>
            </a:br>
            <a:r>
              <a:rPr lang="ru-RU" dirty="0">
                <a:solidFill>
                  <a:schemeClr val="tx1"/>
                </a:solidFill>
              </a:rPr>
              <a:t>В течение жизни Гагарину было присвоено несколько званий и вручено несколько наград и орденов. Имя Гагарина присвоено многим улицам, учреждениям, судам и самолетам. Город </a:t>
            </a:r>
            <a:r>
              <a:rPr lang="ru-RU" dirty="0" err="1">
                <a:solidFill>
                  <a:schemeClr val="tx1"/>
                </a:solidFill>
              </a:rPr>
              <a:t>Гжатск</a:t>
            </a:r>
            <a:r>
              <a:rPr lang="ru-RU" dirty="0">
                <a:solidFill>
                  <a:schemeClr val="tx1"/>
                </a:solidFill>
              </a:rPr>
              <a:t> впоследствии был переименован в Гагарин в честь первого человека, полетевшего в космос.</a:t>
            </a:r>
          </a:p>
          <a:p>
            <a:r>
              <a:rPr lang="ru-RU" dirty="0">
                <a:solidFill>
                  <a:schemeClr val="tx1"/>
                </a:solidFill>
              </a:rPr>
              <a:t>В марте 1968 Гагарин погиб, выполняя тренировочный полет.</a:t>
            </a:r>
          </a:p>
          <a:p>
            <a:r>
              <a:rPr lang="ru-RU" dirty="0" smtClean="0">
                <a:solidFill>
                  <a:schemeClr val="tx1"/>
                </a:solidFill>
              </a:rPr>
              <a:t/>
            </a:r>
            <a:br>
              <a:rPr lang="ru-RU" dirty="0" smtClean="0">
                <a:solidFill>
                  <a:schemeClr val="tx1"/>
                </a:solidFill>
              </a:rPr>
            </a:br>
            <a:endParaRPr lang="ru-RU" dirty="0">
              <a:solidFill>
                <a:schemeClr val="tx1"/>
              </a:solidFill>
            </a:endParaRPr>
          </a:p>
        </p:txBody>
      </p:sp>
      <p:pic>
        <p:nvPicPr>
          <p:cNvPr id="3074" name="Picture 2" descr="http://sarrest.ru/wp-content/uploads/2014/11/px5ZNw2dlP.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47702" y="811168"/>
            <a:ext cx="4485780" cy="6046832"/>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6843699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r>
              <a:rPr lang="en-US" dirty="0" smtClean="0"/>
              <a:t>          </a:t>
            </a:r>
            <a:r>
              <a:rPr lang="en-US" sz="4000" dirty="0" smtClean="0"/>
              <a:t>Thank you for your attention </a:t>
            </a:r>
            <a:endParaRPr lang="ru-R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он">
  <a:themeElements>
    <a:clrScheme name="Ion">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EC76B5"/>
      </a:hlink>
      <a:folHlink>
        <a:srgbClr val="E8ACCD"/>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xmlns="" name="Ion" id="{B8441ADB-2E43-4AF7-B97A-BD870242C6A8}" vid="{A207AED3-9ABC-4A18-9978-A59B65688B15}"/>
    </a:ext>
  </a:extLst>
</a:theme>
</file>

<file path=docProps/app.xml><?xml version="1.0" encoding="utf-8"?>
<Properties xmlns="http://schemas.openxmlformats.org/officeDocument/2006/extended-properties" xmlns:vt="http://schemas.openxmlformats.org/officeDocument/2006/docPropsVTypes">
  <Template>Ion</Template>
  <TotalTime>39</TotalTime>
  <Words>258</Words>
  <Application>Microsoft Office PowerPoint</Application>
  <PresentationFormat>Произвольный</PresentationFormat>
  <Paragraphs>11</Paragraphs>
  <Slides>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vt:i4>
      </vt:variant>
    </vt:vector>
  </HeadingPairs>
  <TitlesOfParts>
    <vt:vector size="7" baseType="lpstr">
      <vt:lpstr>Ион</vt:lpstr>
      <vt:lpstr>               Yury Gagarin</vt:lpstr>
      <vt:lpstr>     Yury Gagarin</vt:lpstr>
      <vt:lpstr>Слайд 3</vt:lpstr>
      <vt:lpstr>Слайд 4</vt:lpstr>
      <vt:lpstr>Слайд 5</vt:lpstr>
      <vt:lpstr>Слайд 6</vt:lpstr>
    </vt:vector>
  </TitlesOfParts>
  <Company>SPecialiST RePack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Yury Gagarin - Юрий Гагарин</dc:title>
  <dc:creator>Молодежь</dc:creator>
  <cp:lastModifiedBy>Учитель</cp:lastModifiedBy>
  <cp:revision>5</cp:revision>
  <dcterms:created xsi:type="dcterms:W3CDTF">2017-02-14T19:01:48Z</dcterms:created>
  <dcterms:modified xsi:type="dcterms:W3CDTF">2017-02-15T08:03:48Z</dcterms:modified>
</cp:coreProperties>
</file>