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0" r:id="rId3"/>
    <p:sldId id="271" r:id="rId4"/>
    <p:sldId id="259" r:id="rId5"/>
    <p:sldId id="267" r:id="rId6"/>
    <p:sldId id="262" r:id="rId7"/>
    <p:sldId id="258" r:id="rId8"/>
    <p:sldId id="260" r:id="rId9"/>
    <p:sldId id="269" r:id="rId10"/>
    <p:sldId id="274" r:id="rId11"/>
    <p:sldId id="261" r:id="rId12"/>
    <p:sldId id="263" r:id="rId13"/>
    <p:sldId id="272" r:id="rId14"/>
    <p:sldId id="268" r:id="rId15"/>
    <p:sldId id="265" r:id="rId16"/>
    <p:sldId id="273" r:id="rId17"/>
    <p:sldId id="26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A20000"/>
    <a:srgbClr val="FF0066"/>
    <a:srgbClr val="006600"/>
    <a:srgbClr val="7E0000"/>
    <a:srgbClr val="71360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CA219-A622-486C-9FFF-7D117DFCFCB4}" type="datetimeFigureOut">
              <a:rPr lang="ru-RU" smtClean="0"/>
              <a:pPr/>
              <a:t>21.05.2017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1081C-B006-438B-9826-7E77AF514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21D77-4BD5-4DA5-B17F-A31D3B7B45F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1081C-B006-438B-9826-7E77AF51448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21.05.2017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21.05.2017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21.05.2017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21.05.2017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21.05.2017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21.05.2017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21.05.2017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21.05.2017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21.05.2017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21.05.2017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21.05.2017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21.05.2017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21.05.2017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68EBF-177B-4D49-8097-E01D9E128116}" type="datetimeFigureOut">
              <a:rPr lang="ru-RU" smtClean="0"/>
              <a:pPr/>
              <a:t>21.05.2017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4" r:id="rId5"/>
    <p:sldLayoutId id="2147483651" r:id="rId6"/>
    <p:sldLayoutId id="2147483652" r:id="rId7"/>
    <p:sldLayoutId id="2147483653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5852" y="857232"/>
            <a:ext cx="62151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интерактивных технологий в работе логопеда с детьми</a:t>
            </a:r>
            <a:endParaRPr lang="ru-RU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s://pp.vk.me/c622729/v622729385/2dce3/vVrH2x1spF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857496"/>
            <a:ext cx="3571900" cy="2523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572000" y="4143380"/>
            <a:ext cx="35719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Гадаборшева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Милана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Хусеновна</a:t>
            </a:r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логопед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«Детский сад комбинированного вида №54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000100" y="955320"/>
            <a:ext cx="7215238" cy="4953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642918"/>
            <a:ext cx="7286676" cy="1357314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A20000"/>
                </a:solidFill>
                <a:latin typeface="+mn-lt"/>
              </a:rPr>
              <a:t>Чтобы повысить познавательный интерес и сделать занятие продуктивнее,  используются работе </a:t>
            </a:r>
            <a:r>
              <a:rPr lang="ru-RU" sz="1800" b="1" dirty="0" err="1" smtClean="0">
                <a:solidFill>
                  <a:srgbClr val="A20000"/>
                </a:solidFill>
                <a:latin typeface="+mn-lt"/>
              </a:rPr>
              <a:t>мультимедийные</a:t>
            </a:r>
            <a:r>
              <a:rPr lang="ru-RU" sz="1800" b="1" dirty="0" smtClean="0">
                <a:solidFill>
                  <a:srgbClr val="A20000"/>
                </a:solidFill>
                <a:latin typeface="+mn-lt"/>
              </a:rPr>
              <a:t> средства. Материалы </a:t>
            </a:r>
            <a:r>
              <a:rPr lang="ru-RU" sz="1800" b="1" dirty="0" err="1" smtClean="0">
                <a:solidFill>
                  <a:srgbClr val="A20000"/>
                </a:solidFill>
                <a:latin typeface="+mn-lt"/>
              </a:rPr>
              <a:t>мультимедийных</a:t>
            </a:r>
            <a:r>
              <a:rPr lang="ru-RU" sz="1800" b="1" dirty="0" smtClean="0">
                <a:solidFill>
                  <a:srgbClr val="A20000"/>
                </a:solidFill>
                <a:latin typeface="+mn-lt"/>
              </a:rPr>
              <a:t> презентаций выполняют роль наглядности, которая способствует лучшему восприятию и запоминанию. </a:t>
            </a:r>
            <a:endParaRPr lang="ru-RU" sz="1800" b="1" dirty="0">
              <a:solidFill>
                <a:srgbClr val="A20000"/>
              </a:solidFill>
              <a:latin typeface="+mn-lt"/>
            </a:endParaRPr>
          </a:p>
        </p:txBody>
      </p:sp>
      <p:pic>
        <p:nvPicPr>
          <p:cNvPr id="4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2143116"/>
            <a:ext cx="6143668" cy="4209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857232"/>
            <a:ext cx="8086724" cy="135732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A20000"/>
                </a:solidFill>
                <a:latin typeface="+mn-lt"/>
              </a:rPr>
              <a:t>Различные виды заданий, входящих в комплект с интерактивной доской, способствуют всестороннему развитию ребенка. Возможность самостоятельно создавать объекты, выбирая нужный цвет, фигуру, развивает творческие способности и воображение. </a:t>
            </a:r>
            <a:endParaRPr lang="ru-RU" sz="2000" b="1" dirty="0">
              <a:solidFill>
                <a:srgbClr val="A20000"/>
              </a:solidFill>
              <a:latin typeface="+mn-lt"/>
            </a:endParaRPr>
          </a:p>
        </p:txBody>
      </p:sp>
      <p:pic>
        <p:nvPicPr>
          <p:cNvPr id="4" name="Содержимое 3" descr="фото6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1500166" y="2357430"/>
            <a:ext cx="6286544" cy="3945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4572032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rgbClr val="002060"/>
                </a:solidFill>
                <a:latin typeface="+mn-lt"/>
              </a:rPr>
              <a:t>Современные  </a:t>
            </a:r>
            <a:r>
              <a:rPr lang="ru-RU" sz="3100" b="1" i="1" dirty="0" smtClean="0">
                <a:solidFill>
                  <a:srgbClr val="002060"/>
                </a:solidFill>
                <a:latin typeface="+mn-lt"/>
              </a:rPr>
              <a:t>интерактивные панели могут реагировать одновременно на прикосновения пальчиков трёх и более детей, что позволяет использовать их для командной работы. При этом воспитанники не пассивно участвуют в процессе обучения, а активно влияют на его ход. Знакомство с интерактивными технологиями на начальном этапе развития положительно сказывается на дальнейшем их использовании в обучении и повседневной жизни. </a:t>
            </a:r>
            <a:endParaRPr lang="ru-RU" b="1" i="1" dirty="0">
              <a:solidFill>
                <a:srgbClr val="002060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Лилия\Desktop\фото\20151130_1126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 rot="10800000">
            <a:off x="1142976" y="857232"/>
            <a:ext cx="6786610" cy="502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то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1239514" y="928670"/>
            <a:ext cx="6761510" cy="4857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85918" y="928670"/>
            <a:ext cx="564358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A20000"/>
                </a:solidFill>
                <a:latin typeface="Garamond" pitchFamily="18" charset="0"/>
              </a:rPr>
              <a:t>Коррекционные занятия, проводимые с использованием интерактивных технологий, позволяют легче завладеть вниманием ребёнка и вовлечь его в процесс общения. Очень важна возможность использования различных звуков и цветовой кодировки. </a:t>
            </a:r>
            <a:endParaRPr lang="ru-RU" sz="2400" b="1" i="1" dirty="0" smtClean="0">
              <a:solidFill>
                <a:srgbClr val="A20000"/>
              </a:solidFill>
              <a:latin typeface="Garamond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A20000"/>
                </a:solidFill>
                <a:latin typeface="Garamond" pitchFamily="18" charset="0"/>
              </a:rPr>
              <a:t>Обнаружив </a:t>
            </a:r>
            <a:r>
              <a:rPr lang="ru-RU" sz="2400" b="1" i="1" dirty="0" smtClean="0">
                <a:solidFill>
                  <a:srgbClr val="A20000"/>
                </a:solidFill>
                <a:latin typeface="Garamond" pitchFamily="18" charset="0"/>
              </a:rPr>
              <a:t>заинтересованность ребёнка в работе с формой, цветом или другим воздействием, можно скорректировать программу для развития его самосознания и личности. </a:t>
            </a:r>
            <a:endParaRPr lang="ru-RU" sz="2400" b="1" i="1" dirty="0">
              <a:solidFill>
                <a:srgbClr val="A20000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hild (257).gi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3357554" y="3071810"/>
            <a:ext cx="3500462" cy="2590805"/>
          </a:xfrm>
        </p:spPr>
      </p:pic>
      <p:sp>
        <p:nvSpPr>
          <p:cNvPr id="5" name="TextBox 4"/>
          <p:cNvSpPr txBox="1"/>
          <p:nvPr/>
        </p:nvSpPr>
        <p:spPr>
          <a:xfrm>
            <a:off x="1500166" y="1643050"/>
            <a:ext cx="64913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 </a:t>
            </a:r>
            <a:r>
              <a:rPr lang="ru-RU" sz="4800" b="1" dirty="0" smtClean="0">
                <a:solidFill>
                  <a:srgbClr val="A20000"/>
                </a:solidFill>
              </a:rPr>
              <a:t>Спасибо за внимание!</a:t>
            </a:r>
            <a:endParaRPr lang="ru-RU" sz="4800" b="1" dirty="0">
              <a:solidFill>
                <a:srgbClr val="A2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500726"/>
          </a:xfrm>
        </p:spPr>
        <p:txBody>
          <a:bodyPr>
            <a:noAutofit/>
          </a:bodyPr>
          <a:lstStyle/>
          <a:p>
            <a:endParaRPr lang="ru-RU" sz="1600" b="1" dirty="0" smtClean="0">
              <a:solidFill>
                <a:schemeClr val="bg1"/>
              </a:solidFill>
            </a:endParaRPr>
          </a:p>
          <a:p>
            <a:endParaRPr lang="ru-RU" sz="1600" b="1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    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Традиционные методы порой оказываются бесполезными и просто неспособными удержать внимание особых детей. Поэтому использование интерактивных технологий в работе становится важным и зачастую необходимым условием поддержания интереса детей к занятиям с педагогом.</a:t>
            </a:r>
            <a:b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     В своем проекте я расскажу о применении интерактивных технологий в целях формирования речи и развития  творческого потенциала ребенка.</a:t>
            </a:r>
          </a:p>
          <a:p>
            <a:pPr algn="just">
              <a:buNone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       Сегодня основой работы любого специалиста в области образования является использование новейших технологий, в том числе интерактивных. Преимуществами их применения можно назвать как возможность игровой деятельности, направленной на индивидуализацию процесса обучения, так и </a:t>
            </a:r>
            <a:r>
              <a:rPr lang="ru-RU" sz="1800" b="1" dirty="0" err="1" smtClean="0">
                <a:solidFill>
                  <a:schemeClr val="tx2">
                    <a:lumMod val="50000"/>
                  </a:schemeClr>
                </a:solidFill>
              </a:rPr>
              <a:t>полисенсорное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 воздействие, позволяющее сочетать слуховое восприятие информации с опорой на зрительный контроль. Всё это играет немаловажную роль в работе с детьми, имеющими отклонения в  развитии.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857231"/>
            <a:ext cx="7858180" cy="50720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      В нашем саду созданы все условия для развития творческих способностей детей с особыми образовательными потребностями. В своей работе я регулярно использую такие новшества, как:</a:t>
            </a:r>
          </a:p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    интерактивная доска;</a:t>
            </a:r>
          </a:p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    интерактивная панель;</a:t>
            </a:r>
          </a:p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    интерактивный стол;</a:t>
            </a:r>
          </a:p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    световой стол;</a:t>
            </a:r>
          </a:p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    интерактивная песочница;</a:t>
            </a:r>
          </a:p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    интерактивный пол;</a:t>
            </a:r>
          </a:p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   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логотренажер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ru-RU" sz="1600" b="1" i="1" dirty="0" smtClean="0">
                <a:solidFill>
                  <a:srgbClr val="A20000"/>
                </a:solidFill>
              </a:rPr>
              <a:t>Цель работы:</a:t>
            </a:r>
            <a:r>
              <a:rPr lang="ru-RU" sz="1600" b="1" dirty="0" smtClean="0">
                <a:solidFill>
                  <a:srgbClr val="A20000"/>
                </a:solidFill>
              </a:rPr>
              <a:t>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адаптация ребенка к жизни в социуме через развитие его творческого потенциала  за счет включения в информационное пространство.</a:t>
            </a:r>
          </a:p>
          <a:p>
            <a:pPr>
              <a:buNone/>
            </a:pPr>
            <a:r>
              <a:rPr lang="ru-RU" sz="1600" b="1" i="1" dirty="0" smtClean="0">
                <a:solidFill>
                  <a:srgbClr val="A20000"/>
                </a:solidFill>
              </a:rPr>
              <a:t>Задачи:</a:t>
            </a:r>
            <a:endParaRPr lang="ru-RU" sz="1600" b="1" dirty="0" smtClean="0">
              <a:solidFill>
                <a:srgbClr val="A20000"/>
              </a:solidFill>
            </a:endParaRPr>
          </a:p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    развитие творческого воображения;</a:t>
            </a:r>
          </a:p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    развитие дыхания и голоса;</a:t>
            </a:r>
          </a:p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    формирование музыкального слуха;</a:t>
            </a:r>
          </a:p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    развитие ручной моторики через художественное творчество;</a:t>
            </a:r>
          </a:p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    формирование коммуникативных навыков в процессе интерактивных игр.</a:t>
            </a:r>
          </a:p>
          <a:p>
            <a:pPr>
              <a:buNone/>
            </a:pPr>
            <a:endParaRPr lang="ru-RU" sz="16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714356"/>
            <a:ext cx="7829576" cy="1214446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A20000"/>
                </a:solidFill>
                <a:latin typeface="+mn-lt"/>
              </a:rPr>
              <a:t>Создание новой реальности с помощью интерактивной песочницы способствует развитию творческого  воображения ребенка, развивает мелкую моторику, формирует познавательную активность.</a:t>
            </a:r>
            <a:endParaRPr lang="ru-RU" sz="2000" b="1" i="1" dirty="0">
              <a:solidFill>
                <a:srgbClr val="A20000"/>
              </a:solidFill>
              <a:latin typeface="+mn-lt"/>
            </a:endParaRPr>
          </a:p>
        </p:txBody>
      </p:sp>
      <p:pic>
        <p:nvPicPr>
          <p:cNvPr id="4" name="Содержимое 3" descr="фото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1357290" y="2000239"/>
            <a:ext cx="6357982" cy="4357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1285852" y="642918"/>
            <a:ext cx="6599861" cy="5214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то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1643042" y="642918"/>
            <a:ext cx="5850772" cy="5572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1643042" y="2357430"/>
            <a:ext cx="5850281" cy="3947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285852" y="357166"/>
            <a:ext cx="67151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A20000"/>
                </a:solidFill>
              </a:rPr>
              <a:t>Использование </a:t>
            </a:r>
            <a:r>
              <a:rPr lang="ru-RU" sz="2000" b="1" dirty="0" err="1" smtClean="0">
                <a:solidFill>
                  <a:srgbClr val="A20000"/>
                </a:solidFill>
              </a:rPr>
              <a:t>логотренажера</a:t>
            </a:r>
            <a:r>
              <a:rPr lang="ru-RU" sz="2000" b="1" dirty="0" smtClean="0">
                <a:solidFill>
                  <a:srgbClr val="A20000"/>
                </a:solidFill>
              </a:rPr>
              <a:t> учит ребенка управлять своим голосом, контролировать  его высоту и силу; позволяет формировать правильное дыхание.</a:t>
            </a:r>
          </a:p>
          <a:p>
            <a:pPr algn="ctr"/>
            <a:r>
              <a:rPr lang="ru-RU" sz="2000" b="1" dirty="0" err="1" smtClean="0">
                <a:solidFill>
                  <a:srgbClr val="A20000"/>
                </a:solidFill>
              </a:rPr>
              <a:t>Логотренажер</a:t>
            </a:r>
            <a:r>
              <a:rPr lang="ru-RU" sz="2000" b="1" dirty="0" smtClean="0">
                <a:solidFill>
                  <a:srgbClr val="A20000"/>
                </a:solidFill>
              </a:rPr>
              <a:t> помогает формировать интонацию речи, регулировать ее темп, звучание, корректировать произносимые звуки</a:t>
            </a:r>
            <a:r>
              <a:rPr lang="ru-RU" sz="2000" b="1" dirty="0" smtClean="0">
                <a:solidFill>
                  <a:srgbClr val="A20000"/>
                </a:solidFill>
              </a:rPr>
              <a:t>. </a:t>
            </a:r>
            <a:endParaRPr lang="ru-RU" sz="2000" b="1" dirty="0">
              <a:solidFill>
                <a:srgbClr val="A2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928670"/>
            <a:ext cx="7572428" cy="1428760"/>
          </a:xfrm>
        </p:spPr>
        <p:txBody>
          <a:bodyPr>
            <a:no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</a:rPr>
              <a:t/>
            </a:r>
            <a:br>
              <a:rPr lang="ru-RU" sz="1600" b="1" i="1" dirty="0" smtClean="0">
                <a:solidFill>
                  <a:schemeClr val="bg1"/>
                </a:solidFill>
              </a:rPr>
            </a:br>
            <a:r>
              <a:rPr lang="ru-RU" sz="1600" b="1" dirty="0" smtClean="0">
                <a:solidFill>
                  <a:srgbClr val="A20000"/>
                </a:solidFill>
                <a:latin typeface="+mn-lt"/>
              </a:rPr>
              <a:t>Интерактивный пол  подходит для образовательной деятельности, релаксации, </a:t>
            </a:r>
            <a:r>
              <a:rPr lang="ru-RU" sz="1600" b="1" dirty="0" err="1" smtClean="0">
                <a:solidFill>
                  <a:srgbClr val="A20000"/>
                </a:solidFill>
                <a:latin typeface="+mn-lt"/>
              </a:rPr>
              <a:t>цветотерапии</a:t>
            </a:r>
            <a:r>
              <a:rPr lang="ru-RU" sz="1600" b="1" dirty="0" smtClean="0">
                <a:solidFill>
                  <a:srgbClr val="A20000"/>
                </a:solidFill>
                <a:latin typeface="+mn-lt"/>
              </a:rPr>
              <a:t>, </a:t>
            </a:r>
            <a:r>
              <a:rPr lang="ru-RU" sz="1600" b="1" dirty="0" err="1" smtClean="0">
                <a:solidFill>
                  <a:srgbClr val="A20000"/>
                </a:solidFill>
                <a:latin typeface="+mn-lt"/>
              </a:rPr>
              <a:t>психокоррекции</a:t>
            </a:r>
            <a:r>
              <a:rPr lang="ru-RU" sz="1600" b="1" dirty="0" smtClean="0">
                <a:solidFill>
                  <a:srgbClr val="A20000"/>
                </a:solidFill>
                <a:latin typeface="+mn-lt"/>
              </a:rPr>
              <a:t> детей.</a:t>
            </a:r>
            <a:br>
              <a:rPr lang="ru-RU" sz="1600" b="1" dirty="0" smtClean="0">
                <a:solidFill>
                  <a:srgbClr val="A20000"/>
                </a:solidFill>
                <a:latin typeface="+mn-lt"/>
              </a:rPr>
            </a:br>
            <a:r>
              <a:rPr lang="ru-RU" sz="1600" b="1" dirty="0" smtClean="0">
                <a:solidFill>
                  <a:srgbClr val="A20000"/>
                </a:solidFill>
                <a:latin typeface="+mn-lt"/>
              </a:rPr>
              <a:t>Погружая в новую реальность ,предлагаем ребенку моделировать игровое пространство. Также преимуществами является развитие общей моторики, мышления, воображения. </a:t>
            </a:r>
            <a:r>
              <a:rPr lang="ru-RU" sz="1600" b="1" i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1600" b="1" i="1" dirty="0" smtClean="0">
                <a:solidFill>
                  <a:schemeClr val="bg1"/>
                </a:solidFill>
                <a:latin typeface="+mn-lt"/>
              </a:rPr>
            </a:br>
            <a:endParaRPr lang="ru-RU" sz="1600" b="1" i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Содержимое 3" descr="фото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2143108" y="2500306"/>
            <a:ext cx="5357850" cy="3747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фото7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785786" y="1071546"/>
            <a:ext cx="3500462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фото8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tretch>
            <a:fillRect/>
          </a:stretch>
        </p:blipFill>
        <p:spPr>
          <a:xfrm>
            <a:off x="4643438" y="1071546"/>
            <a:ext cx="3643320" cy="4500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40000"/>
      </a:hlink>
      <a:folHlink>
        <a:srgbClr val="E36C09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1241</TotalTime>
  <Words>320</Words>
  <Application>Microsoft Office PowerPoint</Application>
  <PresentationFormat>Экран (4:3)</PresentationFormat>
  <Paragraphs>36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Создание новой реальности с помощью интерактивной песочницы способствует развитию творческого  воображения ребенка, развивает мелкую моторику, формирует познавательную активность.</vt:lpstr>
      <vt:lpstr>Слайд 5</vt:lpstr>
      <vt:lpstr>Слайд 6</vt:lpstr>
      <vt:lpstr>Слайд 7</vt:lpstr>
      <vt:lpstr> Интерактивный пол  подходит для образовательной деятельности, релаксации, цветотерапии, психокоррекции детей. Погружая в новую реальность ,предлагаем ребенку моделировать игровое пространство. Также преимуществами является развитие общей моторики, мышления, воображения.  </vt:lpstr>
      <vt:lpstr>Слайд 9</vt:lpstr>
      <vt:lpstr>Слайд 10</vt:lpstr>
      <vt:lpstr>Чтобы повысить познавательный интерес и сделать занятие продуктивнее,  используются работе мультимедийные средства. Материалы мультимедийных презентаций выполняют роль наглядности, которая способствует лучшему восприятию и запоминанию. </vt:lpstr>
      <vt:lpstr>Различные виды заданий, входящих в комплект с интерактивной доской, способствуют всестороннему развитию ребенка. Возможность самостоятельно создавать объекты, выбирая нужный цвет, фигуру, развивает творческие способности и воображение. </vt:lpstr>
      <vt:lpstr>Современные  интерактивные панели могут реагировать одновременно на прикосновения пальчиков трёх и более детей, что позволяет использовать их для командной работы. При этом воспитанники не пассивно участвуют в процессе обучения, а активно влияют на его ход. Знакомство с интерактивными технологиями на начальном этапе развития положительно сказывается на дальнейшем их использовании в обучении и повседневной жизни. 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Lenovo</cp:lastModifiedBy>
  <cp:revision>43</cp:revision>
  <dcterms:created xsi:type="dcterms:W3CDTF">2013-08-20T19:23:00Z</dcterms:created>
  <dcterms:modified xsi:type="dcterms:W3CDTF">2017-05-21T16:58:32Z</dcterms:modified>
</cp:coreProperties>
</file>