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04800" y="304800"/>
            <a:ext cx="3368675" cy="503238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14800" y="304800"/>
            <a:ext cx="3368675" cy="50323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r">
              <a:tabLst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9555162"/>
            <a:ext cx="3368675" cy="503238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14800" y="9555162"/>
            <a:ext cx="3368675" cy="50323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r">
              <a:tabLst/>
            </a:pPr>
            <a:fld id="{763D1470-AB83-4C4C-B3B3-7F0C9DC8E8D6}" type="slidenum">
              <a:rPr lang="en-US" smtClean="0"/>
              <a:pPr algn="r">
                <a:tabLst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l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r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DF055E1-9ED0-4568-B092-CB4520033461}" type="datetime1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wrap="square" lIns="0" tIns="0" rIns="0" bIns="0" anchor="ctr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square" lIns="0" tIns="0" rIns="0" bIns="0" anchorCtr="0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r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2AB35230-451B-423A-AB56-944A40C3F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indent="-216000" algn="l" defTabSz="914400" rtl="0" eaLnBrk="1" latinLnBrk="0" hangingPunct="1">
      <a:defRPr sz="2000" kern="1200">
        <a:solidFill>
          <a:srgbClr val="000000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 w="0">
            <a:noFill/>
          </a:ln>
        </p:spPr>
        <p:txBody>
          <a:bodyPr wrap="square" lIns="90000" tIns="45000" rIns="90000" bIns="45000" anchor="t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21.3.16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>
          <a:xfrm>
            <a:off x="-29160" y="-16453"/>
            <a:ext cx="9197722" cy="1085991"/>
            <a:chOff x="-18" y="-10"/>
            <a:chExt cx="5792" cy="683"/>
          </a:xfrm>
        </p:grpSpPr>
      </p:grp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/>
          <a:p>
            <a:r>
              <a:rPr lang="ru-RU" dirty="0" smtClean="0"/>
              <a:t>Для правки текста заголовка щелкните мышьюОбразец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/>
          <a:p>
            <a:pPr lvl="0"/>
            <a:r>
              <a:rPr lang="en-US" smtClean="0"/>
              <a:t>Для правки структуры щелкните мышьюВторой уровень структурыТретий уровень структурыЧетвёртый уровень структурыПятый уровень структурыШестой уровень структурыСедьмой уровень структурыВосьмой уровень структуры</a:t>
            </a:r>
          </a:p>
          <a:p>
            <a:pPr lvl="1"/>
            <a:r>
              <a:rPr lang="en-US" smtClean="0"/>
              <a:t>Девятый уровень структурыОбразец текста</a:t>
            </a:r>
          </a:p>
          <a:p>
            <a:pPr lvl="2"/>
            <a:r>
              <a:rPr lang="en-US" smtClean="0"/>
              <a:t>Второй уровень</a:t>
            </a:r>
          </a:p>
          <a:p>
            <a:pPr lvl="3"/>
            <a:r>
              <a:rPr lang="en-US" smtClean="0"/>
              <a:t>Третий уровень</a:t>
            </a:r>
          </a:p>
          <a:p>
            <a:pPr lvl="4"/>
            <a:r>
              <a:rPr lang="en-US" smtClean="0"/>
              <a:t>Четвертый уровень</a:t>
            </a:r>
          </a:p>
          <a:p>
            <a:pPr lvl="5"/>
            <a:r>
              <a:rPr lang="en-US" smtClean="0"/>
              <a:t>Пятый уровень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/>
          <a:lstStyle>
            <a:lvl1pPr algn="l">
              <a:defRPr lang="en-US" sz="1800" kern="0">
                <a:solidFill>
                  <a:srgbClr val="000000"/>
                </a:solidFill>
                <a:latin typeface="Constantia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dirty="0" smtClean="0">
                <a:solidFill>
                  <a:srgbClr val="000000"/>
                </a:solidFill>
                <a:latin typeface="Constantia" charset="0"/>
              </a:rPr>
              <a:t>21.3.16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/>
          <a:lstStyle>
            <a:lvl1pPr algn="l">
              <a:defRPr lang="en-US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/>
          <a:lstStyle>
            <a:lvl1pPr algn="l">
              <a:defRPr lang="en-US" sz="1800" kern="0">
                <a:solidFill>
                  <a:srgbClr val="000000"/>
                </a:solidFill>
                <a:latin typeface="Constantia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dirty="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buNone/>
        <a:defRPr sz="1800" kern="1200">
          <a:solidFill>
            <a:srgbClr val="000000"/>
          </a:solidFill>
          <a:latin typeface="Constanti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18"/>
        </a:spcAft>
        <a:defRPr sz="2600" u="none" kern="1200">
          <a:solidFill>
            <a:srgbClr val="000000"/>
          </a:solidFill>
          <a:latin typeface="Constantia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134"/>
        </a:spcAft>
        <a:defRPr sz="2100" u="none" kern="0">
          <a:solidFill>
            <a:srgbClr val="000000"/>
          </a:solidFill>
          <a:latin typeface="Constantia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851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567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>
          <a:solidFill>
            <a:srgbClr val="000000"/>
          </a:solidFill>
          <a:latin typeface="Constanti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i="0" smtClean="0">
                <a:solidFill>
                  <a:srgbClr val="000000"/>
                </a:solidFill>
                <a:latin typeface="Constantia" charset="0"/>
              </a:rPr>
              <a:t>21.3.16</a:t>
            </a:r>
            <a:endParaRPr lang="en-US" sz="1800" i="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400" smtClean="0"/>
              <a:pPr marL="0" indent="0" algn="l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400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2743200" y="4648200"/>
            <a:ext cx="5715000" cy="1928813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МБДОУ № 54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Учитель-логопед</a:t>
            </a:r>
            <a:r>
              <a:rPr lang="en-US" sz="2800" b="1" i="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: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Гадаборшева</a:t>
            </a:r>
            <a:r>
              <a:rPr lang="en-US" sz="2800" b="1" i="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Милана</a:t>
            </a:r>
            <a:r>
              <a:rPr lang="en-US" sz="2800" b="1" i="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 </a:t>
            </a:r>
            <a:r>
              <a:rPr lang="en-US" sz="2800" b="1" i="0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Хусеновна</a:t>
            </a:r>
            <a:endParaRPr lang="en-US" sz="2800" b="1" i="0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charset="0"/>
            </a:endParaRPr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819400" y="838200"/>
            <a:ext cx="5809800" cy="366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4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1" dirty="0" err="1" smtClean="0">
                <a:ln w="50800"/>
                <a:solidFill>
                  <a:schemeClr val="tx1"/>
                </a:solidFill>
                <a:latin typeface="Calibri" charset="0"/>
              </a:rPr>
              <a:t>Образовательная</a:t>
            </a:r>
            <a:r>
              <a:rPr lang="en-US" sz="3600" b="1" i="1" dirty="0" smtClean="0">
                <a:ln w="50800"/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3600" b="1" i="1" dirty="0" err="1" smtClean="0">
                <a:ln w="50800"/>
                <a:solidFill>
                  <a:schemeClr val="tx1"/>
                </a:solidFill>
                <a:latin typeface="Calibri" charset="0"/>
              </a:rPr>
              <a:t>зона</a:t>
            </a:r>
            <a:endParaRPr lang="en-US" sz="3600" b="1" i="1" dirty="0" smtClean="0">
              <a:ln w="50800"/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1071720"/>
            <a:ext cx="9143640" cy="578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4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215326"/>
            <a:ext cx="9143640" cy="5643360"/>
          </a:xfrm>
          <a:prstGeom prst="rect">
            <a:avLst/>
          </a:prstGeom>
          <a:ln w="0"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Методическая</a:t>
            </a:r>
            <a:r>
              <a:rPr kumimoji="0" lang="en-US" sz="3600" b="1" i="1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зона</a:t>
            </a:r>
            <a:endParaRPr kumimoji="0" lang="en-US" sz="3600" b="1" i="1" u="none" strike="noStrike" kern="1200" cap="none" spc="0" normalizeH="0" baseline="0" noProof="0" dirty="0" smtClean="0">
              <a:ln w="50800"/>
              <a:solidFill>
                <a:schemeClr val="tx1"/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240" cy="9997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1" dirty="0" err="1" smtClean="0">
                <a:ln w="50800"/>
                <a:solidFill>
                  <a:schemeClr val="tx1"/>
                </a:solidFill>
                <a:latin typeface="Calibri" charset="0"/>
              </a:rPr>
              <a:t>Зона</a:t>
            </a:r>
            <a:r>
              <a:rPr lang="en-US" sz="4000" b="1" i="1" dirty="0" smtClean="0">
                <a:ln w="50800"/>
                <a:solidFill>
                  <a:schemeClr val="tx1"/>
                </a:solidFill>
                <a:latin typeface="Calibri" charset="0"/>
              </a:rPr>
              <a:t> ТСО</a:t>
            </a:r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1000080"/>
            <a:ext cx="9143640" cy="585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5400000">
            <a:off x="3665471" y="1135129"/>
            <a:ext cx="4343401" cy="542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Custom 2"/>
          <p:cNvSpPr/>
          <p:nvPr/>
        </p:nvSpPr>
        <p:spPr>
          <a:xfrm>
            <a:off x="2057400" y="228600"/>
            <a:ext cx="683412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 anchor="t" anchorCtr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И </a:t>
            </a:r>
            <a:r>
              <a:rPr lang="en-US" sz="2800" b="1" i="0" kern="1200" dirty="0" err="1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так</a:t>
            </a: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! </a:t>
            </a:r>
            <a:endParaRPr lang="ru-RU" sz="2800" b="1" i="0" kern="1200" dirty="0" smtClean="0">
              <a:ln w="50800"/>
              <a:solidFill>
                <a:sysClr val="windowText" lastClr="000000"/>
              </a:solidFill>
              <a:latin typeface="Times New Roman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err="1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Добро</a:t>
            </a: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 </a:t>
            </a:r>
            <a:r>
              <a:rPr lang="en-US" sz="2800" b="1" i="0" kern="1200" dirty="0" err="1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пожаловать</a:t>
            </a: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 </a:t>
            </a:r>
            <a:endParaRPr lang="ru-RU" sz="2800" b="1" i="0" kern="1200" dirty="0" smtClean="0">
              <a:ln w="50800"/>
              <a:solidFill>
                <a:sysClr val="windowText" lastClr="000000"/>
              </a:solidFill>
              <a:latin typeface="Times New Roman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в </a:t>
            </a:r>
            <a:r>
              <a:rPr lang="en-US" sz="2800" b="1" i="0" kern="1200" dirty="0" err="1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логопедический</a:t>
            </a: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 </a:t>
            </a:r>
            <a:r>
              <a:rPr lang="en-US" sz="2800" b="1" i="0" kern="1200" dirty="0" err="1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кабинет</a:t>
            </a:r>
            <a:r>
              <a:rPr lang="en-US" sz="2800" b="1" i="0" kern="1200" dirty="0" smtClean="0">
                <a:ln w="50800"/>
                <a:solidFill>
                  <a:sysClr val="windowText" lastClr="000000"/>
                </a:solidFill>
                <a:latin typeface="Times New Roman" charset="0"/>
              </a:rPr>
              <a:t>!!! </a:t>
            </a:r>
          </a:p>
        </p:txBody>
      </p:sp>
    </p:spTree>
  </p:cSld>
  <p:clrMapOvr>
    <a:masterClrMapping/>
  </p:clrMapOvr>
  <p:transition spd="slow"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4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1" dirty="0" err="1" smtClean="0">
                <a:ln w="50800"/>
                <a:solidFill>
                  <a:schemeClr val="tx1"/>
                </a:solidFill>
                <a:latin typeface="Calibri" charset="0"/>
              </a:rPr>
              <a:t>Сенсомоторная</a:t>
            </a:r>
            <a:r>
              <a:rPr lang="en-US" sz="4000" b="1" i="1" dirty="0" smtClean="0">
                <a:ln w="50800"/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4000" b="1" i="1" dirty="0" err="1" smtClean="0">
                <a:ln w="50800"/>
                <a:solidFill>
                  <a:schemeClr val="tx1"/>
                </a:solidFill>
                <a:latin typeface="Calibri" charset="0"/>
              </a:rPr>
              <a:t>зона</a:t>
            </a:r>
            <a:endParaRPr lang="en-US" sz="4000" b="1" i="1" dirty="0" smtClean="0">
              <a:ln w="50800"/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3" name="Placeholder 3" descr="Picture 3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20" y="857160"/>
            <a:ext cx="8283960" cy="578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858292" y="1286563"/>
            <a:ext cx="6857640" cy="5143320"/>
          </a:xfrm>
          <a:prstGeom prst="rect">
            <a:avLst/>
          </a:prstGeom>
          <a:ln w="0"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Игровая</a:t>
            </a:r>
            <a:r>
              <a:rPr kumimoji="0" lang="en-US" sz="3600" b="1" i="1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зона</a:t>
            </a:r>
            <a:endParaRPr kumimoji="0" lang="en-US" sz="3600" b="1" i="1" u="none" strike="noStrike" kern="1200" cap="none" spc="0" normalizeH="0" baseline="0" noProof="0" dirty="0" smtClean="0">
              <a:ln w="50800"/>
              <a:solidFill>
                <a:schemeClr val="tx1"/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34614" y="152399"/>
            <a:ext cx="8704586" cy="658518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52400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 anchorCtr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СПАСИБО ЗА ВНИМАНИЕ!!!</a:t>
            </a:r>
            <a:endParaRPr kumimoji="0" lang="en-US" sz="3600" b="1" i="1" u="none" strike="noStrike" kern="1200" cap="none" spc="0" normalizeH="0" baseline="0" noProof="0" dirty="0" smtClean="0">
              <a:ln w="50800"/>
              <a:solidFill>
                <a:schemeClr val="tx1"/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4648200" cy="144780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Зоны</a:t>
            </a:r>
            <a:r>
              <a:rPr lang="en-US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ru-RU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/>
            </a:r>
            <a:br>
              <a:rPr lang="ru-RU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</a:br>
            <a:r>
              <a:rPr lang="en-US" sz="3200" b="1" i="0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логопедического</a:t>
            </a:r>
            <a:r>
              <a:rPr lang="en-US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ru-RU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/>
            </a:r>
            <a:br>
              <a:rPr lang="ru-RU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</a:br>
            <a:r>
              <a:rPr lang="en-US" sz="3200" b="1" i="0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кабинета</a:t>
            </a:r>
            <a:r>
              <a:rPr lang="en-US" sz="3200" b="1" i="0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6178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коррекции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звукопроизношения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Образовательная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Методическая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Информационная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ТСО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Сенсомоторная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зона</a:t>
            </a:r>
            <a:r>
              <a:rPr lang="en-US" sz="2800" b="1" i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 </a:t>
            </a:r>
            <a:endParaRPr lang="ru-RU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514350" indent="-514350" algn="ctr">
              <a:spcBef>
                <a:spcPts val="519"/>
              </a:spcBef>
              <a:spcAft>
                <a:spcPts val="1418"/>
              </a:spcAft>
              <a:buFont typeface="+mj-lt"/>
              <a:buAutoNum type="arabicPeriod"/>
              <a:tabLst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charset="0"/>
              </a:rPr>
              <a:t>Игровая</a:t>
            </a:r>
            <a:endParaRPr lang="en-US" sz="2800" b="1" i="1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charset="0"/>
            </a:endParaRPr>
          </a:p>
          <a:p>
            <a:pPr marL="0" indent="0" algn="ctr">
              <a:spcBef>
                <a:spcPts val="519"/>
              </a:spcBef>
              <a:spcAft>
                <a:spcPts val="1418"/>
              </a:spcAft>
              <a:buNone/>
              <a:tabLst/>
            </a:pPr>
            <a:endParaRPr lang="en-US" sz="2600" b="0" i="0" dirty="0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onstantia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240" cy="83820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1" dirty="0" err="1" smtClean="0">
                <a:ln w="50800"/>
                <a:solidFill>
                  <a:sysClr val="windowText" lastClr="000000"/>
                </a:solidFill>
                <a:latin typeface="Calibri" charset="0"/>
              </a:rPr>
              <a:t>Зона</a:t>
            </a:r>
            <a:r>
              <a:rPr lang="en-US" sz="4000" b="1" i="1" dirty="0" smtClean="0">
                <a:ln w="50800"/>
                <a:solidFill>
                  <a:sysClr val="windowText" lastClr="000000"/>
                </a:solidFill>
                <a:latin typeface="Calibri" charset="0"/>
              </a:rPr>
              <a:t> </a:t>
            </a:r>
            <a:r>
              <a:rPr lang="en-US" sz="4000" b="1" i="1" dirty="0" err="1" smtClean="0">
                <a:ln w="50800"/>
                <a:solidFill>
                  <a:sysClr val="windowText" lastClr="000000"/>
                </a:solidFill>
                <a:latin typeface="Calibri" charset="0"/>
              </a:rPr>
              <a:t>коррекции</a:t>
            </a:r>
            <a:r>
              <a:rPr lang="en-US" sz="4000" b="1" i="1" dirty="0" smtClean="0">
                <a:ln w="50800"/>
                <a:solidFill>
                  <a:sysClr val="windowText" lastClr="000000"/>
                </a:solidFill>
                <a:latin typeface="Calibri" charset="0"/>
              </a:rPr>
              <a:t> </a:t>
            </a:r>
            <a:r>
              <a:rPr lang="en-US" sz="4000" b="1" i="1" dirty="0" err="1" smtClean="0">
                <a:ln w="50800"/>
                <a:solidFill>
                  <a:sysClr val="windowText" lastClr="000000"/>
                </a:solidFill>
                <a:latin typeface="Calibri" charset="0"/>
              </a:rPr>
              <a:t>звукопроизношения</a:t>
            </a:r>
            <a:endParaRPr lang="en-US" sz="4000" b="1" i="1" dirty="0" smtClean="0">
              <a:ln w="50800"/>
              <a:solidFill>
                <a:sysClr val="windowText" lastClr="000000"/>
              </a:solidFill>
              <a:latin typeface="Calibri" charset="0"/>
            </a:endParaRPr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609600" y="1371600"/>
            <a:ext cx="8154314" cy="496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-10800000">
            <a:off x="1274" y="1046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3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/>
          <a:lstStyle/>
          <a:p>
            <a:endParaRPr/>
          </a:p>
        </p:txBody>
      </p:sp>
      <p:pic>
        <p:nvPicPr>
          <p:cNvPr id="4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</Words>
  <Application>Microsoft Office PowerPoint</Application>
  <PresentationFormat>Экран (4:3)</PresentationFormat>
  <Paragraphs>22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Апекс</vt:lpstr>
      <vt:lpstr>Слайд 1</vt:lpstr>
      <vt:lpstr>Слайд 2</vt:lpstr>
      <vt:lpstr>Слайд 3</vt:lpstr>
      <vt:lpstr>Слайд 4</vt:lpstr>
      <vt:lpstr>Зоны  логопедического  кабинета:</vt:lpstr>
      <vt:lpstr>Зона коррекции звукопроизношения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Образовательная зона</vt:lpstr>
      <vt:lpstr>Слайд 15</vt:lpstr>
      <vt:lpstr>Слайд 16</vt:lpstr>
      <vt:lpstr>Слайд 17</vt:lpstr>
      <vt:lpstr>Слайд 18</vt:lpstr>
      <vt:lpstr>Зона ТСО</vt:lpstr>
      <vt:lpstr>Слайд 20</vt:lpstr>
      <vt:lpstr>Слайд 21</vt:lpstr>
      <vt:lpstr>Сенсомоторная зона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Lenovo</dc:creator>
  <cp:lastModifiedBy>Lenovo</cp:lastModifiedBy>
  <cp:revision>3</cp:revision>
  <dcterms:created xsi:type="dcterms:W3CDTF">2006-08-16T00:00:00Z</dcterms:created>
  <dcterms:modified xsi:type="dcterms:W3CDTF">2016-03-24T14:58:17Z</dcterms:modified>
</cp:coreProperties>
</file>