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 id="271" r:id="rId18"/>
    <p:sldId id="272" r:id="rId19"/>
    <p:sldId id="278" r:id="rId20"/>
    <p:sldId id="273" r:id="rId21"/>
    <p:sldId id="277" r:id="rId22"/>
    <p:sldId id="274" r:id="rId23"/>
    <p:sldId id="275" r:id="rId24"/>
    <p:sldId id="276" r:id="rId25"/>
    <p:sldId id="279" r:id="rId26"/>
    <p:sldId id="280" r:id="rId27"/>
    <p:sldId id="283" r:id="rId28"/>
    <p:sldId id="281" r:id="rId29"/>
    <p:sldId id="282"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sorterViewPr>
    <p:cViewPr>
      <p:scale>
        <a:sx n="52" d="100"/>
        <a:sy n="52" d="100"/>
      </p:scale>
      <p:origin x="0" y="-20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2400" dirty="0" smtClean="0">
                <a:solidFill>
                  <a:schemeClr val="accent6">
                    <a:lumMod val="50000"/>
                  </a:schemeClr>
                </a:solidFill>
                <a:latin typeface="Times New Roman" panose="02020603050405020304" pitchFamily="18" charset="0"/>
                <a:cs typeface="Times New Roman" panose="02020603050405020304" pitchFamily="18" charset="0"/>
              </a:rPr>
              <a:t>МБДОУ «Детский сад № 54 комбинированного вида»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Организация рабочего пространства</a:t>
            </a:r>
            <a:endParaRPr lang="ru-RU"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pPr algn="ctr"/>
            <a:r>
              <a:rPr lang="ru-RU" sz="5400" dirty="0" smtClean="0">
                <a:solidFill>
                  <a:schemeClr val="accent6">
                    <a:lumMod val="50000"/>
                  </a:schemeClr>
                </a:solidFill>
                <a:latin typeface="Times New Roman" panose="02020603050405020304" pitchFamily="18" charset="0"/>
                <a:cs typeface="Times New Roman" panose="02020603050405020304" pitchFamily="18" charset="0"/>
              </a:rPr>
              <a:t>Педагога-психолога</a:t>
            </a:r>
            <a:endParaRPr lang="ru-RU" sz="5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751381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507863" y="2228044"/>
            <a:ext cx="5692462" cy="42693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21971" y="-38637"/>
            <a:ext cx="5572258" cy="4179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25206803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09600" y="283335"/>
            <a:ext cx="7890456" cy="5917842"/>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extLst>
      <p:ext uri="{BB962C8B-B14F-4D97-AF65-F5344CB8AC3E}">
        <p14:creationId xmlns="" xmlns:p14="http://schemas.microsoft.com/office/powerpoint/2010/main" val="117615876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073239" y="347730"/>
            <a:ext cx="8045003" cy="6033752"/>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92562967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047482" y="566671"/>
            <a:ext cx="7718739" cy="5789054"/>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9949966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0972800" cy="2068259"/>
          </a:xfrm>
          <a:prstGeom prst="rect">
            <a:avLst/>
          </a:prstGeom>
        </p:spPr>
        <p:txBody>
          <a:bodyPr wrap="square">
            <a:spAutoFit/>
          </a:bodyPr>
          <a:lstStyle/>
          <a:p>
            <a:pPr>
              <a:lnSpc>
                <a:spcPct val="107000"/>
              </a:lnSpc>
              <a:spcBef>
                <a:spcPts val="500"/>
              </a:spcBef>
              <a:spcAft>
                <a:spcPts val="500"/>
              </a:spcAft>
            </a:pPr>
            <a:r>
              <a:rPr lang="ru-RU" sz="2000" b="1" i="1" kern="150" dirty="0">
                <a:solidFill>
                  <a:schemeClr val="accent6">
                    <a:lumMod val="50000"/>
                  </a:schemeClr>
                </a:solidFill>
                <a:latin typeface="Times New Roman" panose="02020603050405020304" pitchFamily="18" charset="0"/>
                <a:ea typeface="Times New Roman" panose="02020603050405020304" pitchFamily="18" charset="0"/>
                <a:cs typeface="F"/>
              </a:rPr>
              <a:t>Зона релаксации и снятия эмоционального напряжения. </a:t>
            </a:r>
            <a:r>
              <a:rPr lang="ru-RU" sz="2000" kern="150" dirty="0">
                <a:solidFill>
                  <a:schemeClr val="accent6">
                    <a:lumMod val="50000"/>
                  </a:schemeClr>
                </a:solidFill>
                <a:latin typeface="Times New Roman" panose="02020603050405020304" pitchFamily="18" charset="0"/>
                <a:ea typeface="Times New Roman" panose="02020603050405020304" pitchFamily="18" charset="0"/>
                <a:cs typeface="F"/>
              </a:rPr>
              <a:t>В ДОУ</a:t>
            </a:r>
            <a:r>
              <a:rPr lang="ru-RU" sz="2000" b="1" i="1" kern="150" dirty="0">
                <a:solidFill>
                  <a:schemeClr val="accent6">
                    <a:lumMod val="50000"/>
                  </a:schemeClr>
                </a:solidFill>
                <a:latin typeface="Times New Roman" panose="02020603050405020304" pitchFamily="18" charset="0"/>
                <a:ea typeface="Times New Roman" panose="02020603050405020304" pitchFamily="18" charset="0"/>
                <a:cs typeface="F"/>
              </a:rPr>
              <a:t> </a:t>
            </a:r>
            <a:r>
              <a:rPr lang="ru-RU" sz="2000" kern="150" dirty="0">
                <a:solidFill>
                  <a:schemeClr val="accent6">
                    <a:lumMod val="50000"/>
                  </a:schemeClr>
                </a:solidFill>
                <a:latin typeface="Times New Roman" panose="02020603050405020304" pitchFamily="18" charset="0"/>
                <a:ea typeface="Times New Roman" panose="02020603050405020304" pitchFamily="18" charset="0"/>
                <a:cs typeface="F"/>
              </a:rPr>
              <a:t>оборудована сенсорная комната, которая является интерактивной пространственной средой, насыщенная различного рода аудиальными, визуальными и тактильными стимуляторами. Сенсорная комната предполагает создание расслабляющей, успокаивающей обстановки для проведения профилактической и коррекционно-развивающей работы. Все это способствует укреплению психического и физического здоровья дошкольников.</a:t>
            </a:r>
            <a:endParaRPr lang="ru-RU" sz="2000" kern="150" dirty="0">
              <a:solidFill>
                <a:schemeClr val="accent6">
                  <a:lumMod val="50000"/>
                </a:schemeClr>
              </a:solidFill>
              <a:effectLst/>
              <a:latin typeface="Calibri" panose="020F0502020204030204" pitchFamily="34" charset="0"/>
              <a:ea typeface="SimSun" panose="02010600030101010101" pitchFamily="2" charset="-122"/>
              <a:cs typeface="F"/>
            </a:endParaRPr>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064328" y="2063687"/>
            <a:ext cx="6891562" cy="4503368"/>
          </a:xfrm>
          <a:prstGeom prst="roundRect">
            <a:avLst>
              <a:gd name="adj" fmla="val 16667"/>
            </a:avLst>
          </a:prstGeom>
          <a:ln>
            <a:noFill/>
          </a:ln>
          <a:effectLst>
            <a:glow rad="101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06235506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rot="5400000">
            <a:off x="-662940" y="952500"/>
            <a:ext cx="6522720" cy="4892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a:picLocks noChangeAspect="1"/>
          </p:cNvPicPr>
          <p:nvPr/>
        </p:nvPicPr>
        <p:blipFill rotWithShape="1">
          <a:blip r:embed="rId3" cstate="screen">
            <a:extLst>
              <a:ext uri="{28A0092B-C50C-407E-A947-70E740481C1C}">
                <a14:useLocalDpi xmlns="" xmlns:a14="http://schemas.microsoft.com/office/drawing/2010/main" val="0"/>
              </a:ext>
            </a:extLst>
          </a:blip>
          <a:srcRect l="-1685" b="-1867"/>
          <a:stretch/>
        </p:blipFill>
        <p:spPr>
          <a:xfrm>
            <a:off x="5529330" y="1036998"/>
            <a:ext cx="4709374" cy="5112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750144732"/>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38388" y="579548"/>
            <a:ext cx="8027831" cy="6020873"/>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86182349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73995" y="463640"/>
            <a:ext cx="7838941" cy="587920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694318883"/>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700011" y="1957095"/>
            <a:ext cx="6276301" cy="470722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rot="10800000" flipV="1">
            <a:off x="309093" y="230633"/>
            <a:ext cx="8397586" cy="1409617"/>
          </a:xfrm>
          <a:prstGeom prst="rect">
            <a:avLst/>
          </a:prstGeom>
        </p:spPr>
        <p:txBody>
          <a:bodyPr wrap="square">
            <a:spAutoFit/>
          </a:bodyPr>
          <a:lstStyle/>
          <a:p>
            <a:pPr>
              <a:lnSpc>
                <a:spcPct val="107000"/>
              </a:lnSpc>
              <a:spcBef>
                <a:spcPts val="500"/>
              </a:spcBef>
              <a:spcAft>
                <a:spcPts val="500"/>
              </a:spcAft>
            </a:pP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Прибор интерактивный световой «Радость».</a:t>
            </a:r>
            <a:r>
              <a:rPr lang="ru-RU" b="1" i="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При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прикосновении к носику солнышка – загораются глазки и носик, при прикосновении ко рту солнышка загорается само солнышко, при прикосновении к лучам солнца каждый лучик загорается отдельно. </a:t>
            </a:r>
            <a:endParaRPr lang="ru-RU" sz="2000" kern="150" dirty="0">
              <a:solidFill>
                <a:schemeClr val="accent6">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20740884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376514" cy="819955"/>
          </a:xfrm>
        </p:spPr>
        <p:txBody>
          <a:bodyPr>
            <a:normAutofit/>
          </a:bodyPr>
          <a:lstStyle/>
          <a:p>
            <a:r>
              <a:rPr lang="ru-RU" sz="2000" dirty="0">
                <a:solidFill>
                  <a:schemeClr val="accent6">
                    <a:lumMod val="50000"/>
                  </a:schemeClr>
                </a:solidFill>
                <a:latin typeface="Times New Roman" panose="02020603050405020304" pitchFamily="18" charset="0"/>
                <a:cs typeface="Times New Roman" panose="02020603050405020304" pitchFamily="18" charset="0"/>
              </a:rPr>
              <a:t>Великолепный игровой и развивающий элемент для оборудования сенсорной комнаты. Помогает развивать причинно-следственные связи, </a:t>
            </a: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124756" y="1429555"/>
            <a:ext cx="7066208" cy="529965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0183433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4248" y="734096"/>
            <a:ext cx="8474298" cy="4848635"/>
          </a:xfrm>
          <a:prstGeom prst="rect">
            <a:avLst/>
          </a:prstGeom>
        </p:spPr>
        <p:txBody>
          <a:bodyPr wrap="square">
            <a:spAutoFit/>
          </a:bodyPr>
          <a:lstStyle/>
          <a:p>
            <a:pPr algn="ctr">
              <a:lnSpc>
                <a:spcPct val="107000"/>
              </a:lnSpc>
              <a:spcAft>
                <a:spcPts val="800"/>
              </a:spcAft>
            </a:pPr>
            <a:r>
              <a:rPr lang="ru-RU" sz="20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Основные требования к организации кабинета практического психолога в учреждении образования</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Организация рабочего пространства кабинета</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Пространство кабинета  организовано в соответствии со спецификой профессиональной деятельности психолога. Исходя из этого, выделяются  несколько </a:t>
            </a:r>
            <a:r>
              <a:rPr lang="ru-RU" sz="2000" b="1" i="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рабочих зон</a:t>
            </a: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имеющих различную функциональную нагрузку:</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 первичного приема и беседы с клиентом</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 консультативной работы</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 диагностической работы</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 коррекционно-развивающей работы</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зона релаксации и снятия эмоционального напряжения</a:t>
            </a:r>
            <a:endParaRPr lang="ru-RU" sz="2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личная (рабочая) зона психолога</a:t>
            </a:r>
            <a:endParaRPr lang="ru-RU"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4102593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err="1" smtClean="0">
                <a:solidFill>
                  <a:schemeClr val="accent6">
                    <a:lumMod val="50000"/>
                  </a:schemeClr>
                </a:solidFill>
                <a:latin typeface="Times New Roman" panose="02020603050405020304" pitchFamily="18" charset="0"/>
                <a:cs typeface="Times New Roman" panose="02020603050405020304" pitchFamily="18" charset="0"/>
              </a:rPr>
              <a:t>Фибероптическое</a:t>
            </a: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 солнышко.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Яркое </a:t>
            </a:r>
            <a:r>
              <a:rPr lang="ru-RU" sz="2000" dirty="0">
                <a:solidFill>
                  <a:schemeClr val="accent6">
                    <a:lumMod val="50000"/>
                  </a:schemeClr>
                </a:solidFill>
                <a:latin typeface="Times New Roman" panose="02020603050405020304" pitchFamily="18" charset="0"/>
                <a:cs typeface="Times New Roman" panose="02020603050405020304" pitchFamily="18" charset="0"/>
              </a:rPr>
              <a:t>солнышко в самом центре сенсорной комнаты! Водопад волокон, изменяющих свой цвет вдоль волокна. Безопасные волокна. В центре солнца расположено безопасное зеркало для увеличения визуального эффекта свечения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оптоволокна.</a:t>
            </a: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rot="5400000">
            <a:off x="2088209" y="2455527"/>
            <a:ext cx="4573431" cy="3806511"/>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55337803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rot="5400000">
            <a:off x="1698940" y="899377"/>
            <a:ext cx="6051991" cy="5232042"/>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26625807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452" y="145960"/>
            <a:ext cx="8596668" cy="1320800"/>
          </a:xfrm>
        </p:spPr>
        <p:txBody>
          <a:bodyPr>
            <a:noAutofit/>
          </a:bodyPr>
          <a:lstStyle/>
          <a:p>
            <a:pPr algn="ctr"/>
            <a:r>
              <a:rPr lang="ru-RU" sz="2400" dirty="0">
                <a:solidFill>
                  <a:schemeClr val="accent6">
                    <a:lumMod val="50000"/>
                  </a:schemeClr>
                </a:solidFill>
                <a:latin typeface="Times New Roman" panose="02020603050405020304" pitchFamily="18" charset="0"/>
                <a:cs typeface="Times New Roman" panose="02020603050405020304" pitchFamily="18" charset="0"/>
              </a:rPr>
              <a:t>Пучок </a:t>
            </a:r>
            <a:r>
              <a:rPr lang="ru-RU" sz="2400" dirty="0" err="1">
                <a:solidFill>
                  <a:schemeClr val="accent6">
                    <a:lumMod val="50000"/>
                  </a:schemeClr>
                </a:solidFill>
                <a:latin typeface="Times New Roman" panose="02020603050405020304" pitchFamily="18" charset="0"/>
                <a:cs typeface="Times New Roman" panose="02020603050405020304" pitchFamily="18" charset="0"/>
              </a:rPr>
              <a:t>фибероптических</a:t>
            </a:r>
            <a:r>
              <a:rPr lang="ru-RU" sz="2400" dirty="0">
                <a:solidFill>
                  <a:schemeClr val="accent6">
                    <a:lumMod val="50000"/>
                  </a:schemeClr>
                </a:solidFill>
                <a:latin typeface="Times New Roman" panose="02020603050405020304" pitchFamily="18" charset="0"/>
                <a:cs typeface="Times New Roman" panose="02020603050405020304" pitchFamily="18" charset="0"/>
              </a:rPr>
              <a:t> волокон с боковым свечением "Звездный </a:t>
            </a:r>
            <a:r>
              <a:rPr lang="ru-RU" sz="2400" dirty="0" smtClean="0">
                <a:solidFill>
                  <a:schemeClr val="accent6">
                    <a:lumMod val="50000"/>
                  </a:schemeClr>
                </a:solidFill>
                <a:latin typeface="Times New Roman" panose="02020603050405020304" pitchFamily="18" charset="0"/>
                <a:cs typeface="Times New Roman" panose="02020603050405020304" pitchFamily="18" charset="0"/>
              </a:rPr>
              <a:t>дождь«.</a:t>
            </a:r>
            <a:r>
              <a:rPr lang="ru-RU" sz="2400" dirty="0"/>
              <a:t> </a:t>
            </a:r>
            <a:r>
              <a:rPr lang="ru-RU" sz="2400" dirty="0">
                <a:solidFill>
                  <a:schemeClr val="accent6">
                    <a:lumMod val="50000"/>
                  </a:schemeClr>
                </a:solidFill>
                <a:latin typeface="Times New Roman" panose="02020603050405020304" pitchFamily="18" charset="0"/>
                <a:cs typeface="Times New Roman" panose="02020603050405020304" pitchFamily="18" charset="0"/>
              </a:rPr>
              <a:t>Совершенно безопасные волокна можно перебирать, держать, обнимать. Изменяющиеся цвета привлекают внимание, успокаивают, хорошо концентрируют внимание. </a:t>
            </a: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661375" y="2157212"/>
            <a:ext cx="6194738" cy="4646054"/>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9312749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i="1" dirty="0">
                <a:solidFill>
                  <a:schemeClr val="accent6">
                    <a:lumMod val="50000"/>
                  </a:schemeClr>
                </a:solidFill>
                <a:latin typeface="Times New Roman" panose="02020603050405020304" pitchFamily="18" charset="0"/>
                <a:cs typeface="Times New Roman" panose="02020603050405020304" pitchFamily="18" charset="0"/>
              </a:rPr>
              <a:t>Настенное панно с тучкой не оставит равнодушным ни одного ребенка. Зеркальное панно увеличивает световой эффект оптоволокна.  </a:t>
            </a:r>
            <a:endParaRPr lang="ru-RU" sz="28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849386" y="2039788"/>
            <a:ext cx="6252563" cy="4689423"/>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79397472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chemeClr val="accent6">
                    <a:lumMod val="50000"/>
                  </a:schemeClr>
                </a:solidFill>
                <a:latin typeface="Times New Roman" panose="02020603050405020304" pitchFamily="18" charset="0"/>
                <a:cs typeface="Times New Roman" panose="02020603050405020304" pitchFamily="18" charset="0"/>
              </a:rPr>
              <a:t>Сенсорная дорожка развивает тактильные ощущения, формируют правильное строение стопы, массажирует ножки, развивает зрительную память. </a:t>
            </a:r>
            <a:endParaRPr lang="ru-RU"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524000" y="1877097"/>
            <a:ext cx="6486659" cy="4864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0203399"/>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solidFill>
                  <a:schemeClr val="accent6">
                    <a:lumMod val="50000"/>
                  </a:schemeClr>
                </a:solidFill>
                <a:latin typeface="Times New Roman" panose="02020603050405020304" pitchFamily="18" charset="0"/>
                <a:cs typeface="Times New Roman" panose="02020603050405020304" pitchFamily="18" charset="0"/>
              </a:rPr>
              <a:t>Утяжеленное одеяло </a:t>
            </a:r>
            <a:r>
              <a:rPr lang="ru-RU" sz="2000" dirty="0">
                <a:solidFill>
                  <a:schemeClr val="accent6">
                    <a:lumMod val="50000"/>
                  </a:schemeClr>
                </a:solidFill>
                <a:latin typeface="Times New Roman" panose="02020603050405020304" pitchFamily="18" charset="0"/>
                <a:cs typeface="Times New Roman" panose="02020603050405020304" pitchFamily="18" charset="0"/>
              </a:rPr>
              <a:t>рекомендуется многими врачами и успешно применяется в терапии </a:t>
            </a:r>
            <a:r>
              <a:rPr lang="ru-RU" sz="2000" b="1" dirty="0">
                <a:solidFill>
                  <a:schemeClr val="accent6">
                    <a:lumMod val="50000"/>
                  </a:schemeClr>
                </a:solidFill>
                <a:latin typeface="Times New Roman" panose="02020603050405020304" pitchFamily="18" charset="0"/>
                <a:cs typeface="Times New Roman" panose="02020603050405020304" pitchFamily="18" charset="0"/>
              </a:rPr>
              <a:t>аутизма</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a:solidFill>
                  <a:schemeClr val="accent6">
                    <a:lumMod val="50000"/>
                  </a:schemeClr>
                </a:solidFill>
                <a:latin typeface="Times New Roman" panose="02020603050405020304" pitchFamily="18" charset="0"/>
                <a:cs typeface="Times New Roman" panose="02020603050405020304" pitchFamily="18" charset="0"/>
              </a:rPr>
              <a:t>ДЦП</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a:solidFill>
                  <a:schemeClr val="accent6">
                    <a:lumMod val="50000"/>
                  </a:schemeClr>
                </a:solidFill>
                <a:latin typeface="Times New Roman" panose="02020603050405020304" pitchFamily="18" charset="0"/>
                <a:cs typeface="Times New Roman" panose="02020603050405020304" pitchFamily="18" charset="0"/>
              </a:rPr>
              <a:t>СДВГ</a:t>
            </a:r>
            <a:r>
              <a:rPr lang="ru-RU" sz="2000" dirty="0">
                <a:solidFill>
                  <a:schemeClr val="accent6">
                    <a:lumMod val="50000"/>
                  </a:schemeClr>
                </a:solidFill>
                <a:latin typeface="Times New Roman" panose="02020603050405020304" pitchFamily="18" charset="0"/>
                <a:cs typeface="Times New Roman" panose="02020603050405020304" pitchFamily="18" charset="0"/>
              </a:rPr>
              <a:t>, ряда других заболеваний. А многие люди используют его просто в качестве эффективного немедикаментозного </a:t>
            </a:r>
            <a:r>
              <a:rPr lang="ru-RU" sz="2000" b="1" dirty="0">
                <a:solidFill>
                  <a:schemeClr val="accent6">
                    <a:lumMod val="50000"/>
                  </a:schemeClr>
                </a:solidFill>
                <a:latin typeface="Times New Roman" panose="02020603050405020304" pitchFamily="18" charset="0"/>
                <a:cs typeface="Times New Roman" panose="02020603050405020304" pitchFamily="18" charset="0"/>
              </a:rPr>
              <a:t>средства от бессонницы</a:t>
            </a:r>
            <a:r>
              <a:rPr lang="ru-RU" sz="2000"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627031" y="1930400"/>
            <a:ext cx="6409386" cy="480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677996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base"/>
            <a:r>
              <a:rPr lang="ru-RU" sz="2000" b="1" dirty="0">
                <a:solidFill>
                  <a:schemeClr val="accent6">
                    <a:lumMod val="50000"/>
                  </a:schemeClr>
                </a:solidFill>
                <a:latin typeface="Times New Roman" panose="02020603050405020304" pitchFamily="18" charset="0"/>
                <a:cs typeface="Times New Roman" panose="02020603050405020304" pitchFamily="18" charset="0"/>
              </a:rPr>
              <a:t>При ДЦП</a:t>
            </a:r>
            <a:r>
              <a:rPr lang="ru-RU" sz="2000" dirty="0">
                <a:solidFill>
                  <a:schemeClr val="accent6">
                    <a:lumMod val="50000"/>
                  </a:schemeClr>
                </a:solidFill>
                <a:latin typeface="Times New Roman" panose="02020603050405020304" pitchFamily="18" charset="0"/>
                <a:cs typeface="Times New Roman" panose="02020603050405020304" pitchFamily="18" charset="0"/>
              </a:rPr>
              <a:t> утяжеленное одеяло помогает </a:t>
            </a:r>
            <a:r>
              <a:rPr lang="ru-RU" sz="2000" b="1" dirty="0">
                <a:solidFill>
                  <a:schemeClr val="accent6">
                    <a:lumMod val="50000"/>
                  </a:schemeClr>
                </a:solidFill>
                <a:latin typeface="Times New Roman" panose="02020603050405020304" pitchFamily="18" charset="0"/>
                <a:cs typeface="Times New Roman" panose="02020603050405020304" pitchFamily="18" charset="0"/>
              </a:rPr>
              <a:t>уменьшить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спастику</a:t>
            </a:r>
            <a:r>
              <a:rPr lang="ru-RU" sz="2000" dirty="0">
                <a:solidFill>
                  <a:schemeClr val="accent6">
                    <a:lumMod val="50000"/>
                  </a:schemeClr>
                </a:solidFill>
                <a:latin typeface="Times New Roman" panose="02020603050405020304" pitchFamily="18" charset="0"/>
                <a:cs typeface="Times New Roman" panose="02020603050405020304" pitchFamily="18" charset="0"/>
              </a:rPr>
              <a:t>. При атонии и гиперкинезах способствует регуляции мышечного тонуса.</a:t>
            </a:r>
            <a:br>
              <a:rPr lang="ru-RU" sz="2000" dirty="0">
                <a:solidFill>
                  <a:schemeClr val="accent6">
                    <a:lumMod val="50000"/>
                  </a:schemeClr>
                </a:solidFill>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При аутизме</a:t>
            </a:r>
            <a:r>
              <a:rPr lang="ru-RU" sz="2000" dirty="0">
                <a:solidFill>
                  <a:schemeClr val="accent6">
                    <a:lumMod val="50000"/>
                  </a:schemeClr>
                </a:solidFill>
                <a:latin typeface="Times New Roman" panose="02020603050405020304" pitchFamily="18" charset="0"/>
                <a:cs typeface="Times New Roman" panose="02020603050405020304" pitchFamily="18" charset="0"/>
              </a:rPr>
              <a:t> утяжеленное одеяло эффективно </a:t>
            </a:r>
            <a:r>
              <a:rPr lang="ru-RU" sz="2000" b="1" dirty="0">
                <a:solidFill>
                  <a:schemeClr val="accent6">
                    <a:lumMod val="50000"/>
                  </a:schemeClr>
                </a:solidFill>
                <a:latin typeface="Times New Roman" panose="02020603050405020304" pitchFamily="18" charset="0"/>
                <a:cs typeface="Times New Roman" panose="02020603050405020304" pitchFamily="18" charset="0"/>
              </a:rPr>
              <a:t>снижает тревожность</a:t>
            </a:r>
            <a:r>
              <a:rPr lang="ru-RU" sz="2000" dirty="0">
                <a:solidFill>
                  <a:schemeClr val="accent6">
                    <a:lumMod val="50000"/>
                  </a:schemeClr>
                </a:solidFill>
                <a:latin typeface="Times New Roman" panose="02020603050405020304" pitchFamily="18" charset="0"/>
                <a:cs typeface="Times New Roman" panose="02020603050405020304" pitchFamily="18" charset="0"/>
              </a:rPr>
              <a:t>, обеспечивает эмоциональную стабильность, способствует восстановлению функций восприятия себя, своего тела.</a:t>
            </a:r>
            <a:br>
              <a:rPr lang="ru-RU" sz="2000" dirty="0">
                <a:solidFill>
                  <a:schemeClr val="accent6">
                    <a:lumMod val="50000"/>
                  </a:schemeClr>
                </a:solidFill>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При СДВГ </a:t>
            </a:r>
            <a:r>
              <a:rPr lang="ru-RU" sz="2000" dirty="0">
                <a:solidFill>
                  <a:schemeClr val="accent6">
                    <a:lumMod val="50000"/>
                  </a:schemeClr>
                </a:solidFill>
                <a:latin typeface="Times New Roman" panose="02020603050405020304" pitchFamily="18" charset="0"/>
                <a:cs typeface="Times New Roman" panose="02020603050405020304" pitchFamily="18" charset="0"/>
              </a:rPr>
              <a:t>утяжеленное одеяло оказывает мягкий расслабляющий, успокаивающий эффект, обеспечивает концентрацию внимания при использовании во время занятий.</a:t>
            </a:r>
            <a:br>
              <a:rPr lang="ru-RU" sz="2000"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560336" y="3052293"/>
            <a:ext cx="4816697" cy="3612523"/>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4196696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021724" y="373487"/>
            <a:ext cx="7804597" cy="5853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07711501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Яйцо Совы </a:t>
            </a:r>
            <a:r>
              <a:rPr lang="ru-RU" sz="2400" dirty="0" smtClean="0">
                <a:solidFill>
                  <a:schemeClr val="accent6">
                    <a:lumMod val="50000"/>
                  </a:schemeClr>
                </a:solidFill>
                <a:latin typeface="Times New Roman" panose="02020603050405020304" pitchFamily="18" charset="0"/>
                <a:cs typeface="Times New Roman" panose="02020603050405020304" pitchFamily="18" charset="0"/>
              </a:rPr>
              <a:t>- это </a:t>
            </a:r>
            <a:r>
              <a:rPr lang="ru-RU" sz="2400" dirty="0">
                <a:solidFill>
                  <a:schemeClr val="accent6">
                    <a:lumMod val="50000"/>
                  </a:schemeClr>
                </a:solidFill>
                <a:latin typeface="Times New Roman" panose="02020603050405020304" pitchFamily="18" charset="0"/>
                <a:cs typeface="Times New Roman" panose="02020603050405020304" pitchFamily="18" charset="0"/>
              </a:rPr>
              <a:t>мягкий мешок шарообразной формы, в который можно залезть целиком и почувствовать себя ещё не родившимся малышом. Можно перекатываться, кувыркаться, брыкаться – делать всё, что хочет тело. А потом… родиться заново!</a:t>
            </a: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039156" y="2137892"/>
            <a:ext cx="6003940" cy="4502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344183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213" y="609600"/>
            <a:ext cx="8596668" cy="1320800"/>
          </a:xfrm>
        </p:spPr>
        <p:txBody>
          <a:bodyPr>
            <a:noAutofit/>
          </a:bodyPr>
          <a:lstStyle/>
          <a:p>
            <a:r>
              <a:rPr lang="ru-RU" sz="1800" dirty="0">
                <a:solidFill>
                  <a:schemeClr val="accent6">
                    <a:lumMod val="50000"/>
                  </a:schemeClr>
                </a:solidFill>
                <a:latin typeface="Times New Roman" panose="02020603050405020304" pitchFamily="18" charset="0"/>
                <a:cs typeface="Times New Roman" panose="02020603050405020304" pitchFamily="18" charset="0"/>
              </a:rPr>
              <a:t>В</a:t>
            </a:r>
            <a:r>
              <a:rPr lang="ru-RU" sz="18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800" dirty="0">
                <a:solidFill>
                  <a:schemeClr val="accent6">
                    <a:lumMod val="50000"/>
                  </a:schemeClr>
                </a:solidFill>
                <a:latin typeface="Times New Roman" panose="02020603050405020304" pitchFamily="18" charset="0"/>
                <a:cs typeface="Times New Roman" panose="02020603050405020304" pitchFamily="18" charset="0"/>
              </a:rPr>
              <a:t>яйце, когда ребёнок сосредоточен на ощущениях и чувствует себя защищенным, становится возможным дотрагиваться до него. Более того, ребёнок ожидает прикосновений, требуя повторения одной и той же игры. Те движения, которые даже не допускались ребёнком в обычной ситуации (кувырки, перекаты), становятся возможными. </a:t>
            </a:r>
            <a:r>
              <a:rPr lang="ru-RU" sz="18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800" dirty="0">
                <a:solidFill>
                  <a:schemeClr val="accent6">
                    <a:lumMod val="50000"/>
                  </a:schemeClr>
                </a:solidFill>
                <a:latin typeface="Times New Roman" panose="02020603050405020304" pitchFamily="18" charset="0"/>
                <a:cs typeface="Times New Roman" panose="02020603050405020304" pitchFamily="18" charset="0"/>
              </a:rPr>
              <a:t>Р</a:t>
            </a:r>
            <a:r>
              <a:rPr lang="ru-RU" sz="1800" dirty="0" smtClean="0">
                <a:solidFill>
                  <a:schemeClr val="accent6">
                    <a:lumMod val="50000"/>
                  </a:schemeClr>
                </a:solidFill>
                <a:latin typeface="Times New Roman" panose="02020603050405020304" pitchFamily="18" charset="0"/>
                <a:cs typeface="Times New Roman" panose="02020603050405020304" pitchFamily="18" charset="0"/>
              </a:rPr>
              <a:t>ебёнок </a:t>
            </a:r>
            <a:r>
              <a:rPr lang="ru-RU" sz="1800" dirty="0">
                <a:solidFill>
                  <a:schemeClr val="accent6">
                    <a:lumMod val="50000"/>
                  </a:schemeClr>
                </a:solidFill>
                <a:latin typeface="Times New Roman" panose="02020603050405020304" pitchFamily="18" charset="0"/>
                <a:cs typeface="Times New Roman" panose="02020603050405020304" pitchFamily="18" charset="0"/>
              </a:rPr>
              <a:t>в домике, в коконе, в безопасности, поэтому он разрешает дотрагиваться до себя, катать себя по полу, гладить, похлопывать.”</a:t>
            </a: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704305" y="2570766"/>
            <a:ext cx="5366198" cy="4024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381242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9020458" cy="5482108"/>
          </a:xfrm>
        </p:spPr>
        <p:txBody>
          <a:bodyPr>
            <a:noAutofit/>
          </a:bodyPr>
          <a:lstStyle/>
          <a:p>
            <a:pPr algn="ctr"/>
            <a:r>
              <a:rPr lang="ru-RU" b="1" i="1" dirty="0">
                <a:solidFill>
                  <a:schemeClr val="accent6">
                    <a:lumMod val="50000"/>
                  </a:schemeClr>
                </a:solidFill>
                <a:latin typeface="Times New Roman" panose="02020603050405020304" pitchFamily="18" charset="0"/>
                <a:cs typeface="Times New Roman" panose="02020603050405020304" pitchFamily="18" charset="0"/>
              </a:rPr>
              <a:t>Зона первичного приема и беседы с родителем или воспитателем</a:t>
            </a:r>
            <a:r>
              <a:rPr lang="ru-RU" dirty="0">
                <a:solidFill>
                  <a:schemeClr val="accent6">
                    <a:lumMod val="50000"/>
                  </a:schemeClr>
                </a:solidFill>
                <a:latin typeface="Times New Roman" panose="02020603050405020304" pitchFamily="18" charset="0"/>
                <a:cs typeface="Times New Roman" panose="02020603050405020304" pitchFamily="18" charset="0"/>
              </a:rPr>
              <a:t> оснащена рабочим столом; картотекой с данными о детях, родителях, воспитателях. Рядом со столом психолога размещается шкаф, где располагается  необходимый диагностический, методический материал и другой инструментарий для психологического обследования.</a:t>
            </a:r>
            <a:br>
              <a:rPr lang="ru-RU" dirty="0">
                <a:solidFill>
                  <a:schemeClr val="accent6">
                    <a:lumMod val="50000"/>
                  </a:schemeClr>
                </a:solidFill>
                <a:latin typeface="Times New Roman" panose="02020603050405020304" pitchFamily="18" charset="0"/>
                <a:cs typeface="Times New Roman" panose="02020603050405020304" pitchFamily="18" charset="0"/>
              </a:rPr>
            </a:br>
            <a:endParaRPr lang="ru-RU"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0765339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905814" y="811369"/>
            <a:ext cx="7581363" cy="5686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0502398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493" y="1159099"/>
            <a:ext cx="8783392" cy="4037003"/>
          </a:xfrm>
          <a:prstGeom prst="rect">
            <a:avLst/>
          </a:prstGeom>
        </p:spPr>
        <p:txBody>
          <a:bodyPr wrap="square">
            <a:spAutoFit/>
          </a:bodyPr>
          <a:lstStyle/>
          <a:p>
            <a:pPr>
              <a:lnSpc>
                <a:spcPct val="107000"/>
              </a:lnSpc>
              <a:spcBef>
                <a:spcPts val="500"/>
              </a:spcBef>
              <a:spcAft>
                <a:spcPts val="500"/>
              </a:spcAft>
            </a:pPr>
            <a:r>
              <a:rPr lang="ru-RU" sz="2800" kern="150" dirty="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rPr>
              <a:t>Функциональные зоны кабинета могут частично перекрывать друг друга, полностью совпадать или трансформироваться одна в другую. Практика позволяет объединять зоны первичного приема и рабочую зону психолога, зоны групповой коррекционной работы и игровой терапии</a:t>
            </a:r>
            <a:r>
              <a:rPr lang="ru-RU" sz="2800" kern="150" dirty="0" smtClean="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rPr>
              <a:t>.</a:t>
            </a:r>
          </a:p>
          <a:p>
            <a:pPr>
              <a:lnSpc>
                <a:spcPct val="107000"/>
              </a:lnSpc>
              <a:spcBef>
                <a:spcPts val="500"/>
              </a:spcBef>
              <a:spcAft>
                <a:spcPts val="500"/>
              </a:spcAft>
            </a:pPr>
            <a:endParaRPr lang="ru-RU" sz="2800" kern="150" dirty="0">
              <a:solidFill>
                <a:schemeClr val="accent6">
                  <a:lumMod val="50000"/>
                </a:schemeClr>
              </a:solidFill>
              <a:effectLst/>
              <a:latin typeface="Times New Roman" panose="02020603050405020304" pitchFamily="18" charset="0"/>
              <a:ea typeface="SimSun" panose="02010600030101010101" pitchFamily="2" charset="-122"/>
              <a:cs typeface="Arial" panose="020B0604020202020204" pitchFamily="34" charset="0"/>
            </a:endParaRPr>
          </a:p>
          <a:p>
            <a:pPr>
              <a:lnSpc>
                <a:spcPct val="107000"/>
              </a:lnSpc>
              <a:spcBef>
                <a:spcPts val="500"/>
              </a:spcBef>
              <a:spcAft>
                <a:spcPts val="500"/>
              </a:spcAft>
            </a:pPr>
            <a:r>
              <a:rPr lang="ru-RU" sz="2800" kern="150" dirty="0" smtClean="0">
                <a:solidFill>
                  <a:schemeClr val="accent6">
                    <a:lumMod val="50000"/>
                  </a:schemeClr>
                </a:solidFill>
                <a:latin typeface="Times New Roman" panose="02020603050405020304" pitchFamily="18" charset="0"/>
                <a:ea typeface="SimSun" panose="02010600030101010101" pitchFamily="2" charset="-122"/>
                <a:cs typeface="Arial" panose="020B0604020202020204" pitchFamily="34" charset="0"/>
              </a:rPr>
              <a:t>Спасибо за внимание!</a:t>
            </a:r>
            <a:endParaRPr lang="ru-RU" sz="2800" kern="150" dirty="0">
              <a:solidFill>
                <a:schemeClr val="accent6">
                  <a:lumMod val="50000"/>
                </a:schemeClr>
              </a:solidFill>
              <a:effectLst/>
              <a:latin typeface="Calibri" panose="020F0502020204030204" pitchFamily="34" charset="0"/>
              <a:ea typeface="SimSun" panose="02010600030101010101" pitchFamily="2" charset="-122"/>
              <a:cs typeface="F"/>
            </a:endParaRPr>
          </a:p>
        </p:txBody>
      </p:sp>
    </p:spTree>
    <p:extLst>
      <p:ext uri="{BB962C8B-B14F-4D97-AF65-F5344CB8AC3E}">
        <p14:creationId xmlns="" xmlns:p14="http://schemas.microsoft.com/office/powerpoint/2010/main" val="30482291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4696497"/>
          </a:xfrm>
        </p:spPr>
        <p:txBody>
          <a:bodyPr>
            <a:noAutofit/>
          </a:bodyPr>
          <a:lstStyle/>
          <a:p>
            <a:r>
              <a:rPr lang="ru-RU" sz="2800" b="1" i="1" dirty="0">
                <a:solidFill>
                  <a:schemeClr val="accent6">
                    <a:lumMod val="50000"/>
                  </a:schemeClr>
                </a:solidFill>
                <a:latin typeface="Times New Roman" panose="02020603050405020304" pitchFamily="18" charset="0"/>
                <a:cs typeface="Times New Roman" panose="02020603050405020304" pitchFamily="18" charset="0"/>
              </a:rPr>
              <a:t>Зона консультативной работы. </a:t>
            </a:r>
            <a:r>
              <a:rPr lang="ru-RU" sz="2800" dirty="0">
                <a:solidFill>
                  <a:schemeClr val="accent6">
                    <a:lumMod val="50000"/>
                  </a:schemeClr>
                </a:solidFill>
                <a:latin typeface="Times New Roman" panose="02020603050405020304" pitchFamily="18" charset="0"/>
                <a:cs typeface="Times New Roman" panose="02020603050405020304" pitchFamily="18" charset="0"/>
              </a:rPr>
              <a:t>Эта часть кабинета предполагает создание доверительной и свободной обстановки, помогающей посетителю, пришедшему на прием к психологу, спокойно обсудить волнующие его проблемы. Данная зона   оформлена максимально комфортно. Способствуют этому такие элементы интерьера, как удобные, уютные кресла, композиции из комнатных растений, панно из природных материалов, а также общая цветовая гамма обстановки, выдержанная в мягких, пастельных тонах.</a:t>
            </a:r>
            <a:br>
              <a:rPr lang="ru-RU" sz="2800" dirty="0">
                <a:solidFill>
                  <a:schemeClr val="accent6">
                    <a:lumMod val="50000"/>
                  </a:schemeClr>
                </a:solidFill>
                <a:latin typeface="Times New Roman" panose="02020603050405020304" pitchFamily="18" charset="0"/>
                <a:cs typeface="Times New Roman" panose="02020603050405020304" pitchFamily="18" charset="0"/>
              </a:rPr>
            </a:br>
            <a:endParaRPr lang="ru-RU"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6729715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64" y="133081"/>
            <a:ext cx="9033336" cy="1772992"/>
          </a:xfrm>
        </p:spPr>
        <p:txBody>
          <a:bodyPr>
            <a:noAutofit/>
          </a:bodyPr>
          <a:lstStyle/>
          <a:p>
            <a:r>
              <a:rPr lang="ru-RU" sz="2000" b="1" i="1" dirty="0">
                <a:solidFill>
                  <a:schemeClr val="accent6">
                    <a:lumMod val="50000"/>
                  </a:schemeClr>
                </a:solidFill>
                <a:latin typeface="Times New Roman" panose="02020603050405020304" pitchFamily="18" charset="0"/>
                <a:cs typeface="Times New Roman" panose="02020603050405020304" pitchFamily="18" charset="0"/>
              </a:rPr>
              <a:t>Зона диагностической работы</a:t>
            </a:r>
            <a:r>
              <a:rPr lang="ru-RU" sz="2000" i="1"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accent6">
                    <a:lumMod val="50000"/>
                  </a:schemeClr>
                </a:solidFill>
                <a:latin typeface="Times New Roman" panose="02020603050405020304" pitchFamily="18" charset="0"/>
                <a:cs typeface="Times New Roman" panose="02020603050405020304" pitchFamily="18" charset="0"/>
              </a:rPr>
              <a:t>Эта часть кабинета предназначена для проведения обследований (в индивидуальной или групповой форме). Здесь не должно находится лишних предметов, ярких деталей интерьера, которые могут отвлекать внимание детей, мешать им сосредоточиться на предлагаемых заданиях.</a:t>
            </a:r>
            <a:br>
              <a:rPr lang="ru-RU" sz="2000"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18087" y="2125013"/>
            <a:ext cx="4541949" cy="3406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5293216" y="2318197"/>
            <a:ext cx="4541950" cy="3406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46661822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124" y="609600"/>
            <a:ext cx="8861878" cy="1979054"/>
          </a:xfrm>
        </p:spPr>
        <p:txBody>
          <a:bodyPr>
            <a:normAutofit fontScale="90000"/>
          </a:bodyPr>
          <a:lstStyle/>
          <a:p>
            <a:r>
              <a:rPr lang="ru-RU" sz="2000" b="1" i="1" dirty="0">
                <a:solidFill>
                  <a:schemeClr val="accent6">
                    <a:lumMod val="50000"/>
                  </a:schemeClr>
                </a:solidFill>
              </a:rPr>
              <a:t>Зона коррекционно-развивающей работы.</a:t>
            </a:r>
            <a:r>
              <a:rPr lang="ru-RU" sz="2000" dirty="0">
                <a:solidFill>
                  <a:schemeClr val="accent6">
                    <a:lumMod val="50000"/>
                  </a:schemeClr>
                </a:solidFill>
              </a:rPr>
              <a:t> Многообразие форм коррекционно-развивающей работы предполагает соответствующее оснащение этой зоны психологического кабинета. Для занятий с детьми имеются  индивидуальные столы-парты, доска, </a:t>
            </a:r>
            <a:r>
              <a:rPr lang="ru-RU" sz="2000" dirty="0" err="1">
                <a:solidFill>
                  <a:schemeClr val="accent6">
                    <a:lumMod val="50000"/>
                  </a:schemeClr>
                </a:solidFill>
              </a:rPr>
              <a:t>фланелеграфы</a:t>
            </a:r>
            <a:r>
              <a:rPr lang="ru-RU" sz="2000" dirty="0">
                <a:solidFill>
                  <a:schemeClr val="accent6">
                    <a:lumMod val="50000"/>
                  </a:schemeClr>
                </a:solidFill>
              </a:rPr>
              <a:t>.</a:t>
            </a:r>
            <a:br>
              <a:rPr lang="ru-RU" sz="2000" dirty="0">
                <a:solidFill>
                  <a:schemeClr val="accent6">
                    <a:lumMod val="50000"/>
                  </a:schemeClr>
                </a:solidFill>
              </a:rPr>
            </a:br>
            <a:r>
              <a:rPr lang="ru-RU" sz="2000" dirty="0">
                <a:solidFill>
                  <a:schemeClr val="accent6">
                    <a:lumMod val="50000"/>
                  </a:schemeClr>
                </a:solidFill>
              </a:rPr>
              <a:t>Для проведения занятий в игровой форме, которые предполагают свободное размещение детей на полу, в кабинете обязательно должен быть ковер (или ковровое покрытие), а также разнообразный игровой материал.</a:t>
            </a:r>
            <a:br>
              <a:rPr lang="ru-RU" sz="2000" dirty="0">
                <a:solidFill>
                  <a:schemeClr val="accent6">
                    <a:lumMod val="50000"/>
                  </a:schemeClr>
                </a:solidFill>
              </a:rPr>
            </a:b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79550" y="2768958"/>
            <a:ext cx="4610636" cy="3457977"/>
          </a:xfrm>
          <a:prstGeom prst="rect">
            <a:avLst/>
          </a:prstGeom>
          <a:ln>
            <a:noFill/>
          </a:ln>
          <a:effectLst>
            <a:softEdge rad="112500"/>
          </a:effectLst>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5477816" y="2744810"/>
            <a:ext cx="4642834" cy="3482125"/>
          </a:xfrm>
          <a:prstGeom prst="rect">
            <a:avLst/>
          </a:prstGeom>
          <a:ln>
            <a:noFill/>
          </a:ln>
          <a:effectLst>
            <a:softEdge rad="112500"/>
          </a:effectLst>
        </p:spPr>
      </p:pic>
    </p:spTree>
    <p:extLst>
      <p:ext uri="{BB962C8B-B14F-4D97-AF65-F5344CB8AC3E}">
        <p14:creationId xmlns="" xmlns:p14="http://schemas.microsoft.com/office/powerpoint/2010/main" val="167495294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77025" y="296213"/>
            <a:ext cx="7821769" cy="5866327"/>
          </a:xfrm>
          <a:prstGeom prst="rect">
            <a:avLst/>
          </a:prstGeom>
          <a:ln>
            <a:solidFill>
              <a:schemeClr val="accent2">
                <a:lumMod val="60000"/>
                <a:lumOff val="40000"/>
              </a:schemeClr>
            </a:solidFill>
          </a:ln>
          <a:effectLst>
            <a:glow rad="228600">
              <a:schemeClr val="accent2">
                <a:satMod val="175000"/>
                <a:alpha val="40000"/>
              </a:schemeClr>
            </a:glow>
            <a:softEdge rad="112500"/>
          </a:effectLst>
        </p:spPr>
      </p:pic>
    </p:spTree>
    <p:extLst>
      <p:ext uri="{BB962C8B-B14F-4D97-AF65-F5344CB8AC3E}">
        <p14:creationId xmlns="" xmlns:p14="http://schemas.microsoft.com/office/powerpoint/2010/main" val="36358154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815661" y="383145"/>
            <a:ext cx="7929093" cy="5946820"/>
          </a:xfrm>
          <a:prstGeom prst="rect">
            <a:avLst/>
          </a:prstGeom>
          <a:ln>
            <a:noFill/>
          </a:ln>
          <a:effectLst>
            <a:glow rad="139700">
              <a:schemeClr val="accent2">
                <a:satMod val="175000"/>
                <a:alpha val="40000"/>
              </a:schemeClr>
            </a:glow>
            <a:softEdge rad="112500"/>
          </a:effectLst>
        </p:spPr>
      </p:pic>
    </p:spTree>
    <p:extLst>
      <p:ext uri="{BB962C8B-B14F-4D97-AF65-F5344CB8AC3E}">
        <p14:creationId xmlns="" xmlns:p14="http://schemas.microsoft.com/office/powerpoint/2010/main" val="44815468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64146" y="386366"/>
            <a:ext cx="7890456" cy="5917842"/>
          </a:xfrm>
          <a:prstGeom prst="rect">
            <a:avLst/>
          </a:prstGeom>
          <a:ln>
            <a:noFill/>
          </a:ln>
          <a:effectLst>
            <a:glow rad="228600">
              <a:schemeClr val="accent2">
                <a:satMod val="175000"/>
                <a:alpha val="40000"/>
              </a:schemeClr>
            </a:glow>
            <a:softEdge rad="112500"/>
          </a:effectLst>
        </p:spPr>
      </p:pic>
    </p:spTree>
    <p:extLst>
      <p:ext uri="{BB962C8B-B14F-4D97-AF65-F5344CB8AC3E}">
        <p14:creationId xmlns="" xmlns:p14="http://schemas.microsoft.com/office/powerpoint/2010/main" val="180082086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178</TotalTime>
  <Words>412</Words>
  <Application>Microsoft Office PowerPoint</Application>
  <PresentationFormat>Произвольный</PresentationFormat>
  <Paragraphs>29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Грань</vt:lpstr>
      <vt:lpstr>МБДОУ «Детский сад № 54 комбинированного вида» Организация рабочего пространства</vt:lpstr>
      <vt:lpstr>Слайд 2</vt:lpstr>
      <vt:lpstr>Зона первичного приема и беседы с родителем или воспитателем оснащена рабочим столом; картотекой с данными о детях, родителях, воспитателях. Рядом со столом психолога размещается шкаф, где располагается  необходимый диагностический, методический материал и другой инструментарий для психологического обследования. </vt:lpstr>
      <vt:lpstr>Зона консультативной работы. Эта часть кабинета предполагает создание доверительной и свободной обстановки, помогающей посетителю, пришедшему на прием к психологу, спокойно обсудить волнующие его проблемы. Данная зона   оформлена максимально комфортно. Способствуют этому такие элементы интерьера, как удобные, уютные кресла, композиции из комнатных растений, панно из природных материалов, а также общая цветовая гамма обстановки, выдержанная в мягких, пастельных тонах. </vt:lpstr>
      <vt:lpstr>Зона диагностической работы. Эта часть кабинета предназначена для проведения обследований (в индивидуальной или групповой форме). Здесь не должно находится лишних предметов, ярких деталей интерьера, которые могут отвлекать внимание детей, мешать им сосредоточиться на предлагаемых заданиях. </vt:lpstr>
      <vt:lpstr>Зона коррекционно-развивающей работы. Многообразие форм коррекционно-развивающей работы предполагает соответствующее оснащение этой зоны психологического кабинета. Для занятий с детьми имеются  индивидуальные столы-парты, доска, фланелеграфы. Для проведения занятий в игровой форме, которые предполагают свободное размещение детей на полу, в кабинете обязательно должен быть ковер (или ковровое покрытие), а также разнообразный игровой материал.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Великолепный игровой и развивающий элемент для оборудования сенсорной комнаты. Помогает развивать причинно-следственные связи, </vt:lpstr>
      <vt:lpstr>Фибероптическое солнышко. Яркое солнышко в самом центре сенсорной комнаты! Водопад волокон, изменяющих свой цвет вдоль волокна. Безопасные волокна. В центре солнца расположено безопасное зеркало для увеличения визуального эффекта свечения оптоволокна.</vt:lpstr>
      <vt:lpstr>Слайд 21</vt:lpstr>
      <vt:lpstr>Пучок фибероптических волокон с боковым свечением "Звездный дождь«. Совершенно безопасные волокна можно перебирать, держать, обнимать. Изменяющиеся цвета привлекают внимание, успокаивают, хорошо концентрируют внимание. </vt:lpstr>
      <vt:lpstr>Настенное панно с тучкой не оставит равнодушным ни одного ребенка. Зеркальное панно увеличивает световой эффект оптоволокна.  </vt:lpstr>
      <vt:lpstr>Сенсорная дорожка развивает тактильные ощущения, формируют правильное строение стопы, массажирует ножки, развивает зрительную память. </vt:lpstr>
      <vt:lpstr>Утяжеленное одеяло рекомендуется многими врачами и успешно применяется в терапии аутизма, ДЦП, СДВГ, ряда других заболеваний. А многие люди используют его просто в качестве эффективного немедикаментозного средства от бессонницы.</vt:lpstr>
      <vt:lpstr>При ДЦП утяжеленное одеяло помогает уменьшить спастику. При атонии и гиперкинезах способствует регуляции мышечного тонуса. При аутизме утяжеленное одеяло эффективно снижает тревожность, обеспечивает эмоциональную стабильность, способствует восстановлению функций восприятия себя, своего тела. При СДВГ утяжеленное одеяло оказывает мягкий расслабляющий, успокаивающий эффект, обеспечивает концентрацию внимания при использовании во время занятий. </vt:lpstr>
      <vt:lpstr>Слайд 27</vt:lpstr>
      <vt:lpstr>Яйцо Совы - это мягкий мешок шарообразной формы, в который можно залезть целиком и почувствовать себя ещё не родившимся малышом. Можно перекатываться, кувыркаться, брыкаться – делать всё, что хочет тело. А потом… родиться заново!</vt:lpstr>
      <vt:lpstr>В яйце, когда ребёнок сосредоточен на ощущениях и чувствует себя защищенным, становится возможным дотрагиваться до него. Более того, ребёнок ожидает прикосновений, требуя повторения одной и той же игры. Те движения, которые даже не допускались ребёнком в обычной ситуации (кувырки, перекаты), становятся возможными.  Ребёнок в домике, в коконе, в безопасности, поэтому он разрешает дотрагиваться до себя, катать себя по полу, гладить, похлопывать.”</vt:lpstr>
      <vt:lpstr>Слайд 30</vt:lpstr>
      <vt:lpstr>Слайд 31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 54 комбинированного вида» Организация рабочего пространства</dc:title>
  <dc:creator>Пользователь</dc:creator>
  <cp:lastModifiedBy>user</cp:lastModifiedBy>
  <cp:revision>20</cp:revision>
  <dcterms:created xsi:type="dcterms:W3CDTF">2015-12-06T13:46:24Z</dcterms:created>
  <dcterms:modified xsi:type="dcterms:W3CDTF">2016-02-09T17:00:13Z</dcterms:modified>
</cp:coreProperties>
</file>