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68" r:id="rId1"/>
  </p:sldMasterIdLst>
  <p:notesMasterIdLst>
    <p:notesMasterId r:id="rId8"/>
  </p:notesMasterIdLst>
  <p:sldIdLst>
    <p:sldId id="256" r:id="rId2"/>
    <p:sldId id="340" r:id="rId3"/>
    <p:sldId id="330" r:id="rId4"/>
    <p:sldId id="338" r:id="rId5"/>
    <p:sldId id="342" r:id="rId6"/>
    <p:sldId id="308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55E72E49-0308-4FFE-97BE-B1F63B0C91D0}">
          <p14:sldIdLst>
            <p14:sldId id="256"/>
            <p14:sldId id="340"/>
            <p14:sldId id="330"/>
            <p14:sldId id="338"/>
            <p14:sldId id="342"/>
            <p14:sldId id="308"/>
          </p14:sldIdLst>
        </p14:section>
        <p14:section name="Раздел без заголовка" id="{57EBFD24-B993-4D22-BDDC-588AB61B9AEC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216" y="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1.346552161609405E-2"/>
          <c:y val="3.9522569387715083E-2"/>
          <c:w val="0.98653452829016552"/>
          <c:h val="0.77574289585107847"/>
        </c:manualLayout>
      </c:layout>
      <c:pie3DChart>
        <c:varyColors val="1"/>
        <c:dLbls>
          <c:showLegendKey val="0"/>
          <c:showVal val="0"/>
          <c:showCatName val="0"/>
          <c:showSerName val="0"/>
          <c:showPercent val="0"/>
          <c:showBubbleSize val="0"/>
          <c:showLeaderLines val="0"/>
        </c:dLbls>
      </c:pie3DChart>
    </c:plotArea>
    <c:legend>
      <c:legendPos val="r"/>
      <c:layout>
        <c:manualLayout>
          <c:xMode val="edge"/>
          <c:yMode val="edge"/>
          <c:x val="0.65671487406664608"/>
          <c:y val="0.65083972151242464"/>
          <c:w val="0.28706586669070866"/>
          <c:h val="0.34916027848757547"/>
        </c:manualLayout>
      </c:layout>
      <c:overlay val="0"/>
    </c:legend>
    <c:plotVisOnly val="1"/>
    <c:dispBlanksAs val="zero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9C65DB9-0148-4352-923F-65AB295D0A91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8ABE0E1-D159-4135-AA85-200F9F159967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749982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1C19AC12-A73D-4FF5-B514-3EF3BEDDFA34}" type="datetimeFigureOut">
              <a:rPr lang="ru-RU" smtClean="0"/>
              <a:pPr/>
              <a:t>21.03.2022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388A69DB-1FE5-48B3-8F63-052305CD5E1A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  <p:sldLayoutId id="2147483772" r:id="rId4"/>
    <p:sldLayoutId id="2147483773" r:id="rId5"/>
    <p:sldLayoutId id="2147483774" r:id="rId6"/>
    <p:sldLayoutId id="2147483775" r:id="rId7"/>
    <p:sldLayoutId id="2147483776" r:id="rId8"/>
    <p:sldLayoutId id="2147483777" r:id="rId9"/>
    <p:sldLayoutId id="2147483778" r:id="rId10"/>
    <p:sldLayoutId id="2147483779" r:id="rId11"/>
  </p:sldLayoutIdLst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75656" y="1916831"/>
            <a:ext cx="5832648" cy="2520281"/>
          </a:xfrm>
        </p:spPr>
        <p:txBody>
          <a:bodyPr>
            <a:no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r>
              <a:rPr lang="ru-RU" sz="5400" b="1" i="1" spc="50" dirty="0" smtClean="0">
                <a:ln w="12700">
                  <a:solidFill>
                    <a:srgbClr val="7030A0"/>
                  </a:solidFill>
                </a:ln>
                <a:solidFill>
                  <a:schemeClr val="tx1"/>
                </a:soli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ФГОС 3 поколение»</a:t>
            </a:r>
            <a:endParaRPr lang="ru-RU" sz="5400" b="1" i="1" spc="50" dirty="0">
              <a:ln w="12700">
                <a:solidFill>
                  <a:srgbClr val="7030A0"/>
                </a:solidFill>
              </a:ln>
              <a:solidFill>
                <a:schemeClr val="tx1"/>
              </a:soli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779912" y="4797152"/>
            <a:ext cx="1728192" cy="576064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Физика 7-9 класс</a:t>
            </a:r>
            <a:endParaRPr lang="ru-RU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72931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339752" y="764704"/>
            <a:ext cx="4608512" cy="288032"/>
          </a:xfrm>
        </p:spPr>
        <p:txBody>
          <a:bodyPr>
            <a:noAutofit/>
          </a:bodyPr>
          <a:lstStyle/>
          <a:p>
            <a:pPr algn="ctr"/>
            <a:r>
              <a:rPr lang="ru-RU" sz="20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Примерная РП по физике</a:t>
            </a:r>
            <a:endParaRPr lang="ru-RU" sz="20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27584" y="1196752"/>
            <a:ext cx="7632848" cy="4635877"/>
          </a:xfrm>
        </p:spPr>
        <p:txBody>
          <a:bodyPr>
            <a:normAutofit lnSpcReduction="10000"/>
          </a:bodyPr>
          <a:lstStyle/>
          <a:p>
            <a:pPr marL="68580" indent="0">
              <a:buNone/>
            </a:pP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Из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поручения президента, по итогам госсовета по образованию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от 3.12.2015«Разработать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комплекс мер, направленных 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систематическое обновление содержания общего образования на основе результатов мониторинговых исследований и с учетом современных достижений науки и технологий, изменений запросов учащихся и общества, ориентированности на применение знаний умений и навыков в реальных жизненных </a:t>
            </a:r>
            <a:r>
              <a:rPr lang="ru-RU" sz="14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ситуациях»</a:t>
            </a:r>
            <a:endParaRPr lang="ru-RU" sz="1400" i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indent="0">
              <a:buNone/>
            </a:pP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должна обеспечивать: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Равный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доступ к качественному образованию.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требования к условиям организации образовательного процесса.</a:t>
            </a:r>
          </a:p>
          <a:p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Единые подходы к оценке образовательных результатов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68580" indent="0">
              <a:buNone/>
            </a:pP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«Граничные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 и ориентиры» </a:t>
            </a: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  <a:p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 образовательным результатам обновленного ФГОС ООО</a:t>
            </a:r>
          </a:p>
          <a:p>
            <a:pPr marL="285750" indent="-28575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Концепция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преподавания физики</a:t>
            </a:r>
          </a:p>
          <a:p>
            <a:pPr marL="285750" indent="-285750"/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Универсальный 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кодификатор</a:t>
            </a:r>
          </a:p>
          <a:p>
            <a:pPr marL="0" indent="0">
              <a:buNone/>
            </a:pP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 разработке РП в ТП должны быть учтены </a:t>
            </a:r>
            <a:endParaRPr lang="ru-RU" sz="1600" i="1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возможности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использования электронных (цифровых) образовательных ресурсов, являющихся учебно-методическими материалами</a:t>
            </a:r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285750" indent="-285750"/>
            <a:r>
              <a:rPr lang="ru-RU" sz="1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 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 сковывает творческую </a:t>
            </a:r>
            <a:r>
              <a:rPr lang="ru-RU" sz="14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инициативу учителей</a:t>
            </a:r>
            <a:r>
              <a:rPr lang="ru-RU" sz="1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и предоставляет возможности для реализации различных методических подходов к преподаванию физики при условии сохранения обязательной части содержания курса.</a:t>
            </a:r>
          </a:p>
          <a:p>
            <a:pPr marL="285750" indent="-285750"/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lvl="0" indent="0">
              <a:buNone/>
            </a:pPr>
            <a:endParaRPr lang="ru-RU" sz="1400" dirty="0" smtClean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68580" lvl="0" indent="0">
              <a:buNone/>
            </a:pPr>
            <a:endParaRPr lang="ru-RU" sz="1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endParaRPr lang="ru-RU" sz="1800" dirty="0"/>
          </a:p>
        </p:txBody>
      </p:sp>
    </p:spTree>
    <p:extLst>
      <p:ext uri="{BB962C8B-B14F-4D97-AF65-F5344CB8AC3E}">
        <p14:creationId xmlns:p14="http://schemas.microsoft.com/office/powerpoint/2010/main" val="17499546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19672" y="620688"/>
            <a:ext cx="4824536" cy="576064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пояснительной записке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683568" y="1268760"/>
            <a:ext cx="7920880" cy="456386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прописать:</a:t>
            </a:r>
          </a:p>
          <a:p>
            <a:pPr marL="0" indent="0">
              <a:buNone/>
            </a:pP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Содержание РП направлено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на </a:t>
            </a:r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формирование естественно-научной грамотности учащихся и организацию изучения физики на </a:t>
            </a:r>
            <a:r>
              <a:rPr lang="ru-RU" sz="1600" b="1" i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деятельностной</a:t>
            </a:r>
            <a:r>
              <a:rPr lang="ru-RU" sz="1600" b="1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основе.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В ней учитываются возможности предмета в реализации требований ФГОС ООО к планируемым личностным и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метапредметным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результатам обучения, а также </a:t>
            </a:r>
            <a:r>
              <a:rPr lang="ru-RU" sz="1600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межпредметные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связи естественно-научных учебных предметов на уровне основного общего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образования</a:t>
            </a:r>
          </a:p>
          <a:p>
            <a:pPr marL="0" indent="0">
              <a:buNone/>
            </a:pP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Программа </a:t>
            </a:r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устанавливает</a:t>
            </a:r>
          </a:p>
          <a:p>
            <a:pPr marL="285750" indent="-285750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распределение учебного материала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 годам обучения (по классам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предлагает 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примерную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последовательность изучения тем</a:t>
            </a:r>
            <a:r>
              <a:rPr lang="ru-RU" sz="16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основанную на логике развития предметного содержания и учёте возрастных особенностей учащихся, </a:t>
            </a:r>
            <a:endParaRPr lang="ru-RU" sz="1600" dirty="0" smtClean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285750" indent="-285750"/>
            <a:r>
              <a:rPr lang="ru-RU" sz="16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примерное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тематическое планирование с указанием количества часов на изучение каждой темы и примерной характеристикой учебной деятельности учащихся, реализуемой при изучении этих тем. </a:t>
            </a:r>
          </a:p>
          <a:p>
            <a:pPr marL="571500" indent="-571500">
              <a:buFont typeface="Wingdings" pitchFamily="2" charset="2"/>
              <a:buChar char="v"/>
            </a:pP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315501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="" xmlns:a16="http://schemas.microsoft.com/office/drawing/2014/main" id="{990BAAAE-45D6-4D8C-BA9C-8F197582F9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75656" y="620688"/>
            <a:ext cx="5904656" cy="720080"/>
          </a:xfrm>
        </p:spPr>
        <p:txBody>
          <a:bodyPr>
            <a:normAutofit fontScale="90000"/>
          </a:bodyPr>
          <a:lstStyle/>
          <a:p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Как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учитываются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 примерной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РП </a:t>
            </a:r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«граничные </a:t>
            </a:r>
            <a:r>
              <a:rPr lang="ru-RU" sz="2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условия»?</a:t>
            </a:r>
            <a:endParaRPr lang="ru-RU" sz="2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="" xmlns:a16="http://schemas.microsoft.com/office/drawing/2014/main" id="{0BB387C4-3F6A-4EBC-926A-4955F4F309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43492" y="1340768"/>
            <a:ext cx="7344932" cy="4491861"/>
          </a:xfrm>
        </p:spPr>
        <p:txBody>
          <a:bodyPr>
            <a:normAutofit/>
          </a:bodyPr>
          <a:lstStyle/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Планируемые результаты освоения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программы должны соответствовать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требованиям обновленного ФГОСООО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предметным, метапредметным и личностным образовательным результатам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учитывают универсальный кодификатор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учитываться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требования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 образовательным результатам, </a:t>
            </a:r>
            <a:r>
              <a:rPr lang="ru-RU" sz="1600" i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предлагаемые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международных исследованиях качества естественнонаучного образования(Р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IZA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,Т</a:t>
            </a:r>
            <a:r>
              <a:rPr lang="en-US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IMSS)</a:t>
            </a:r>
            <a:endParaRPr lang="ru-RU" sz="1600" i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1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Метатредметные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и личностные результаты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отражать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специфику учебного предмета «Физика»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Программа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должна быть ориентирована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на формирование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умений, практического применения  физических знаний, естественнонаучной грамотности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необходимо учитывать </a:t>
            </a:r>
            <a:r>
              <a:rPr lang="ru-RU" sz="1600" i="1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идеи </a:t>
            </a:r>
            <a:r>
              <a:rPr lang="ru-RU" sz="1600" i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концепции преподавания физики</a:t>
            </a:r>
          </a:p>
          <a:p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 программу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должны быть включены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элементы содержания,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связанные </a:t>
            </a:r>
            <a:r>
              <a:rPr lang="ru-RU" sz="1600" i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 современными достижениями науки и технологий</a:t>
            </a:r>
          </a:p>
          <a:p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257269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187624" y="620688"/>
            <a:ext cx="3456385" cy="360040"/>
          </a:xfrm>
        </p:spPr>
        <p:txBody>
          <a:bodyPr>
            <a:normAutofit fontScale="90000"/>
          </a:bodyPr>
          <a:lstStyle/>
          <a:p>
            <a:r>
              <a:rPr lang="ru-RU" sz="20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Количество часов </a:t>
            </a:r>
            <a:endParaRPr lang="ru-RU" dirty="0">
              <a:solidFill>
                <a:schemeClr val="tx1"/>
              </a:solidFill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01501293"/>
              </p:ext>
            </p:extLst>
          </p:nvPr>
        </p:nvGraphicFramePr>
        <p:xfrm>
          <a:off x="539552" y="980728"/>
          <a:ext cx="7848871" cy="20617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0"/>
                <a:gridCol w="5184576"/>
                <a:gridCol w="1008112"/>
                <a:gridCol w="1296143"/>
              </a:tblGrid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</a:rPr>
                        <a:t>N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solidFill>
                            <a:schemeClr val="tx1"/>
                          </a:solidFill>
                          <a:effectLst/>
                        </a:rPr>
                        <a:t>Тема (7кл)</a:t>
                      </a:r>
                      <a:endParaRPr lang="ru-RU" sz="1100" dirty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Кол-во ч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Кол-во ч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</a:rPr>
                        <a:t>(</a:t>
                      </a:r>
                      <a:r>
                        <a:rPr lang="ru-RU" sz="1400" dirty="0">
                          <a:effectLst/>
                        </a:rPr>
                        <a:t>новая)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98747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Физика и её роль в познании окружающего мира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88032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2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Первоначальные сведения о строении вещества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144016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Движение и взаимодействие тел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544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Давление твёрдых тел, жидкостей и газов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21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1487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5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Работа и мощность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13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3355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6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Резерв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1/68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2/68</a:t>
                      </a: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graphicFrame>
        <p:nvGraphicFramePr>
          <p:cNvPr id="3" name="Таблица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1949182"/>
              </p:ext>
            </p:extLst>
          </p:nvPr>
        </p:nvGraphicFramePr>
        <p:xfrm>
          <a:off x="539551" y="3140969"/>
          <a:ext cx="7848871" cy="3208355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360041"/>
                <a:gridCol w="5184576"/>
                <a:gridCol w="1008112"/>
                <a:gridCol w="1296142"/>
              </a:tblGrid>
              <a:tr h="36003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7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100" dirty="0" smtClean="0">
                          <a:solidFill>
                            <a:schemeClr val="tx1"/>
                          </a:solidFill>
                          <a:effectLst/>
                        </a:rPr>
                        <a:t>Тема(8кл)</a:t>
                      </a:r>
                      <a:endParaRPr lang="ru-RU" sz="1000" dirty="0" smtClean="0">
                        <a:solidFill>
                          <a:schemeClr val="tx1"/>
                        </a:solidFill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1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Тепловые явления 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25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Электрические и магнитные явления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33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37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Оптика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10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Перенос в 9 класс</a:t>
                      </a:r>
                    </a:p>
                  </a:txBody>
                  <a:tcPr marL="68580" marR="68580" marT="0" marB="0"/>
                </a:tc>
              </a:tr>
              <a:tr h="2071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Резерв</a:t>
                      </a: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0/68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40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3/68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2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3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Тема 9 класс    В </a:t>
                      </a:r>
                      <a:r>
                        <a:rPr lang="ru-RU" sz="1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новой РП 3 часа в </a:t>
                      </a:r>
                      <a:r>
                        <a:rPr lang="ru-RU" sz="1200" b="1" i="1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неделю  </a:t>
                      </a:r>
                      <a:r>
                        <a:rPr lang="ru-RU" sz="1200" b="1" i="1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Всего 102ч</a:t>
                      </a:r>
                      <a:endParaRPr lang="ru-RU" sz="1100" b="1" i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Механические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явления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Световые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явления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Квантовые </a:t>
                      </a:r>
                      <a:r>
                        <a:rPr lang="ru-RU" sz="1200" dirty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явления 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endParaRPr lang="ru-RU" sz="1100" dirty="0" smtClean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18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40 </a:t>
                      </a:r>
                      <a:endParaRPr lang="ru-RU" sz="1200" dirty="0" smtClean="0">
                        <a:effectLst/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17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225529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4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Механические колебания и волны 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15</a:t>
                      </a:r>
                    </a:p>
                  </a:txBody>
                  <a:tcPr marL="68580" marR="68580" marT="0" marB="0"/>
                </a:tc>
              </a:tr>
              <a:tr h="216024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5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Электромагнитное поле и электромагнитные волны</a:t>
                      </a:r>
                      <a:endParaRPr lang="ru-RU" sz="11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8</a:t>
                      </a:r>
                    </a:p>
                  </a:txBody>
                  <a:tcPr marL="68580" marR="68580" marT="0" marB="0"/>
                </a:tc>
              </a:tr>
              <a:tr h="316225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6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Строение и эволюция </a:t>
                      </a:r>
                      <a:r>
                        <a:rPr lang="ru-RU" sz="1200" dirty="0" smtClean="0">
                          <a:effectLst/>
                          <a:latin typeface="Times New Roman" panose="02020603050405020304" pitchFamily="18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Вселенной/ Повторительно обобщающий модуль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11/68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ru-RU" sz="1100" dirty="0" smtClean="0">
                          <a:effectLst/>
                          <a:latin typeface="Calibri" panose="020F050202020403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7/102</a:t>
                      </a:r>
                      <a:endParaRPr lang="ru-RU" sz="11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97377606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43490" y="764704"/>
            <a:ext cx="7024744" cy="576064"/>
          </a:xfrm>
        </p:spPr>
        <p:txBody>
          <a:bodyPr>
            <a:normAutofit/>
          </a:bodyPr>
          <a:lstStyle/>
          <a:p>
            <a:pPr algn="ctr"/>
            <a:r>
              <a:rPr lang="ru-RU" sz="2400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Виды деятельности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755576" y="1340768"/>
            <a:ext cx="7776864" cy="4824536"/>
          </a:xfrm>
        </p:spPr>
        <p:txBody>
          <a:bodyPr>
            <a:normAutofit/>
          </a:bodyPr>
          <a:lstStyle/>
          <a:p>
            <a:pPr marL="571500" indent="-571500">
              <a:buFont typeface="Wingdings" pitchFamily="2" charset="2"/>
              <a:buChar char="v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Организация видов деятельности для каждой из тем программы(через проведение эксперимента, выполнение заданий, обсуждение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проблем</a:t>
            </a:r>
            <a:endParaRPr lang="ru-RU" sz="1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571500" indent="-571500">
              <a:buFont typeface="Wingdings" pitchFamily="2" charset="2"/>
              <a:buChar char="v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Выполнение </a:t>
            </a:r>
            <a:r>
              <a:rPr lang="ru-RU" sz="16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лабораторных работ,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указанных в программе, какие работы возможно выполнить в исследовательском формате?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в </a:t>
            </a:r>
            <a:r>
              <a:rPr lang="ru-RU" sz="1600">
                <a:latin typeface="Times New Roman" panose="02020603050405020304" pitchFamily="18" charset="0"/>
                <a:cs typeface="Times New Roman" panose="02020603050405020304" pitchFamily="18" charset="0"/>
              </a:rPr>
              <a:t>программу </a:t>
            </a:r>
            <a:r>
              <a:rPr lang="ru-RU" sz="160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заданий по </a:t>
            </a: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естественно научной грамотности из банка заданий на портале РЭШ</a:t>
            </a:r>
          </a:p>
          <a:p>
            <a:pPr marL="571500" indent="-571500">
              <a:buFont typeface="Wingdings" pitchFamily="2" charset="2"/>
              <a:buChar char="v"/>
            </a:pPr>
            <a:r>
              <a:rPr lang="ru-RU" sz="1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Включение в программу повторительно-обобщающего раздела и отбор содержания для этого раздела</a:t>
            </a:r>
          </a:p>
        </p:txBody>
      </p:sp>
      <p:graphicFrame>
        <p:nvGraphicFramePr>
          <p:cNvPr id="7" name="Объект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681287855"/>
              </p:ext>
            </p:extLst>
          </p:nvPr>
        </p:nvGraphicFramePr>
        <p:xfrm>
          <a:off x="4644008" y="2429272"/>
          <a:ext cx="3240360" cy="367240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8282649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14:ripple dir="lu"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стин">
  <a:themeElements>
    <a:clrScheme name="Остин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Остин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Остин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2042</TotalTime>
  <Words>482</Words>
  <Application>Microsoft Office PowerPoint</Application>
  <PresentationFormat>Экран (4:3)</PresentationFormat>
  <Paragraphs>111</Paragraphs>
  <Slides>6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12" baseType="lpstr">
      <vt:lpstr>Calibri</vt:lpstr>
      <vt:lpstr>Century Gothic</vt:lpstr>
      <vt:lpstr>Times New Roman</vt:lpstr>
      <vt:lpstr>Wingdings</vt:lpstr>
      <vt:lpstr>Wingdings 2</vt:lpstr>
      <vt:lpstr>Остин</vt:lpstr>
      <vt:lpstr>ФГОС 3 поколение»</vt:lpstr>
      <vt:lpstr>Примерная РП по физике</vt:lpstr>
      <vt:lpstr>В пояснительной записке</vt:lpstr>
      <vt:lpstr>Как должны учитываются в примерной РП «граничные условия»?</vt:lpstr>
      <vt:lpstr>Количество часов </vt:lpstr>
      <vt:lpstr>Виды деятельности</vt:lpstr>
    </vt:vector>
  </TitlesOfParts>
  <Company>SPecialiST RePack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Электронный справочник по геометрии. Задачи на построение</dc:title>
  <dc:creator>HP</dc:creator>
  <cp:lastModifiedBy>Емельянов</cp:lastModifiedBy>
  <cp:revision>297</cp:revision>
  <dcterms:created xsi:type="dcterms:W3CDTF">2015-03-23T05:46:11Z</dcterms:created>
  <dcterms:modified xsi:type="dcterms:W3CDTF">2022-03-21T09:38:47Z</dcterms:modified>
</cp:coreProperties>
</file>