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EE739-24B5-4AE0-BA58-698AEE52D8A8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3B0CD-705D-43D3-B939-6F414DAF8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7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3B0CD-705D-43D3-B939-6F414DAF86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7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1056;&#1055;%20&#1051;&#1080;&#1090;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Kriterii_viyavleniya_urovnya_literaturnogo_razvitiya_obuchayuschihsya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764704"/>
            <a:ext cx="5184576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u="sng" dirty="0" smtClean="0"/>
              <a:t>ЛИТЕРАТУРА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ФГОС-3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6137920"/>
            <a:ext cx="4033664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5-9 классы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129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262464" cy="85251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СОДЕРЖАНИЕ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7332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u="sng" dirty="0" smtClean="0"/>
              <a:t>Переносы:</a:t>
            </a:r>
          </a:p>
          <a:p>
            <a:pPr marL="0" indent="0" algn="just">
              <a:buNone/>
            </a:pPr>
            <a:endParaRPr lang="ru-RU" sz="2800" u="sng" dirty="0" smtClean="0"/>
          </a:p>
          <a:p>
            <a:pPr algn="just"/>
            <a:r>
              <a:rPr lang="ru-RU" sz="2800" dirty="0"/>
              <a:t>Д. Дефо «Робинзон Крузо</a:t>
            </a:r>
            <a:r>
              <a:rPr lang="ru-RU" sz="2800" dirty="0" smtClean="0"/>
              <a:t>» (5 </a:t>
            </a:r>
            <a:r>
              <a:rPr lang="en-US" sz="2800" dirty="0" smtClean="0">
                <a:sym typeface="Wingdings" panose="05000000000000000000" pitchFamily="2" charset="2"/>
              </a:rPr>
              <a:t>6)</a:t>
            </a:r>
          </a:p>
          <a:p>
            <a:pPr algn="just"/>
            <a:r>
              <a:rPr lang="ru-RU" sz="2800" dirty="0">
                <a:sym typeface="Wingdings" panose="05000000000000000000" pitchFamily="2" charset="2"/>
              </a:rPr>
              <a:t>Грин «Алые паруса», Шукшин «Чудик», «Критики», М. де Сервантес Сааведра «Дон Кихот», </a:t>
            </a:r>
            <a:r>
              <a:rPr lang="ru-RU" sz="2800" dirty="0" err="1">
                <a:sym typeface="Wingdings" panose="05000000000000000000" pitchFamily="2" charset="2"/>
              </a:rPr>
              <a:t>тв</a:t>
            </a:r>
            <a:r>
              <a:rPr lang="ru-RU" sz="2800" dirty="0">
                <a:sym typeface="Wingdings" panose="05000000000000000000" pitchFamily="2" charset="2"/>
              </a:rPr>
              <a:t>-во Шиллера и Мериме, А</a:t>
            </a:r>
            <a:r>
              <a:rPr lang="ru-RU" sz="2800" dirty="0" smtClean="0">
                <a:sym typeface="Wingdings" panose="05000000000000000000" pitchFamily="2" charset="2"/>
              </a:rPr>
              <a:t>.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ru-RU" sz="2800" dirty="0" smtClean="0">
                <a:sym typeface="Wingdings" panose="05000000000000000000" pitchFamily="2" charset="2"/>
              </a:rPr>
              <a:t>де </a:t>
            </a:r>
            <a:r>
              <a:rPr lang="ru-RU" sz="2800" dirty="0">
                <a:sym typeface="Wingdings" panose="05000000000000000000" pitchFamily="2" charset="2"/>
              </a:rPr>
              <a:t>Сент-Экзюпери «Маленький принц</a:t>
            </a:r>
            <a:r>
              <a:rPr lang="ru-RU" sz="2800" dirty="0" smtClean="0">
                <a:sym typeface="Wingdings" panose="05000000000000000000" pitchFamily="2" charset="2"/>
              </a:rPr>
              <a:t>»</a:t>
            </a:r>
            <a:r>
              <a:rPr lang="en-US" sz="2800" dirty="0" smtClean="0">
                <a:sym typeface="Wingdings" panose="05000000000000000000" pitchFamily="2" charset="2"/>
              </a:rPr>
              <a:t> (67)</a:t>
            </a:r>
          </a:p>
          <a:p>
            <a:pPr algn="just"/>
            <a:r>
              <a:rPr lang="ru-RU" sz="2800" dirty="0">
                <a:sym typeface="Wingdings" panose="05000000000000000000" pitchFamily="2" charset="2"/>
              </a:rPr>
              <a:t>Л. Толстой «Детство</a:t>
            </a:r>
            <a:r>
              <a:rPr lang="ru-RU" sz="2800" dirty="0" smtClean="0">
                <a:sym typeface="Wingdings" panose="05000000000000000000" pitchFamily="2" charset="2"/>
              </a:rPr>
              <a:t>»</a:t>
            </a:r>
            <a:r>
              <a:rPr lang="en-US" sz="2800" dirty="0" smtClean="0">
                <a:sym typeface="Wingdings" panose="05000000000000000000" pitchFamily="2" charset="2"/>
              </a:rPr>
              <a:t> (76)</a:t>
            </a:r>
          </a:p>
          <a:p>
            <a:pPr algn="just"/>
            <a:r>
              <a:rPr lang="ru-RU" sz="2800" dirty="0" smtClean="0">
                <a:sym typeface="Wingdings" panose="05000000000000000000" pitchFamily="2" charset="2"/>
              </a:rPr>
              <a:t>Л</a:t>
            </a:r>
            <a:r>
              <a:rPr lang="ru-RU" sz="2800" dirty="0">
                <a:sym typeface="Wingdings" panose="05000000000000000000" pitchFamily="2" charset="2"/>
              </a:rPr>
              <a:t>. Толстой «После бала </a:t>
            </a:r>
            <a:r>
              <a:rPr lang="en-US" sz="2800" dirty="0" smtClean="0">
                <a:sym typeface="Wingdings" panose="05000000000000000000" pitchFamily="2" charset="2"/>
              </a:rPr>
              <a:t>(87)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15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816424" cy="504056"/>
          </a:xfrm>
        </p:spPr>
        <p:txBody>
          <a:bodyPr>
            <a:noAutofit/>
          </a:bodyPr>
          <a:lstStyle/>
          <a:p>
            <a:r>
              <a:rPr lang="ru-RU" sz="3200" u="sng" dirty="0" smtClean="0"/>
              <a:t>Включение:</a:t>
            </a:r>
            <a:endParaRPr lang="ru-RU" sz="32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400600"/>
          </a:xfrm>
        </p:spPr>
        <p:txBody>
          <a:bodyPr/>
          <a:lstStyle/>
          <a:p>
            <a:pPr algn="just"/>
            <a:r>
              <a:rPr lang="ru-RU" sz="3200" dirty="0" smtClean="0"/>
              <a:t>5-8 классы</a:t>
            </a:r>
            <a:r>
              <a:rPr lang="en-US" sz="3200" dirty="0" smtClean="0"/>
              <a:t> </a:t>
            </a:r>
            <a:r>
              <a:rPr lang="ru-RU" sz="3200" dirty="0" smtClean="0"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ru-RU" sz="3200" dirty="0" smtClean="0"/>
              <a:t>Произведения 21 века (творчество отечественных и зарубежных писателей; например, </a:t>
            </a:r>
            <a:r>
              <a:rPr lang="ru-RU" sz="3200" dirty="0" err="1" smtClean="0"/>
              <a:t>тв</a:t>
            </a:r>
            <a:r>
              <a:rPr lang="ru-RU" sz="3200" dirty="0" smtClean="0"/>
              <a:t>-во М. С. </a:t>
            </a:r>
            <a:r>
              <a:rPr lang="ru-RU" sz="3200" dirty="0" err="1" smtClean="0"/>
              <a:t>Аромштам</a:t>
            </a:r>
            <a:r>
              <a:rPr lang="ru-RU" sz="3200" dirty="0" smtClean="0"/>
              <a:t>, Н. </a:t>
            </a:r>
            <a:r>
              <a:rPr lang="ru-RU" sz="3200" dirty="0" err="1" smtClean="0"/>
              <a:t>Абгарян</a:t>
            </a:r>
            <a:r>
              <a:rPr lang="ru-RU" sz="3200" dirty="0" smtClean="0"/>
              <a:t>, Дж. Роулинг, Н. С. </a:t>
            </a:r>
            <a:r>
              <a:rPr lang="ru-RU" sz="3200" dirty="0" err="1" smtClean="0"/>
              <a:t>Дашевской</a:t>
            </a:r>
            <a:r>
              <a:rPr lang="ru-RU" sz="3200" dirty="0" smtClean="0"/>
              <a:t>, А. </a:t>
            </a:r>
            <a:r>
              <a:rPr lang="ru-RU" sz="3200" dirty="0" err="1" smtClean="0"/>
              <a:t>Жвалевского</a:t>
            </a:r>
            <a:r>
              <a:rPr lang="ru-RU" sz="3200" dirty="0" smtClean="0"/>
              <a:t> и Е. Пастернак и др.)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10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472480"/>
          </a:xfrm>
        </p:spPr>
        <p:txBody>
          <a:bodyPr>
            <a:noAutofit/>
          </a:bodyPr>
          <a:lstStyle/>
          <a:p>
            <a:pPr algn="just"/>
            <a:r>
              <a:rPr lang="ru-RU" sz="3200" u="sng" dirty="0" smtClean="0"/>
              <a:t>Исключение, замена произведений:</a:t>
            </a:r>
            <a:endParaRPr lang="ru-RU" sz="32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5446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dirty="0" smtClean="0"/>
              <a:t>Ряд разделов (УНТ, ДРЛ, литература 18 века, произведения 20 века)</a:t>
            </a:r>
          </a:p>
          <a:p>
            <a:pPr marL="0" indent="0" algn="just">
              <a:buNone/>
            </a:pPr>
            <a:r>
              <a:rPr lang="ru-RU" sz="2200" b="1" i="1" dirty="0">
                <a:solidFill>
                  <a:srgbClr val="0070C0"/>
                </a:solidFill>
              </a:rPr>
              <a:t>*</a:t>
            </a:r>
            <a:r>
              <a:rPr lang="ru-RU" sz="2200" b="1" i="1" smtClean="0">
                <a:solidFill>
                  <a:srgbClr val="0070C0"/>
                </a:solidFill>
              </a:rPr>
              <a:t>Подробнее</a:t>
            </a:r>
            <a:r>
              <a:rPr lang="ru-RU" sz="2200" b="1" i="1" dirty="0" smtClean="0">
                <a:solidFill>
                  <a:srgbClr val="0070C0"/>
                </a:solidFill>
              </a:rPr>
              <a:t>: </a:t>
            </a:r>
            <a:r>
              <a:rPr lang="ru-RU" sz="3200" dirty="0" smtClean="0">
                <a:hlinkClick r:id="rId2" action="ppaction://hlinkfile"/>
              </a:rPr>
              <a:t>РП Лит.</a:t>
            </a:r>
            <a:r>
              <a:rPr lang="en-US" sz="3200" dirty="0" err="1" smtClean="0">
                <a:hlinkClick r:id="rId2" action="ppaction://hlinkfile"/>
              </a:rPr>
              <a:t>docx</a:t>
            </a:r>
            <a:endParaRPr lang="ru-RU" sz="3200" u="sng" dirty="0" smtClean="0"/>
          </a:p>
          <a:p>
            <a:pPr marL="0" indent="0" algn="ctr">
              <a:buNone/>
            </a:pPr>
            <a:r>
              <a:rPr lang="ru-RU" sz="3200" u="sng" dirty="0" smtClean="0"/>
              <a:t>Время на изучение тем:</a:t>
            </a:r>
          </a:p>
          <a:p>
            <a:pPr marL="0" indent="0" algn="ctr">
              <a:buNone/>
            </a:pPr>
            <a:r>
              <a:rPr lang="ru-RU" b="1" dirty="0"/>
              <a:t>5, 6,9 – 3 часа в неделю</a:t>
            </a:r>
          </a:p>
          <a:p>
            <a:pPr marL="0" indent="0" algn="ctr">
              <a:buNone/>
            </a:pPr>
            <a:r>
              <a:rPr lang="ru-RU" b="1" dirty="0"/>
              <a:t>7-8 классы – 2 часа в неделю. Суммарно: 442 часа </a:t>
            </a:r>
            <a:endParaRPr lang="ru-RU" b="1" dirty="0" smtClean="0"/>
          </a:p>
          <a:p>
            <a:pPr marL="0" indent="0" algn="ctr">
              <a:buNone/>
            </a:pPr>
            <a:endParaRPr lang="ru-RU" sz="3200" u="sng" dirty="0" smtClean="0"/>
          </a:p>
          <a:p>
            <a:pPr marL="0" indent="0" algn="ctr">
              <a:buNone/>
            </a:pPr>
            <a:r>
              <a:rPr lang="ru-RU" sz="3200" u="sng" dirty="0" smtClean="0"/>
              <a:t>Уроки контроля:</a:t>
            </a:r>
          </a:p>
          <a:p>
            <a:pPr marL="0" indent="0" algn="ctr">
              <a:buNone/>
            </a:pPr>
            <a:r>
              <a:rPr lang="ru-RU" sz="2800" dirty="0" smtClean="0"/>
              <a:t>Указание тем практических и контрольных работ </a:t>
            </a:r>
            <a:r>
              <a:rPr lang="ru-RU" sz="2800" u="sng" dirty="0" smtClean="0"/>
              <a:t>отсутствует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419369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200"/>
            <a:ext cx="8136904" cy="1397000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 smtClean="0"/>
              <a:t>Ссылка на методические комплекты</a:t>
            </a:r>
            <a:endParaRPr lang="ru-RU" sz="36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1800"/>
            <a:ext cx="8640960" cy="4470400"/>
          </a:xfrm>
        </p:spPr>
        <p:txBody>
          <a:bodyPr>
            <a:normAutofit/>
          </a:bodyPr>
          <a:lstStyle/>
          <a:p>
            <a:pPr algn="just"/>
            <a:r>
              <a:rPr lang="ru-RU" sz="2800" u="sng" dirty="0">
                <a:hlinkClick r:id="rId3"/>
              </a:rPr>
              <a:t>Критерии выявления уровня литературного развития </a:t>
            </a:r>
            <a:r>
              <a:rPr lang="ru-RU" sz="2800" u="sng" dirty="0" smtClean="0">
                <a:hlinkClick r:id="rId3"/>
              </a:rPr>
              <a:t>обучающихся</a:t>
            </a:r>
          </a:p>
          <a:p>
            <a:pPr algn="just"/>
            <a:r>
              <a:rPr lang="ru-RU" sz="2800" u="sng" dirty="0">
                <a:hlinkClick r:id="rId3"/>
              </a:rPr>
              <a:t>Методические рекомендации по использованию учителем литературы алгоритма работы при написании итогового сочинения</a:t>
            </a:r>
            <a:endParaRPr lang="ru-RU" sz="2800" u="sng" dirty="0" smtClean="0">
              <a:hlinkClick r:id="rId3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259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Stopka-knig</Template>
  <TotalTime>74</TotalTime>
  <Words>210</Words>
  <Application>Microsoft Office PowerPoint</Application>
  <PresentationFormat>Экран (4:3)</PresentationFormat>
  <Paragraphs>24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Books_16x9</vt:lpstr>
      <vt:lpstr>  ЛИТЕРАТУРА  ФГОС-3 </vt:lpstr>
      <vt:lpstr>СОДЕРЖАНИЕ</vt:lpstr>
      <vt:lpstr>Включение:</vt:lpstr>
      <vt:lpstr>Исключение, замена произведений:</vt:lpstr>
      <vt:lpstr>Ссылка на методические комплекты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ЛИТЕРАТУРА  ФГОС-3 </dc:title>
  <dc:creator>Dell Latityd- E 6420</dc:creator>
  <cp:lastModifiedBy>Dell Latityd- E 6420</cp:lastModifiedBy>
  <cp:revision>8</cp:revision>
  <dcterms:created xsi:type="dcterms:W3CDTF">2022-03-20T13:47:42Z</dcterms:created>
  <dcterms:modified xsi:type="dcterms:W3CDTF">2022-03-20T15:13:06Z</dcterms:modified>
</cp:coreProperties>
</file>