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66" r:id="rId5"/>
    <p:sldId id="267" r:id="rId6"/>
    <p:sldId id="263" r:id="rId7"/>
    <p:sldId id="264" r:id="rId8"/>
    <p:sldId id="265" r:id="rId9"/>
    <p:sldId id="268" r:id="rId10"/>
    <p:sldId id="259" r:id="rId11"/>
    <p:sldId id="260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EE52FF-F556-4AC6-B32B-9BE2C30EF2BC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A15EEF-E0BF-4C38-9445-91E6E480CC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696072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Особенности содержания примерной рабочей программы по русскому языку в условиях введения обновлённого  ФГОС ООО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221088"/>
            <a:ext cx="6400800" cy="2016224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МБОУ«Сиверская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сош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№3»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Докладчик: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Шатова Елена Викторовна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86484"/>
              </p:ext>
            </p:extLst>
          </p:nvPr>
        </p:nvGraphicFramePr>
        <p:xfrm>
          <a:off x="1132046" y="1046797"/>
          <a:ext cx="6925945" cy="5327904"/>
        </p:xfrm>
        <a:graphic>
          <a:graphicData uri="http://schemas.openxmlformats.org/drawingml/2006/table">
            <a:tbl>
              <a:tblPr firstRow="1" firstCol="1" bandRow="1"/>
              <a:tblGrid>
                <a:gridCol w="1324610"/>
                <a:gridCol w="1372870"/>
                <a:gridCol w="1324610"/>
                <a:gridCol w="1234440"/>
                <a:gridCol w="166941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часов в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Рекомендуемое количество часов для организации повторения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Рекомендуемое количество часов для организации и проведения итогового контроля ( включая сочинения, изложения,контрольные и проверочные работы)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начале года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конце года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3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751508"/>
              </p:ext>
            </p:extLst>
          </p:nvPr>
        </p:nvGraphicFramePr>
        <p:xfrm>
          <a:off x="683568" y="1293812"/>
          <a:ext cx="7992889" cy="4918404"/>
        </p:xfrm>
        <a:graphic>
          <a:graphicData uri="http://schemas.openxmlformats.org/drawingml/2006/table">
            <a:tbl>
              <a:tblPr firstRow="1" firstCol="1" bandRow="1"/>
              <a:tblGrid>
                <a:gridCol w="2664018"/>
                <a:gridCol w="2664018"/>
                <a:gridCol w="2664853"/>
              </a:tblGrid>
              <a:tr h="578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Тематические блоки, темы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Основное содержание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Основные виды деятельности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ФУНКЦИОНАЛЬНЫЕ РАЗНОВИДНОСТИ ЯЗЫКА (2 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0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Функциональные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разновидности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языка (общее представление)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Общее представление о функциональных разновидностях языка: разговорной речи, функциональных стилях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(научном, официально-деловом, публицистическом), языке художественной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литературы. Сферы речевого общения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их соотнесённость с функциональны-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ми разновидностями языка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Распознавать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тексты, принадлежащие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 разным функциональным разновидностям языка: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определять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сферу использования и соотносить её с той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иной разновидностью языка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55750" y="865158"/>
            <a:ext cx="71207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Тематическое планирование,5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2656"/>
            <a:ext cx="8568953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33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горь\Desktop\Screenshot_2022-02-14-11-57-11-50_21da60175e70af211acc4f26191b7a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63284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24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92088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4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612845"/>
            <a:ext cx="820891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Структура примерной рабочей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программы</a:t>
            </a:r>
          </a:p>
          <a:p>
            <a:pPr algn="ctr"/>
            <a:endParaRPr lang="ru-RU" dirty="0"/>
          </a:p>
          <a:p>
            <a:r>
              <a:rPr lang="ru-RU" sz="2000" b="1" dirty="0"/>
              <a:t>Пояснительная записка</a:t>
            </a:r>
            <a:r>
              <a:rPr lang="ru-RU" sz="2000" dirty="0"/>
              <a:t>, включающая цели изучения учебного предмета, общую характеристику предмета, место предмета в учебном плане.</a:t>
            </a:r>
          </a:p>
          <a:p>
            <a:r>
              <a:rPr lang="ru-RU" sz="2000" b="1" dirty="0"/>
              <a:t>Содержание образования </a:t>
            </a:r>
            <a:r>
              <a:rPr lang="ru-RU" sz="2000" dirty="0"/>
              <a:t>(по годам обучения).</a:t>
            </a:r>
          </a:p>
          <a:p>
            <a:r>
              <a:rPr lang="ru-RU" sz="2000" b="1" dirty="0"/>
              <a:t>Планируемые результаты </a:t>
            </a:r>
            <a:r>
              <a:rPr lang="ru-RU" sz="2000" dirty="0"/>
              <a:t>освоения рабочей программы:</a:t>
            </a:r>
          </a:p>
          <a:p>
            <a:pPr lvl="1"/>
            <a:r>
              <a:rPr lang="ru-RU" sz="2000" dirty="0"/>
              <a:t>Личностные и </a:t>
            </a:r>
            <a:r>
              <a:rPr lang="ru-RU" sz="2000" dirty="0" err="1"/>
              <a:t>метапредметные</a:t>
            </a:r>
            <a:r>
              <a:rPr lang="ru-RU" sz="2000" dirty="0"/>
              <a:t> результаты (раскрываются на основе обновленного ФГОС ООО с учетом специфики учебного предмета)</a:t>
            </a:r>
          </a:p>
          <a:p>
            <a:pPr lvl="1"/>
            <a:r>
              <a:rPr lang="ru-RU" sz="2000" dirty="0"/>
              <a:t>Предметные (по годам обучения).</a:t>
            </a:r>
          </a:p>
          <a:p>
            <a:r>
              <a:rPr lang="ru-RU" sz="2000" b="1" dirty="0"/>
              <a:t>Тематическое планирование </a:t>
            </a:r>
            <a:r>
              <a:rPr lang="ru-RU" sz="2000" dirty="0"/>
              <a:t>(примерные темы и количество часов, отводимое на их изучение; основное программное содержание; основные виды деятельности обучающихся).</a:t>
            </a:r>
          </a:p>
        </p:txBody>
      </p:sp>
    </p:spTree>
    <p:extLst>
      <p:ext uri="{BB962C8B-B14F-4D97-AF65-F5344CB8AC3E}">
        <p14:creationId xmlns:p14="http://schemas.microsoft.com/office/powerpoint/2010/main" val="2479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программы сформулированы в категориях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115986"/>
              </p:ext>
            </p:extLst>
          </p:nvPr>
        </p:nvGraphicFramePr>
        <p:xfrm>
          <a:off x="503238" y="530225"/>
          <a:ext cx="818356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 результаты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на формирование системы ценностей и мотивов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soft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skils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Конкретизация и систематизация предметных результатов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4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310779"/>
              </p:ext>
            </p:extLst>
          </p:nvPr>
        </p:nvGraphicFramePr>
        <p:xfrm>
          <a:off x="503238" y="530225"/>
          <a:ext cx="8183562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602"/>
                <a:gridCol w="2952328"/>
                <a:gridCol w="26026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Формулировки личностных результатов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Формулировки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Формулировки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предметных результатов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Ценностное отношение…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Уважительное отношение…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Интерес к…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Находить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Устанавливать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Выбирать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Осознавать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2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617538"/>
            <a:ext cx="8280921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6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831850"/>
            <a:ext cx="8136905" cy="519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1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692696"/>
            <a:ext cx="8136905" cy="4117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7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разделов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«Язык и речь», «Текст», «Функциональные разновидности языка», «Система языка»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соотносится с традициями обучения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 то же время включает понятия, необходимые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развития информационных умений и умений в области смыслового чтения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(тексты новой природы, сплошной,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несплошной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инфографика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др.). </a:t>
            </a:r>
          </a:p>
        </p:txBody>
      </p:sp>
    </p:spTree>
    <p:extLst>
      <p:ext uri="{BB962C8B-B14F-4D97-AF65-F5344CB8AC3E}">
        <p14:creationId xmlns:p14="http://schemas.microsoft.com/office/powerpoint/2010/main" val="2587347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371</TotalTime>
  <Words>371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Особенности содержания примерной рабочей программы по русскому языку в условиях введения обновлённого  ФГОС ООО</vt:lpstr>
      <vt:lpstr>Презентация PowerPoint</vt:lpstr>
      <vt:lpstr>Презентация PowerPoint</vt:lpstr>
      <vt:lpstr>Требования к результатам реализации программы сформулированы в категориях системно-деятельностного подхода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содержания рабочей программы по русскому языку в условиях обновления нового ФГОС</dc:title>
  <dc:creator>Игорь</dc:creator>
  <cp:lastModifiedBy>Игорь</cp:lastModifiedBy>
  <cp:revision>19</cp:revision>
  <dcterms:created xsi:type="dcterms:W3CDTF">2022-02-11T19:14:21Z</dcterms:created>
  <dcterms:modified xsi:type="dcterms:W3CDTF">2022-02-14T14:01:59Z</dcterms:modified>
</cp:coreProperties>
</file>