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61" r:id="rId3"/>
    <p:sldId id="259" r:id="rId4"/>
    <p:sldId id="257" r:id="rId5"/>
    <p:sldId id="258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41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1339712918660281E-2"/>
          <c:y val="8.5889570552147243E-2"/>
          <c:w val="0.77033492822966498"/>
          <c:h val="0.705521472392638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класс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Sheet1!$B$1:$E$1</c:f>
              <c:strCache>
                <c:ptCount val="3"/>
                <c:pt idx="0">
                  <c:v>1 страта</c:v>
                </c:pt>
                <c:pt idx="1">
                  <c:v>2 страта</c:v>
                </c:pt>
                <c:pt idx="2">
                  <c:v>3 страта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30</c:v>
                </c:pt>
                <c:pt idx="1">
                  <c:v>55</c:v>
                </c:pt>
                <c:pt idx="2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страта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Sheet1!$B$1:$E$1</c:f>
              <c:strCache>
                <c:ptCount val="3"/>
                <c:pt idx="0">
                  <c:v>1 страта</c:v>
                </c:pt>
                <c:pt idx="1">
                  <c:v>2 страта</c:v>
                </c:pt>
                <c:pt idx="2">
                  <c:v>3 страта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98</c:v>
                </c:pt>
                <c:pt idx="1">
                  <c:v>89</c:v>
                </c:pt>
                <c:pt idx="2">
                  <c:v>76</c:v>
                </c:pt>
              </c:numCache>
            </c:numRef>
          </c:val>
        </c:ser>
        <c:gapDepth val="0"/>
        <c:shape val="box"/>
        <c:axId val="87225856"/>
        <c:axId val="87227776"/>
        <c:axId val="0"/>
      </c:bar3DChart>
      <c:catAx>
        <c:axId val="8722585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7227776"/>
        <c:crosses val="autoZero"/>
        <c:auto val="1"/>
        <c:lblAlgn val="ctr"/>
        <c:lblOffset val="100"/>
        <c:tickLblSkip val="1"/>
        <c:tickMarkSkip val="1"/>
      </c:catAx>
      <c:valAx>
        <c:axId val="8722777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72258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799043062201065"/>
          <c:y val="0.38036809815950989"/>
          <c:w val="0.1124401913875599"/>
          <c:h val="0.23926380368098171"/>
        </c:manualLayout>
      </c:layout>
      <c:spPr>
        <a:noFill/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7286623894235443E-2"/>
          <c:y val="3.9163885864749219E-2"/>
          <c:w val="0.76865461261786716"/>
          <c:h val="0.7868767754513000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страта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1 полугодие 2017-2018</c:v>
                </c:pt>
                <c:pt idx="1">
                  <c:v>2 полугодие 2017-2018</c:v>
                </c:pt>
                <c:pt idx="2">
                  <c:v>1 четверть 2018-2019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страта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1 полугодие 2017-2018</c:v>
                </c:pt>
                <c:pt idx="1">
                  <c:v>2 полугодие 2017-2018</c:v>
                </c:pt>
                <c:pt idx="2">
                  <c:v>1 четверть 2018-2019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страта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1 полугодие 2017-2018</c:v>
                </c:pt>
                <c:pt idx="1">
                  <c:v>2 полугодие 2017-2018</c:v>
                </c:pt>
                <c:pt idx="2">
                  <c:v>1 четверть 2018-2019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89</c:v>
                </c:pt>
                <c:pt idx="1">
                  <c:v>98</c:v>
                </c:pt>
                <c:pt idx="2">
                  <c:v>90</c:v>
                </c:pt>
              </c:numCache>
            </c:numRef>
          </c:val>
        </c:ser>
        <c:axId val="88640128"/>
        <c:axId val="94212480"/>
      </c:barChart>
      <c:catAx>
        <c:axId val="88640128"/>
        <c:scaling>
          <c:orientation val="minMax"/>
        </c:scaling>
        <c:axPos val="b"/>
        <c:tickLblPos val="nextTo"/>
        <c:crossAx val="94212480"/>
        <c:crosses val="autoZero"/>
        <c:auto val="1"/>
        <c:lblAlgn val="ctr"/>
        <c:lblOffset val="100"/>
      </c:catAx>
      <c:valAx>
        <c:axId val="94212480"/>
        <c:scaling>
          <c:orientation val="minMax"/>
        </c:scaling>
        <c:axPos val="l"/>
        <c:majorGridlines/>
        <c:numFmt formatCode="General" sourceLinked="1"/>
        <c:tickLblPos val="nextTo"/>
        <c:crossAx val="88640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страта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1 полугодие 2017-2018</c:v>
                </c:pt>
                <c:pt idx="1">
                  <c:v>2 полугодие 2017-2018</c:v>
                </c:pt>
                <c:pt idx="2">
                  <c:v>1 четверть 2018-2019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</c:v>
                </c:pt>
                <c:pt idx="1">
                  <c:v>68</c:v>
                </c:pt>
                <c:pt idx="2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страта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1 полугодие 2017-2018</c:v>
                </c:pt>
                <c:pt idx="1">
                  <c:v>2 полугодие 2017-2018</c:v>
                </c:pt>
                <c:pt idx="2">
                  <c:v>1 четверть 2018-2019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34</c:v>
                </c:pt>
                <c:pt idx="1">
                  <c:v>44</c:v>
                </c:pt>
                <c:pt idx="2">
                  <c:v>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страта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1 полугодие 2017-2018</c:v>
                </c:pt>
                <c:pt idx="1">
                  <c:v>2 полугодие 2017-2018</c:v>
                </c:pt>
                <c:pt idx="2">
                  <c:v>1 четверть 2018-2019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axId val="74382336"/>
        <c:axId val="74384128"/>
      </c:barChart>
      <c:catAx>
        <c:axId val="74382336"/>
        <c:scaling>
          <c:orientation val="minMax"/>
        </c:scaling>
        <c:axPos val="b"/>
        <c:tickLblPos val="nextTo"/>
        <c:crossAx val="74384128"/>
        <c:crosses val="autoZero"/>
        <c:auto val="1"/>
        <c:lblAlgn val="ctr"/>
        <c:lblOffset val="100"/>
      </c:catAx>
      <c:valAx>
        <c:axId val="74384128"/>
        <c:scaling>
          <c:orientation val="minMax"/>
        </c:scaling>
        <c:axPos val="l"/>
        <c:majorGridlines/>
        <c:numFmt formatCode="General" sourceLinked="1"/>
        <c:tickLblPos val="nextTo"/>
        <c:crossAx val="743823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429684" cy="6072229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МБОУ «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Сиверская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СОШ № 3» 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с 2017- 2018 учебного года -муниципальная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инновационная  площадка по введению в образовательный процесс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стратовой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формы обучения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СТРАТА (лат </a:t>
            </a:r>
            <a:r>
              <a:rPr lang="ru-RU" dirty="0" err="1" smtClean="0"/>
              <a:t>stratum</a:t>
            </a:r>
            <a:r>
              <a:rPr lang="ru-RU" dirty="0" smtClean="0"/>
              <a:t> - слой, пласт) - элемент социальной структуры, конструируемый на основании многомерной классификации и организуемый в иерархический порядок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инновации: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Создание оптимальных условий для освоения общеобразовательных программ каждым обучающимся и реализации социальных запросов </a:t>
            </a:r>
            <a:r>
              <a:rPr lang="ru-RU" dirty="0" smtClean="0"/>
              <a:t>обучающихся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Суть инновации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Дифференцированный подход в обучении, в основе которого </a:t>
            </a:r>
          </a:p>
          <a:p>
            <a:r>
              <a:rPr lang="ru-RU" u="sng" dirty="0" smtClean="0"/>
              <a:t>предметная подготовленность </a:t>
            </a:r>
            <a:r>
              <a:rPr lang="ru-RU" dirty="0" smtClean="0"/>
              <a:t>обучающегося, </a:t>
            </a:r>
          </a:p>
          <a:p>
            <a:r>
              <a:rPr lang="ru-RU" u="sng" dirty="0" smtClean="0"/>
              <a:t>способ подачи материала </a:t>
            </a:r>
            <a:r>
              <a:rPr lang="ru-RU" dirty="0" smtClean="0"/>
              <a:t>учителем и его </a:t>
            </a:r>
            <a:r>
              <a:rPr lang="ru-RU" u="sng" dirty="0" smtClean="0"/>
              <a:t>объём</a:t>
            </a:r>
            <a:r>
              <a:rPr lang="ru-RU" dirty="0" smtClean="0"/>
              <a:t>, </a:t>
            </a:r>
          </a:p>
          <a:p>
            <a:r>
              <a:rPr lang="ru-RU" u="sng" dirty="0" smtClean="0"/>
              <a:t>формы и приёмы работы </a:t>
            </a:r>
            <a:r>
              <a:rPr lang="ru-RU" dirty="0" smtClean="0"/>
              <a:t>с обучающимися в урочной деятельности,</a:t>
            </a:r>
          </a:p>
          <a:p>
            <a:r>
              <a:rPr lang="ru-RU" dirty="0" smtClean="0"/>
              <a:t> понимание участниками процесса обучения конечной цели (</a:t>
            </a:r>
            <a:r>
              <a:rPr lang="ru-RU" u="sng" dirty="0" smtClean="0"/>
              <a:t>социальный запрос)</a:t>
            </a:r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Этапы вхождения в эксперимент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Опыт работы МБОУ «</a:t>
            </a:r>
            <a:r>
              <a:rPr lang="ru-RU" dirty="0" err="1" smtClean="0"/>
              <a:t>Лужская</a:t>
            </a:r>
            <a:r>
              <a:rPr lang="ru-RU" dirty="0" smtClean="0"/>
              <a:t> СОШ № 5»</a:t>
            </a:r>
          </a:p>
          <a:p>
            <a:r>
              <a:rPr lang="ru-RU" dirty="0" smtClean="0"/>
              <a:t>2. Анализ собственных кадровых, материальных и технических возможностей</a:t>
            </a:r>
          </a:p>
          <a:p>
            <a:r>
              <a:rPr lang="ru-RU" dirty="0" smtClean="0"/>
              <a:t>3. Обсуждение технологии </a:t>
            </a:r>
            <a:r>
              <a:rPr lang="ru-RU" dirty="0" err="1" smtClean="0"/>
              <a:t>стратового</a:t>
            </a:r>
            <a:r>
              <a:rPr lang="ru-RU" dirty="0" smtClean="0"/>
              <a:t> обучения с учителями математики</a:t>
            </a:r>
          </a:p>
          <a:p>
            <a:r>
              <a:rPr lang="ru-RU" dirty="0" smtClean="0"/>
              <a:t>4. Родительское собрание 7-ых классов, беседа с обучающимися</a:t>
            </a:r>
          </a:p>
          <a:p>
            <a:r>
              <a:rPr lang="ru-RU" dirty="0" smtClean="0"/>
              <a:t>5. Заявка в Комитет образования ГМР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ru-RU" dirty="0" smtClean="0"/>
              <a:t>. Создание нормативной базы (в том числе Положения о </a:t>
            </a:r>
            <a:r>
              <a:rPr lang="ru-RU" dirty="0" err="1" smtClean="0"/>
              <a:t>стратовой</a:t>
            </a:r>
            <a:r>
              <a:rPr lang="ru-RU" dirty="0" smtClean="0"/>
              <a:t> форме обучения)</a:t>
            </a:r>
          </a:p>
          <a:p>
            <a:r>
              <a:rPr lang="ru-RU" dirty="0" smtClean="0"/>
              <a:t>7. Формирование групп (страт) на одной параллели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229600" cy="16335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Деление параллели на группы:</a:t>
            </a:r>
            <a:br>
              <a:rPr lang="ru-RU" dirty="0" smtClean="0"/>
            </a:br>
            <a:r>
              <a:rPr lang="ru-RU" dirty="0" smtClean="0"/>
              <a:t>в 7.1 классе – 28 обучающихся</a:t>
            </a:r>
            <a:br>
              <a:rPr lang="ru-RU" dirty="0" smtClean="0"/>
            </a:br>
            <a:r>
              <a:rPr lang="ru-RU" dirty="0" smtClean="0"/>
              <a:t>в 7.2 классе - 24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200024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2286016"/>
                <a:gridCol w="2171672"/>
                <a:gridCol w="2057400"/>
              </a:tblGrid>
              <a:tr h="6429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страта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хороший </a:t>
                      </a:r>
                      <a:r>
                        <a:rPr lang="ru-RU" sz="1200" dirty="0" smtClean="0"/>
                        <a:t>уровень подготовки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страта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удовлетворительный </a:t>
                      </a:r>
                      <a:r>
                        <a:rPr lang="ru-RU" sz="1200" dirty="0" smtClean="0"/>
                        <a:t>уровень подготовки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страта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низкий </a:t>
                      </a:r>
                      <a:r>
                        <a:rPr lang="ru-RU" sz="1200" dirty="0" smtClean="0"/>
                        <a:t>уровень подготовки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Трясорукова</a:t>
                      </a:r>
                      <a:r>
                        <a:rPr lang="ru-RU" dirty="0" smtClean="0"/>
                        <a:t> И.И.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Мезенцева М.А.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Ключникова</a:t>
                      </a:r>
                      <a:r>
                        <a:rPr lang="ru-RU" dirty="0" smtClean="0"/>
                        <a:t> Н.Г.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2017 - 2018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</a:t>
                      </a:r>
                    </a:p>
                    <a:p>
                      <a:r>
                        <a:rPr lang="ru-RU" dirty="0" smtClean="0"/>
                        <a:t>из них 9 уч-ся с ОВЗ (52%)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2018 - 2019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из них </a:t>
                      </a:r>
                    </a:p>
                    <a:p>
                      <a:r>
                        <a:rPr lang="ru-RU" dirty="0" smtClean="0"/>
                        <a:t>9 уч-ся с ОВЗ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и 2 уч-ся -  повторный курс</a:t>
                      </a:r>
                      <a:r>
                        <a:rPr lang="ru-RU" sz="1200" baseline="0" dirty="0" smtClean="0"/>
                        <a:t> обучения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Риски и сложности инновационной деятельности: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непонимание </a:t>
            </a:r>
            <a:r>
              <a:rPr lang="ru-RU" dirty="0" smtClean="0"/>
              <a:t>родителями сути </a:t>
            </a:r>
            <a:r>
              <a:rPr lang="ru-RU" dirty="0" err="1" smtClean="0"/>
              <a:t>стратового</a:t>
            </a:r>
            <a:r>
              <a:rPr lang="ru-RU" dirty="0" smtClean="0"/>
              <a:t> обучения</a:t>
            </a:r>
          </a:p>
          <a:p>
            <a:r>
              <a:rPr lang="ru-RU" dirty="0" smtClean="0"/>
              <a:t>сопротивление </a:t>
            </a:r>
            <a:r>
              <a:rPr lang="ru-RU" dirty="0" smtClean="0"/>
              <a:t>учителей в связи с увеличением объёма работы (ведение документации,  ответственность при принятии решения о переводе обучающихся из страты в страту по окончании учебного периода, создание инновационной методической копилки  и </a:t>
            </a:r>
            <a:r>
              <a:rPr lang="ru-RU" dirty="0" err="1" smtClean="0"/>
              <a:t>др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материальное </a:t>
            </a:r>
            <a:r>
              <a:rPr lang="ru-RU" dirty="0" smtClean="0"/>
              <a:t>и моральное стимулирование педагогов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Критерии и показатели эффективности инновационной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уровень </a:t>
            </a:r>
            <a:r>
              <a:rPr lang="ru-RU" i="1" dirty="0" smtClean="0"/>
              <a:t>психологического комфорта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4"/>
          <p:cNvGraphicFramePr/>
          <p:nvPr/>
        </p:nvGraphicFramePr>
        <p:xfrm>
          <a:off x="1357290" y="1785926"/>
          <a:ext cx="615315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Успеваемость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28586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129</TotalTime>
  <Words>296</Words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МБОУ «Сиверская СОШ № 3»   с 2017- 2018 учебного года -муниципальная  инновационная  площадка по введению в образовательный процесс стратовой формы обучения</vt:lpstr>
      <vt:lpstr>Слайд 2</vt:lpstr>
      <vt:lpstr>Цель инновации:</vt:lpstr>
      <vt:lpstr>Этапы вхождения в эксперимент </vt:lpstr>
      <vt:lpstr>Деление параллели на группы: в 7.1 классе – 28 обучающихся в 7.2 классе - 24    </vt:lpstr>
      <vt:lpstr>Риски и сложности инновационной деятельности:</vt:lpstr>
      <vt:lpstr>Критерии и показатели эффективности инновационной деятельности</vt:lpstr>
      <vt:lpstr>Успеваемость </vt:lpstr>
      <vt:lpstr>Качество знаний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«Сиверская СОШ № 3»   с 2017- 2018 учебного года -муниципальная  инновационная  площадка по введению в образовательный процесс стратовой формы обучения</dc:title>
  <dc:creator>ДМ</dc:creator>
  <cp:lastModifiedBy>ДМ</cp:lastModifiedBy>
  <cp:revision>17</cp:revision>
  <dcterms:created xsi:type="dcterms:W3CDTF">2018-12-12T13:09:00Z</dcterms:created>
  <dcterms:modified xsi:type="dcterms:W3CDTF">2018-12-12T15:28:58Z</dcterms:modified>
</cp:coreProperties>
</file>