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76" r:id="rId3"/>
    <p:sldId id="258" r:id="rId4"/>
    <p:sldId id="262" r:id="rId5"/>
    <p:sldId id="271" r:id="rId6"/>
  </p:sldIdLst>
  <p:sldSz cx="9144000" cy="5143500" type="screen16x9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9A0000"/>
    <a:srgbClr val="97B953"/>
    <a:srgbClr val="9F092D"/>
    <a:srgbClr val="F9AD6F"/>
    <a:srgbClr val="6B6B6B"/>
    <a:srgbClr val="4D4D4D"/>
    <a:srgbClr val="5252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 showGuides="1">
      <p:cViewPr varScale="1">
        <p:scale>
          <a:sx n="85" d="100"/>
          <a:sy n="85" d="100"/>
        </p:scale>
        <p:origin x="-72" y="-168"/>
      </p:cViewPr>
      <p:guideLst>
        <p:guide orient="horz" pos="1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B6166E3-A575-48F3-B482-2359514F61E2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0665B0C-4BBD-48DE-B2D9-60F968565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87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809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809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963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23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04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6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81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49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96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05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26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88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12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98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B1F3-EA2F-4977-A203-76520683ACE0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58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.jpeg"/><Relationship Id="rId10" Type="http://schemas.microsoft.com/office/2007/relationships/hdphoto" Target="../media/hdphoto5.wdp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1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0512" cy="5238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880618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4D4D4D"/>
                </a:solidFill>
              </a:rPr>
              <a:t>       </a:t>
            </a:r>
            <a:endParaRPr lang="ru-RU" sz="1600" dirty="0">
              <a:solidFill>
                <a:srgbClr val="9A0000"/>
              </a:solidFill>
            </a:endParaRPr>
          </a:p>
        </p:txBody>
      </p:sp>
      <p:pic>
        <p:nvPicPr>
          <p:cNvPr id="11" name="Picture 6" descr="E:\a0fd0f988ba6d2b104998566d9571335460934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32" y="546450"/>
            <a:ext cx="2794994" cy="181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4" descr="E:\00f4906044b055a8dc00afb349f3332c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564"/>
          <a:stretch/>
        </p:blipFill>
        <p:spPr bwMode="auto">
          <a:xfrm flipH="1">
            <a:off x="22634" y="4065439"/>
            <a:ext cx="2052000" cy="110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ОСАВИАХИМ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973"/>
            <a:ext cx="1095418" cy="118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5535" y="2463739"/>
            <a:ext cx="835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Системообразующие элементы военно-патриотического воспитания в СССР</a:t>
            </a:r>
          </a:p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в предвоенные годы </a:t>
            </a:r>
            <a:endParaRPr lang="ru-RU" sz="1600" b="1" dirty="0">
              <a:solidFill>
                <a:srgbClr val="9A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443958"/>
            <a:ext cx="4035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600" dirty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воспитание во время службы в РККА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111810"/>
            <a:ext cx="46805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воспитание </a:t>
            </a:r>
            <a:r>
              <a:rPr lang="ru-RU" sz="1600" dirty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в молодежных </a:t>
            </a:r>
            <a:r>
              <a:rPr lang="ru-RU" sz="16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организациях</a:t>
            </a:r>
            <a:endParaRPr lang="ru-RU" sz="1600" dirty="0">
              <a:solidFill>
                <a:srgbClr val="9A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409733"/>
            <a:ext cx="9132739" cy="34289"/>
          </a:xfrm>
          <a:prstGeom prst="rect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user\Рабочий стол\РККА.gi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88" y="3173799"/>
            <a:ext cx="3907662" cy="231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795886"/>
            <a:ext cx="3853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600" dirty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воспитание в системе </a:t>
            </a:r>
            <a:r>
              <a:rPr lang="ru-RU" sz="16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ОСАВИАХИМ</a:t>
            </a:r>
            <a:endParaRPr lang="ru-RU" sz="1600" dirty="0">
              <a:solidFill>
                <a:srgbClr val="9A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" name="Picture 5" descr="E:\pr-kapkov-osv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71" t="8856" r="6766" b="15766"/>
          <a:stretch/>
        </p:blipFill>
        <p:spPr bwMode="auto">
          <a:xfrm>
            <a:off x="26628" y="2895786"/>
            <a:ext cx="2052000" cy="1136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елка вниз 26"/>
          <p:cNvSpPr/>
          <p:nvPr/>
        </p:nvSpPr>
        <p:spPr>
          <a:xfrm>
            <a:off x="4355976" y="4131542"/>
            <a:ext cx="444344" cy="337428"/>
          </a:xfrm>
          <a:prstGeom prst="down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87624" y="505584"/>
            <a:ext cx="4896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5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Вопросам военно-патриотического  воспитания молодежи в СССР уделялось неослабное внимание</a:t>
            </a:r>
            <a:endParaRPr lang="ru-RU" sz="1500" dirty="0">
              <a:solidFill>
                <a:srgbClr val="9A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119026" y="1275606"/>
            <a:ext cx="5965142" cy="1008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alpha val="87000"/>
                  <a:lumMod val="97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2716" y="1268782"/>
            <a:ext cx="5836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5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Важным </a:t>
            </a:r>
            <a:r>
              <a:rPr lang="ru-RU" sz="15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событием в деле патриотического воспитания молодежи </a:t>
            </a:r>
            <a:r>
              <a:rPr lang="ru-RU" sz="15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стало создание в 1927 году </a:t>
            </a:r>
            <a:r>
              <a:rPr lang="ru-RU" sz="1500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Общества содействия обороне, авиационному и химическому строительству (ОСОАВИАХИМ)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60278" y="51470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ИСТОРИЯ</a:t>
            </a:r>
            <a:endParaRPr 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343680" y="3452990"/>
            <a:ext cx="444344" cy="337428"/>
          </a:xfrm>
          <a:prstGeom prst="down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7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" y="0"/>
            <a:ext cx="9132739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2782" y="555526"/>
            <a:ext cx="8729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        В семидесятых годах получили активное развитие военно-спортивные игры «Зарница» и «Орленок».</a:t>
            </a:r>
            <a:r>
              <a:rPr lang="ru-RU" sz="1500" dirty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Первый </a:t>
            </a:r>
            <a:r>
              <a:rPr lang="ru-RU" sz="1500" dirty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Всесоюзный слёт юнармейского движения состоялся в январе 1990 </a:t>
            </a:r>
            <a:r>
              <a:rPr lang="ru-RU" sz="15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года.</a:t>
            </a:r>
            <a:r>
              <a:rPr lang="ru-RU" sz="1500" dirty="0">
                <a:solidFill>
                  <a:srgbClr val="6B6B6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Слёт </a:t>
            </a:r>
            <a:r>
              <a:rPr lang="ru-RU" sz="1500" dirty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утвердил Положение о Всесоюзном юнармейском движении и избрал командующим движения лётчика-космонавта дважды Героя Советского Союза </a:t>
            </a:r>
            <a:r>
              <a:rPr lang="ru-RU" sz="15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  Г.Т.Берегового</a:t>
            </a:r>
            <a:endParaRPr lang="ru-RU" sz="1500" dirty="0">
              <a:solidFill>
                <a:srgbClr val="9A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718" y="1563838"/>
            <a:ext cx="19804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96" r="15067"/>
          <a:stretch/>
        </p:blipFill>
        <p:spPr bwMode="auto">
          <a:xfrm flipH="1">
            <a:off x="2384464" y="1563638"/>
            <a:ext cx="196813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C:\Documents and Settings\user\Рабочий стол\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5" t="6681" r="17942" b="11307"/>
          <a:stretch/>
        </p:blipFill>
        <p:spPr bwMode="auto">
          <a:xfrm>
            <a:off x="4400688" y="1563638"/>
            <a:ext cx="266429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F:\ветераны и концепция\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80208" y="1563838"/>
            <a:ext cx="2260871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318706" y="3490439"/>
            <a:ext cx="8573774" cy="147732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alpha val="87000"/>
                  <a:lumMod val="97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8240" y="3573039"/>
            <a:ext cx="84782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Георгий Тимофеевич Береговой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участник Великой Отечественной войны. Совершил 186 боевых вылетов. В 1944 году удостоен звания Героя Советского Союза.</a:t>
            </a:r>
          </a:p>
          <a:p>
            <a:pPr indent="177800" algn="just"/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30 октября 1968 года совершил космический полет на корабле «Союз-3». Награжден второй медалью «Золотая Звезда» Героя Советского Союза.</a:t>
            </a:r>
          </a:p>
          <a:p>
            <a:pPr indent="177800" algn="just"/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 1972 по 1991 год был командующим военно-спортивной игры «Орлёнок»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60278" y="51470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ИСТОРИЯ</a:t>
            </a:r>
            <a:endParaRPr 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0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50"/>
            <a:ext cx="9132739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792" y="51470"/>
            <a:ext cx="5339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ОСНОВНЫЕ ЦЕЛИ ЮНАРМЕЙСКОГО ДВИЖЕНИЯ</a:t>
            </a:r>
            <a:endParaRPr 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411510"/>
            <a:ext cx="7128791" cy="134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развитие и совершенствование системы военно-патриотического воспитания молодежи;</a:t>
            </a:r>
          </a:p>
          <a:p>
            <a:pPr marL="285750" indent="-28575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объединение и координация деятельности молодежных  организаций военно-патриотической направленности; </a:t>
            </a:r>
          </a:p>
          <a:p>
            <a:pPr marL="285750" indent="-28575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поддержка в молодежной среде государственных и общественных инициатив, направленных на укрепление обороноспособности Российской Федерации  </a:t>
            </a:r>
            <a:endParaRPr lang="ru-RU" sz="1300" dirty="0">
              <a:solidFill>
                <a:srgbClr val="9A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E:\Предложения и работа отдела\Юнармейское движение\картинки на слайды\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7" y="100996"/>
            <a:ext cx="1620000" cy="1078941"/>
          </a:xfrm>
          <a:prstGeom prst="rect">
            <a:avLst/>
          </a:prstGeom>
          <a:noFill/>
        </p:spPr>
      </p:pic>
      <p:pic>
        <p:nvPicPr>
          <p:cNvPr id="2051" name="Picture 3" descr="E:\Предложения и работа отдела\Юнармейское движение\картинки на слайды\icon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36" y="1276780"/>
            <a:ext cx="1620000" cy="1078946"/>
          </a:xfrm>
          <a:prstGeom prst="rect">
            <a:avLst/>
          </a:prstGeom>
          <a:noFill/>
        </p:spPr>
      </p:pic>
      <p:pic>
        <p:nvPicPr>
          <p:cNvPr id="15" name="Picture 3" descr="C:\Documents and Settings\user\Мои документы\Олег\Дизайн\ФОТО ВСЕ\ПАТРИОТИКА\бАКАНАЧ КИРГИЗ 2014\DSC_2222 (800x53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" y="2451451"/>
            <a:ext cx="1620000" cy="112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Documents and Settings\user\Рабочий стол\P12602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27" t="9818" b="22880"/>
          <a:stretch/>
        </p:blipFill>
        <p:spPr bwMode="auto">
          <a:xfrm>
            <a:off x="107504" y="3681487"/>
            <a:ext cx="1620000" cy="137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175384" y="1811600"/>
            <a:ext cx="2412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ОСНОВНЫЕ ЗАДАЧИ</a:t>
            </a:r>
            <a:endParaRPr 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2139702"/>
            <a:ext cx="7200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реализация государственной молодежной политики Российской Федерации;</a:t>
            </a:r>
          </a:p>
          <a:p>
            <a:pPr marL="268288" indent="-268288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воспитание у молодежи чувства патриотизма, приверженности идеям интернационализма, дружбы и войскового товарищества, противодействия идеологии экстремизма;</a:t>
            </a:r>
          </a:p>
          <a:p>
            <a:pPr marL="268288" indent="-268288"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300" dirty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воспитание у юных граждан уважения к Вооруженным Силам России, формирование положительной мотивации к прохождению военной службы и всесторонняя подготовка юношей к исполнению воинского </a:t>
            </a:r>
            <a:r>
              <a:rPr lang="ru-RU" sz="13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долга;</a:t>
            </a:r>
          </a:p>
          <a:p>
            <a:pPr marL="268288" indent="-268288"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изучение истории страны и военно-исторического наследия Отечества, развитие краеведения, расширение знаний об истории и выдающихся людях «малой» Родины;</a:t>
            </a:r>
          </a:p>
          <a:p>
            <a:pPr marL="268288" indent="-268288"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развитие материально-технической базы военно-патриотического воспитания;</a:t>
            </a:r>
          </a:p>
          <a:p>
            <a:pPr marL="268288" indent="-268288"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пропаганда здорового образа жизни, укрепление физической закалки и выносливости;</a:t>
            </a:r>
          </a:p>
          <a:p>
            <a:pPr marL="268288" indent="-268288"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9A0000"/>
                </a:solidFill>
                <a:latin typeface="Tahoma" pitchFamily="34" charset="0"/>
                <a:cs typeface="Tahoma" pitchFamily="34" charset="0"/>
              </a:rPr>
              <a:t>активное приобщение молодежи к военно-техническим знаниям и техническому творчеству</a:t>
            </a:r>
            <a:endParaRPr lang="ru-RU" sz="1300" dirty="0">
              <a:solidFill>
                <a:srgbClr val="9A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-13629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flipV="1">
            <a:off x="52907" y="627534"/>
            <a:ext cx="9141183" cy="34289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7" y="4405519"/>
            <a:ext cx="7272808" cy="54370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ПРИОРИТЕТНЫЕ НАПРАВЛЕНИЯ ДЕЯТЕЛЬНОСТИ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6732240" y="771550"/>
            <a:ext cx="2285715" cy="1152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6007" y="2643758"/>
            <a:ext cx="1284414" cy="1152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69"/>
          <a:stretch/>
        </p:blipFill>
        <p:spPr bwMode="auto">
          <a:xfrm>
            <a:off x="2592998" y="771550"/>
            <a:ext cx="1979002" cy="1152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3069126" y="2479398"/>
            <a:ext cx="2150946" cy="1152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95969" y="1894318"/>
            <a:ext cx="2598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Детско-юношеские военно-патриотические, военно-исторические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клубы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3" y="1894318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Профильные специализированные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формирования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юнармейцев (юных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летчиков, моряков, десантников, танкистов,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и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другие)</a:t>
            </a:r>
          </a:p>
        </p:txBody>
      </p:sp>
      <p:pic>
        <p:nvPicPr>
          <p:cNvPr id="22" name="Picture 2" descr="E:\клубы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2643758"/>
            <a:ext cx="1899000" cy="1152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899592" y="85993"/>
            <a:ext cx="7272808" cy="543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УЧАСТНИКИ ЮНАРМЕЙСКОГО ДВИЖЕНИЯ</a:t>
            </a:r>
            <a:endParaRPr 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1648" y="3597864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Юнармейские посты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у Вечного огня, обелисков,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мемориалов, участие в воинских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р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итуалах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3795886"/>
            <a:ext cx="3769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Всероссийские молодежные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спартакиады по военно-прикладным видам спорта, сдача норм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ГТО   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27" name="Picture 2" descr="http://media.baltinfo.ru/photo/new/42281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860032" y="771550"/>
            <a:ext cx="1605544" cy="1152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" name="Прямоугольник 27"/>
          <p:cNvSpPr/>
          <p:nvPr/>
        </p:nvSpPr>
        <p:spPr>
          <a:xfrm>
            <a:off x="4788024" y="1894318"/>
            <a:ext cx="1827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Детско-юношеские поисковые отряды </a:t>
            </a:r>
            <a:endParaRPr lang="ru-RU" sz="1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0" cstate="print"/>
          <a:srcRect t="7627" b="2666"/>
          <a:stretch/>
        </p:blipFill>
        <p:spPr bwMode="auto">
          <a:xfrm>
            <a:off x="436480" y="2479398"/>
            <a:ext cx="2198472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251520" y="3597864"/>
            <a:ext cx="2598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Всероссийские молодежные военно-патриотические игры, олимпиады, конкурсы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251520" y="4372022"/>
            <a:ext cx="8653112" cy="648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alpha val="87000"/>
                  <a:lumMod val="97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7879" y="4394016"/>
            <a:ext cx="86246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</a:rPr>
              <a:t>Формы работы, используемые Движением, помогут молодежи в </a:t>
            </a:r>
            <a:r>
              <a:rPr lang="ru-RU" sz="1500" dirty="0">
                <a:solidFill>
                  <a:schemeClr val="bg1"/>
                </a:solidFill>
                <a:latin typeface="Arial Narrow" pitchFamily="34" charset="0"/>
              </a:rPr>
              <a:t>самореализации, </a:t>
            </a: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</a:rPr>
              <a:t>овладении первоначальными навыками военной подготовки, физическом совершенствовании, изучении и сохранении военной истории России </a:t>
            </a:r>
            <a:endParaRPr lang="ru-RU" sz="1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4" name="Picture 2" descr="E:\Предложения и работа отдела\Юнармейское движение\картинки на слайды\DSC01300.jpg"/>
          <p:cNvPicPr>
            <a:picLocks noChangeAspect="1" noChangeArrowheads="1"/>
          </p:cNvPicPr>
          <p:nvPr/>
        </p:nvPicPr>
        <p:blipFill>
          <a:blip r:embed="rId11" cstate="print"/>
          <a:srcRect l="12743" t="21336" r="25493" b="37488"/>
          <a:stretch>
            <a:fillRect/>
          </a:stretch>
        </p:blipFill>
        <p:spPr bwMode="auto">
          <a:xfrm>
            <a:off x="179512" y="771550"/>
            <a:ext cx="2304000" cy="115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" y="4640"/>
            <a:ext cx="9132739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440" y="87474"/>
            <a:ext cx="738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СТРУКТУРА РУКОВОДЯЩИХ ОРГАНОВ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3708" y="1059582"/>
            <a:ext cx="5184576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Всероссийский юнармейский слет</a:t>
            </a: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4302256" y="3291830"/>
            <a:ext cx="591664" cy="162018"/>
          </a:xfrm>
          <a:prstGeom prst="leftRight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57043" y="1461150"/>
            <a:ext cx="444344" cy="468000"/>
          </a:xfrm>
          <a:prstGeom prst="down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Documents and Settings\user\Мои документы\Олег\Дизайн\ФОТО ВСЕ\ПАТРИОТИКА\main11310611_f2fbf0f05441734ccadf72c03ad2f8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" y="1827286"/>
            <a:ext cx="1656184" cy="101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Documents and Settings\user\Мои документы\Олег\Дизайн\ФОТО ВСЕ\ПАТРИОТИКА\dsc04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19" y="1851670"/>
            <a:ext cx="1613882" cy="97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Мои документы\Олег\Дизайн\ФОТО ВСЕ\ПАТРИОТИКА\Победа 2014\DSCF24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28" t="33719" r="15494"/>
          <a:stretch/>
        </p:blipFill>
        <p:spPr bwMode="auto">
          <a:xfrm>
            <a:off x="75522" y="771550"/>
            <a:ext cx="1656184" cy="100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33717" y="1971302"/>
            <a:ext cx="5130571" cy="58477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Главный штаб Всероссийского военно-патриотического  движения «ЮНАРМИЯ»</a:t>
            </a:r>
          </a:p>
        </p:txBody>
      </p:sp>
      <p:pic>
        <p:nvPicPr>
          <p:cNvPr id="7173" name="Picture 5" descr="C:\Documents and Settings\user\Рабочий стол\вдв\svdv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02" y="771550"/>
            <a:ext cx="1671586" cy="101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76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251520" y="3795886"/>
            <a:ext cx="8539096" cy="576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795886"/>
            <a:ext cx="8460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В качестве лидера Движения предлагается рассмотреть авторитетного  в обществе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и Вооруженных Силах военачальника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(общественно-политического деятеля) 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28590" y="592674"/>
            <a:ext cx="2367546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ЛИДЕР ДВИЖЕНИЯ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320032" y="2595046"/>
            <a:ext cx="540000" cy="504000"/>
          </a:xfrm>
          <a:prstGeom prst="down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5794" y="2913502"/>
            <a:ext cx="3996000" cy="79200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Региональные штабы</a:t>
            </a:r>
          </a:p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(по месту дислокации штабов военных округов, флотов, объединений)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10144" y="2889118"/>
            <a:ext cx="3924000" cy="79200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Местные отделения - юнармейские отряды </a:t>
            </a:r>
            <a:r>
              <a:rPr lang="ru-RU" sz="1400" b="1" dirty="0" smtClean="0">
                <a:solidFill>
                  <a:srgbClr val="9A0000"/>
                </a:solidFill>
                <a:latin typeface="Arial Narrow" pitchFamily="34" charset="0"/>
              </a:rPr>
              <a:t>(по месту дислокации соединений, воинских частей, военно-учебных заведений)</a:t>
            </a:r>
          </a:p>
          <a:p>
            <a:pPr algn="ctr"/>
            <a:endParaRPr lang="ru-RU" sz="1600" b="1" dirty="0" smtClean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251520" y="4491646"/>
            <a:ext cx="8539096" cy="468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4558725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ОРГАНИЗАЦИОННО-ПРАВОВАЯ ФОРМА – «ОБЩЕСТВЕННОЕ ДВИЖЕНИЕ»</a:t>
            </a:r>
            <a:endParaRPr lang="ru-RU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5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463</Words>
  <Application>Microsoft Office PowerPoint</Application>
  <PresentationFormat>Экран (16:9)</PresentationFormat>
  <Paragraphs>49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ПРИОРИТЕТНЫЕ НАПРАВЛЕНИЯ ДЕЯТЕЛЬНОСТИ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280</cp:revision>
  <cp:lastPrinted>2016-04-11T09:49:54Z</cp:lastPrinted>
  <dcterms:created xsi:type="dcterms:W3CDTF">2016-02-04T07:46:41Z</dcterms:created>
  <dcterms:modified xsi:type="dcterms:W3CDTF">2016-05-03T05:44:27Z</dcterms:modified>
</cp:coreProperties>
</file>